
<file path=[Content_Types].xml><?xml version="1.0" encoding="utf-8"?>
<Types xmlns="http://schemas.openxmlformats.org/package/2006/content-types">
  <Default Extension="png" ContentType="image/png"/>
  <Default Extension="tmp"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83" r:id="rId3"/>
    <p:sldId id="285" r:id="rId4"/>
    <p:sldId id="260" r:id="rId5"/>
    <p:sldId id="280" r:id="rId6"/>
    <p:sldId id="284" r:id="rId7"/>
    <p:sldId id="259" r:id="rId8"/>
    <p:sldId id="282" r:id="rId9"/>
    <p:sldId id="262" r:id="rId10"/>
    <p:sldId id="290" r:id="rId11"/>
    <p:sldId id="261" r:id="rId12"/>
    <p:sldId id="257" r:id="rId13"/>
    <p:sldId id="263" r:id="rId14"/>
    <p:sldId id="272" r:id="rId15"/>
    <p:sldId id="265" r:id="rId16"/>
    <p:sldId id="291" r:id="rId17"/>
    <p:sldId id="258" r:id="rId18"/>
    <p:sldId id="267" r:id="rId19"/>
    <p:sldId id="286" r:id="rId20"/>
    <p:sldId id="273" r:id="rId21"/>
    <p:sldId id="287" r:id="rId22"/>
    <p:sldId id="288" r:id="rId23"/>
    <p:sldId id="289" r:id="rId24"/>
    <p:sldId id="293" r:id="rId25"/>
    <p:sldId id="295" r:id="rId26"/>
    <p:sldId id="294" r:id="rId27"/>
    <p:sldId id="296" r:id="rId28"/>
    <p:sldId id="292" r:id="rId29"/>
    <p:sldId id="279" r:id="rId30"/>
    <p:sldId id="298"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 d="1"/>
        <a:sy n="1" d="1"/>
      </p:scale>
      <p:origin x="0" y="0"/>
    </p:cViewPr>
  </p:notesTextViewPr>
  <p:sorterViewPr>
    <p:cViewPr>
      <p:scale>
        <a:sx n="100" d="100"/>
        <a:sy n="100" d="100"/>
      </p:scale>
      <p:origin x="0" y="541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1EC2DC-6FC7-4963-ADFB-A205F06F43C7}" type="datetimeFigureOut">
              <a:rPr lang="en-US" smtClean="0"/>
              <a:t>1/15/2013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559050-C800-4CE0-88AB-CAA19EBBC187}" type="slidenum">
              <a:rPr lang="en-US" smtClean="0"/>
              <a:t>‹#›</a:t>
            </a:fld>
            <a:endParaRPr lang="en-US"/>
          </a:p>
        </p:txBody>
      </p:sp>
    </p:spTree>
    <p:extLst>
      <p:ext uri="{BB962C8B-B14F-4D97-AF65-F5344CB8AC3E}">
        <p14:creationId xmlns:p14="http://schemas.microsoft.com/office/powerpoint/2010/main" val="663697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1846594-DE96-4170-82D8-EC45D37C68A0}" type="datetime1">
              <a:rPr lang="en-US" smtClean="0"/>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D8B3D9-EFDC-4E17-8A3A-F4BE4C0A7879}" type="slidenum">
              <a:rPr lang="en-US" smtClean="0"/>
              <a:t>‹#›</a:t>
            </a:fld>
            <a:endParaRPr lang="en-US"/>
          </a:p>
        </p:txBody>
      </p:sp>
    </p:spTree>
    <p:extLst>
      <p:ext uri="{BB962C8B-B14F-4D97-AF65-F5344CB8AC3E}">
        <p14:creationId xmlns:p14="http://schemas.microsoft.com/office/powerpoint/2010/main" val="9791082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1237FA-E22B-42AA-A5C3-6DAE6381822F}" type="datetime1">
              <a:rPr lang="en-US" smtClean="0"/>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D8B3D9-EFDC-4E17-8A3A-F4BE4C0A7879}" type="slidenum">
              <a:rPr lang="en-US" smtClean="0"/>
              <a:t>‹#›</a:t>
            </a:fld>
            <a:endParaRPr lang="en-US"/>
          </a:p>
        </p:txBody>
      </p:sp>
    </p:spTree>
    <p:extLst>
      <p:ext uri="{BB962C8B-B14F-4D97-AF65-F5344CB8AC3E}">
        <p14:creationId xmlns:p14="http://schemas.microsoft.com/office/powerpoint/2010/main" val="36303050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3C19DC-3E42-48EA-A31E-376051355BE3}" type="datetime1">
              <a:rPr lang="en-US" smtClean="0"/>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D8B3D9-EFDC-4E17-8A3A-F4BE4C0A7879}" type="slidenum">
              <a:rPr lang="en-US" smtClean="0"/>
              <a:t>‹#›</a:t>
            </a:fld>
            <a:endParaRPr lang="en-US"/>
          </a:p>
        </p:txBody>
      </p:sp>
    </p:spTree>
    <p:extLst>
      <p:ext uri="{BB962C8B-B14F-4D97-AF65-F5344CB8AC3E}">
        <p14:creationId xmlns:p14="http://schemas.microsoft.com/office/powerpoint/2010/main" val="1382504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ED12F4-2A32-440D-8BF2-7D57FE5A293B}" type="datetime1">
              <a:rPr lang="en-US" smtClean="0"/>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D8B3D9-EFDC-4E17-8A3A-F4BE4C0A7879}" type="slidenum">
              <a:rPr lang="en-US" smtClean="0"/>
              <a:t>‹#›</a:t>
            </a:fld>
            <a:endParaRPr lang="en-US"/>
          </a:p>
        </p:txBody>
      </p:sp>
    </p:spTree>
    <p:extLst>
      <p:ext uri="{BB962C8B-B14F-4D97-AF65-F5344CB8AC3E}">
        <p14:creationId xmlns:p14="http://schemas.microsoft.com/office/powerpoint/2010/main" val="2360289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18D9FE-C683-4C35-B5F2-442127666184}" type="datetime1">
              <a:rPr lang="en-US" smtClean="0"/>
              <a:t>1/15/2013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2D8B3D9-EFDC-4E17-8A3A-F4BE4C0A7879}" type="slidenum">
              <a:rPr lang="en-US" smtClean="0"/>
              <a:t>‹#›</a:t>
            </a:fld>
            <a:endParaRPr lang="en-US"/>
          </a:p>
        </p:txBody>
      </p:sp>
    </p:spTree>
    <p:extLst>
      <p:ext uri="{BB962C8B-B14F-4D97-AF65-F5344CB8AC3E}">
        <p14:creationId xmlns:p14="http://schemas.microsoft.com/office/powerpoint/2010/main" val="13874929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8406E46-C881-4CD5-924A-A0D75DE3509D}" type="datetime1">
              <a:rPr lang="en-US" smtClean="0"/>
              <a:t>1/15/2013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D8B3D9-EFDC-4E17-8A3A-F4BE4C0A7879}" type="slidenum">
              <a:rPr lang="en-US" smtClean="0"/>
              <a:t>‹#›</a:t>
            </a:fld>
            <a:endParaRPr lang="en-US"/>
          </a:p>
        </p:txBody>
      </p:sp>
    </p:spTree>
    <p:extLst>
      <p:ext uri="{BB962C8B-B14F-4D97-AF65-F5344CB8AC3E}">
        <p14:creationId xmlns:p14="http://schemas.microsoft.com/office/powerpoint/2010/main" val="917235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DB15D5-90B9-4F1B-ABBB-79F7033BA354}" type="datetime1">
              <a:rPr lang="en-US" smtClean="0"/>
              <a:t>1/15/2013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2D8B3D9-EFDC-4E17-8A3A-F4BE4C0A7879}" type="slidenum">
              <a:rPr lang="en-US" smtClean="0"/>
              <a:t>‹#›</a:t>
            </a:fld>
            <a:endParaRPr lang="en-US"/>
          </a:p>
        </p:txBody>
      </p:sp>
    </p:spTree>
    <p:extLst>
      <p:ext uri="{BB962C8B-B14F-4D97-AF65-F5344CB8AC3E}">
        <p14:creationId xmlns:p14="http://schemas.microsoft.com/office/powerpoint/2010/main" val="2233879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1C20769-94DE-492E-BD58-CE3987F0338E}" type="datetime1">
              <a:rPr lang="en-US" smtClean="0"/>
              <a:t>1/15/2013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2D8B3D9-EFDC-4E17-8A3A-F4BE4C0A7879}" type="slidenum">
              <a:rPr lang="en-US" smtClean="0"/>
              <a:t>‹#›</a:t>
            </a:fld>
            <a:endParaRPr lang="en-US"/>
          </a:p>
        </p:txBody>
      </p:sp>
    </p:spTree>
    <p:extLst>
      <p:ext uri="{BB962C8B-B14F-4D97-AF65-F5344CB8AC3E}">
        <p14:creationId xmlns:p14="http://schemas.microsoft.com/office/powerpoint/2010/main" val="1577801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8CE9AC-800A-4624-BF2D-E12899E9DC5B}" type="datetime1">
              <a:rPr lang="en-US" smtClean="0"/>
              <a:t>1/15/2013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2D8B3D9-EFDC-4E17-8A3A-F4BE4C0A7879}" type="slidenum">
              <a:rPr lang="en-US" smtClean="0"/>
              <a:t>‹#›</a:t>
            </a:fld>
            <a:endParaRPr lang="en-US"/>
          </a:p>
        </p:txBody>
      </p:sp>
    </p:spTree>
    <p:extLst>
      <p:ext uri="{BB962C8B-B14F-4D97-AF65-F5344CB8AC3E}">
        <p14:creationId xmlns:p14="http://schemas.microsoft.com/office/powerpoint/2010/main" val="2268820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BB9616-3F76-4961-AAA6-3E98D7E809B8}" type="datetime1">
              <a:rPr lang="en-US" smtClean="0"/>
              <a:t>1/15/2013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D8B3D9-EFDC-4E17-8A3A-F4BE4C0A7879}" type="slidenum">
              <a:rPr lang="en-US" smtClean="0"/>
              <a:t>‹#›</a:t>
            </a:fld>
            <a:endParaRPr lang="en-US"/>
          </a:p>
        </p:txBody>
      </p:sp>
    </p:spTree>
    <p:extLst>
      <p:ext uri="{BB962C8B-B14F-4D97-AF65-F5344CB8AC3E}">
        <p14:creationId xmlns:p14="http://schemas.microsoft.com/office/powerpoint/2010/main" val="13991269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A3B13-E90C-42C2-B368-34B4EA0A3C76}" type="datetime1">
              <a:rPr lang="en-US" smtClean="0"/>
              <a:t>1/15/2013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2D8B3D9-EFDC-4E17-8A3A-F4BE4C0A7879}" type="slidenum">
              <a:rPr lang="en-US" smtClean="0"/>
              <a:t>‹#›</a:t>
            </a:fld>
            <a:endParaRPr lang="en-US"/>
          </a:p>
        </p:txBody>
      </p:sp>
    </p:spTree>
    <p:extLst>
      <p:ext uri="{BB962C8B-B14F-4D97-AF65-F5344CB8AC3E}">
        <p14:creationId xmlns:p14="http://schemas.microsoft.com/office/powerpoint/2010/main" val="2749157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5EE328-6B9D-4076-9882-DBF6BFAFD227}" type="datetime1">
              <a:rPr lang="en-US" smtClean="0"/>
              <a:t>1/15/2013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D8B3D9-EFDC-4E17-8A3A-F4BE4C0A7879}" type="slidenum">
              <a:rPr lang="en-US" smtClean="0"/>
              <a:t>‹#›</a:t>
            </a:fld>
            <a:endParaRPr lang="en-US"/>
          </a:p>
        </p:txBody>
      </p:sp>
    </p:spTree>
    <p:extLst>
      <p:ext uri="{BB962C8B-B14F-4D97-AF65-F5344CB8AC3E}">
        <p14:creationId xmlns:p14="http://schemas.microsoft.com/office/powerpoint/2010/main" val="1942238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gov.aol.com/bloggers/brand-niemann/" TargetMode="External"/><Relationship Id="rId2" Type="http://schemas.openxmlformats.org/officeDocument/2006/relationships/hyperlink" Target="http://semanticommunity.info/" TargetMode="External"/><Relationship Id="rId1" Type="http://schemas.openxmlformats.org/officeDocument/2006/relationships/slideLayout" Target="../slideLayouts/slideLayout1.xml"/><Relationship Id="rId4" Type="http://schemas.openxmlformats.org/officeDocument/2006/relationships/hyperlink" Target="http://semanticommunity.info/Emerging_Technology_SIG_Big_Data_Committee/Government_Challenges_With_Big_Data"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emanticommunity.info/Emerging_Technology_SIG_Big_Data_Committee/Government_Challenges_With_Big_Data" TargetMode="External"/><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8" Type="http://schemas.openxmlformats.org/officeDocument/2006/relationships/hyperlink" Target="http://en.wikipedia.org/wiki/Metcalfe's_law" TargetMode="External"/><Relationship Id="rId3" Type="http://schemas.openxmlformats.org/officeDocument/2006/relationships/hyperlink" Target="http://www.linkedin.com/in/dpatil" TargetMode="External"/><Relationship Id="rId7" Type="http://schemas.openxmlformats.org/officeDocument/2006/relationships/hyperlink" Target="http://www.drewconway.com/zia/?p=2378" TargetMode="External"/><Relationship Id="rId2" Type="http://schemas.openxmlformats.org/officeDocument/2006/relationships/hyperlink" Target="http://blog.cloudera.com/blog/2012/01/seismic-data-science-hadoop-use-case/" TargetMode="External"/><Relationship Id="rId1" Type="http://schemas.openxmlformats.org/officeDocument/2006/relationships/slideLayout" Target="../slideLayouts/slideLayout2.xml"/><Relationship Id="rId6" Type="http://schemas.openxmlformats.org/officeDocument/2006/relationships/hyperlink" Target="http://en.wikipedia.org/wiki/Condition_number" TargetMode="External"/><Relationship Id="rId5" Type="http://schemas.openxmlformats.org/officeDocument/2006/relationships/hyperlink" Target="http://en.wikipedia.org/wiki/Ill-posed_problem" TargetMode="External"/><Relationship Id="rId4" Type="http://schemas.openxmlformats.org/officeDocument/2006/relationships/hyperlink" Target="http://en.wikipedia.org/wiki/Inverse_problem"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w3.org/TR/rdfa-lite/"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emanticommunity.info/@api/deki/files/8824/=VIVO.xlsx" TargetMode="External"/><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hyperlink" Target="http://semanticommunity.info/AOL_Government/Exploiting_Linked_Data_with_BI_Tools" TargetMode="External"/><Relationship Id="rId2" Type="http://schemas.openxmlformats.org/officeDocument/2006/relationships/hyperlink" Target="http://manning.com/dwood/LinkedData_MEAP_ch1.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silverspotfire.tibco.com/us/library" TargetMode="External"/><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hyperlink" Target="http://semanticommunity.info/Emerging_Technology_SIG_Big_Data_Committee" TargetMode="External"/><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hyperlink" Target="http://semanticommunity.info/A_NITRD_Dashboard/Semantic_Medline"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emanticommunity.info/@api/deki/files/20313/NASABigData.xls" TargetMode="External"/><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emanticommunity.info/AOL_Government/Social_Media_-_Six_Degrees_of_Separation_and_Now_Even_Less" TargetMode="External"/><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emanticommunity.info/@api/deki/files/20214/NSFBigDataAwards.xls" TargetMode="External"/><Relationship Id="rId2" Type="http://schemas.openxmlformats.org/officeDocument/2006/relationships/hyperlink" Target="http://semanticommunity.info/Emerging_Technology_SIG_Big_Data_Committee/Government_Challenges_With_Big_Data" TargetMode="External"/><Relationship Id="rId1" Type="http://schemas.openxmlformats.org/officeDocument/2006/relationships/slideLayout" Target="../slideLayouts/slideLayout2.xml"/><Relationship Id="rId4" Type="http://schemas.openxmlformats.org/officeDocument/2006/relationships/hyperlink" Target="http://www.w3.org/DesignIssues/LinkedData.html"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hyperlink" Target="http://semanticommunity.info/A_Spotfire_Gallery/Users_Guide"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tmp"/><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3" Type="http://schemas.openxmlformats.org/officeDocument/2006/relationships/hyperlink" Target="https://silverspotfire.tibco.com/us/library" TargetMode="External"/><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http://semanticommunity.info/Build_DoD_in_the_Cloud/Enterprise_Information_Web_for_Semantic_Interoperability_at_DoD/Spotfire_Data_Federation" TargetMode="External"/><Relationship Id="rId2" Type="http://schemas.openxmlformats.org/officeDocument/2006/relationships/image" Target="../media/image14.png"/><Relationship Id="rId1" Type="http://schemas.openxmlformats.org/officeDocument/2006/relationships/slideLayout" Target="../slideLayouts/slideLayout4.xml"/><Relationship Id="rId4" Type="http://schemas.openxmlformats.org/officeDocument/2006/relationships/hyperlink" Target="http://semanticommunity.info/Build_DoD_in_the_Cloud/Enterprise_Information_Web_for_Semantic_Interoperability_at_DoD/Spotfire_Information_Designer"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emanticommunity.info/Federal_SOA" TargetMode="External"/><Relationship Id="rId2" Type="http://schemas.openxmlformats.org/officeDocument/2006/relationships/hyperlink" Target="http://www.amazon.com/The-Agile-Architecture-Revolution-REST-Based/dp/1118409779/ref=sr_1_1?ie=UTF8&amp;qid=1356635376&amp;sr=8-1&amp;keywords=agile+architecture+revolution"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yarcdata.com/press-release-12-3-12.html"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mailto:trindflesch@mail.nih.gov" TargetMode="External"/><Relationship Id="rId2" Type="http://schemas.openxmlformats.org/officeDocument/2006/relationships/hyperlink" Target="mailto:bniemann@cox.net" TargetMode="External"/><Relationship Id="rId1" Type="http://schemas.openxmlformats.org/officeDocument/2006/relationships/slideLayout" Target="../slideLayouts/slideLayout2.xml"/><Relationship Id="rId6" Type="http://schemas.openxmlformats.org/officeDocument/2006/relationships/hyperlink" Target="mailto:elittle@orbistechnologies.com" TargetMode="External"/><Relationship Id="rId5" Type="http://schemas.openxmlformats.org/officeDocument/2006/relationships/hyperlink" Target="mailto:mguiton@cray.com" TargetMode="External"/><Relationship Id="rId4" Type="http://schemas.openxmlformats.org/officeDocument/2006/relationships/hyperlink" Target="mailto:victor.pollara@noblis.org" TargetMode="External"/></Relationships>
</file>

<file path=ppt/slides/_rels/slide4.xml.rels><?xml version="1.0" encoding="UTF-8" standalone="yes"?>
<Relationships xmlns="http://schemas.openxmlformats.org/package/2006/relationships"><Relationship Id="rId2" Type="http://schemas.openxmlformats.org/officeDocument/2006/relationships/hyperlink" Target="http://semanticommunity.info/"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clouddb2012.org/" TargetMode="External"/><Relationship Id="rId2" Type="http://schemas.openxmlformats.org/officeDocument/2006/relationships/hyperlink" Target="http://grids.ucs.indiana.edu/ptliupages/publications/CloudDB12.pdf" TargetMode="External"/><Relationship Id="rId1" Type="http://schemas.openxmlformats.org/officeDocument/2006/relationships/slideLayout" Target="../slideLayouts/slideLayout2.xml"/><Relationship Id="rId4" Type="http://schemas.openxmlformats.org/officeDocument/2006/relationships/hyperlink" Target="http://semanticommunity.info/Emerging_Technology_SIG_Big_Data_Committee/Cloud_Computing_AND_Big_Data_Forum_and_Workshop_January_15-17_2013"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emanticommunity.info/Emerging_Technology_SIG_Big_Data_Committee/Government_Challenges_With_Big_Data" TargetMode="Externa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hyperlink" Target="https://silverspotfire.tibco.com/us/library" TargetMode="External"/><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hyperlink" Target="http://semanticommunity.info/Emerging_Technology_SIG_Big_Data_Committee/Government_Challenges_With_Big_Data" TargetMode="External"/><Relationship Id="rId2" Type="http://schemas.openxmlformats.org/officeDocument/2006/relationships/image" Target="../media/image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dirty="0" smtClean="0"/>
              <a:t>Government Challenges With Big Data:</a:t>
            </a:r>
            <a:br>
              <a:rPr lang="en-US" sz="3600" dirty="0" smtClean="0"/>
            </a:br>
            <a:r>
              <a:rPr lang="en-US" sz="3600" dirty="0" smtClean="0"/>
              <a:t>A Semantic Web Strategy for Big Data</a:t>
            </a:r>
            <a:endParaRPr lang="en-US" sz="3600" dirty="0"/>
          </a:p>
        </p:txBody>
      </p:sp>
      <p:sp>
        <p:nvSpPr>
          <p:cNvPr id="3" name="Subtitle 2"/>
          <p:cNvSpPr>
            <a:spLocks noGrp="1"/>
          </p:cNvSpPr>
          <p:nvPr>
            <p:ph type="subTitle" idx="1"/>
          </p:nvPr>
        </p:nvSpPr>
        <p:spPr>
          <a:xfrm>
            <a:off x="762000" y="3886200"/>
            <a:ext cx="7772400" cy="2362200"/>
          </a:xfrm>
        </p:spPr>
        <p:txBody>
          <a:bodyPr>
            <a:noAutofit/>
          </a:bodyPr>
          <a:lstStyle/>
          <a:p>
            <a:r>
              <a:rPr lang="en-US" sz="1600" dirty="0" smtClean="0"/>
              <a:t>Dr. Brand Niemann</a:t>
            </a:r>
          </a:p>
          <a:p>
            <a:r>
              <a:rPr lang="en-US" sz="1600" dirty="0" smtClean="0"/>
              <a:t>Director and Senior Enterprise Architect – Data Scientist</a:t>
            </a:r>
          </a:p>
          <a:p>
            <a:r>
              <a:rPr lang="en-US" sz="1600" dirty="0" smtClean="0"/>
              <a:t>Semantic Community</a:t>
            </a:r>
          </a:p>
          <a:p>
            <a:r>
              <a:rPr lang="en-US" sz="1600" dirty="0" smtClean="0">
                <a:hlinkClick r:id="rId2"/>
              </a:rPr>
              <a:t>http://semanticommunity.info/</a:t>
            </a:r>
            <a:endParaRPr lang="en-US" sz="1600" dirty="0" smtClean="0"/>
          </a:p>
          <a:p>
            <a:r>
              <a:rPr lang="en-US" sz="1600" dirty="0" smtClean="0"/>
              <a:t>AOL Government Blogger</a:t>
            </a:r>
          </a:p>
          <a:p>
            <a:r>
              <a:rPr lang="en-US" sz="1600" dirty="0" smtClean="0">
                <a:hlinkClick r:id="rId3"/>
              </a:rPr>
              <a:t>http://gov.aol.com/bloggers/brand-niemann/</a:t>
            </a:r>
            <a:endParaRPr lang="en-US" sz="1600" dirty="0" smtClean="0"/>
          </a:p>
          <a:p>
            <a:r>
              <a:rPr lang="en-US" sz="1600" dirty="0" smtClean="0"/>
              <a:t>January 24, 2013</a:t>
            </a:r>
          </a:p>
          <a:p>
            <a:r>
              <a:rPr lang="en-US" sz="1600" dirty="0" smtClean="0">
                <a:hlinkClick r:id="rId4"/>
              </a:rPr>
              <a:t>Link</a:t>
            </a:r>
            <a:endParaRPr lang="en-US" sz="1600" dirty="0" smtClean="0"/>
          </a:p>
        </p:txBody>
      </p:sp>
      <p:sp>
        <p:nvSpPr>
          <p:cNvPr id="4" name="Slide Number Placeholder 3"/>
          <p:cNvSpPr>
            <a:spLocks noGrp="1"/>
          </p:cNvSpPr>
          <p:nvPr>
            <p:ph type="sldNum" sz="quarter" idx="12"/>
          </p:nvPr>
        </p:nvSpPr>
        <p:spPr/>
        <p:txBody>
          <a:bodyPr/>
          <a:lstStyle/>
          <a:p>
            <a:fld id="{92D8B3D9-EFDC-4E17-8A3A-F4BE4C0A7879}" type="slidenum">
              <a:rPr lang="en-US" smtClean="0"/>
              <a:t>1</a:t>
            </a:fld>
            <a:endParaRPr lang="en-US"/>
          </a:p>
        </p:txBody>
      </p:sp>
    </p:spTree>
    <p:extLst>
      <p:ext uri="{BB962C8B-B14F-4D97-AF65-F5344CB8AC3E}">
        <p14:creationId xmlns:p14="http://schemas.microsoft.com/office/powerpoint/2010/main" val="24852862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Cross-Walk Table (in progress)</a:t>
            </a:r>
            <a:endParaRPr lang="en-US" dirty="0"/>
          </a:p>
        </p:txBody>
      </p:sp>
      <p:sp>
        <p:nvSpPr>
          <p:cNvPr id="3" name="Slide Number Placeholder 2"/>
          <p:cNvSpPr>
            <a:spLocks noGrp="1"/>
          </p:cNvSpPr>
          <p:nvPr>
            <p:ph type="sldNum" sz="quarter" idx="12"/>
          </p:nvPr>
        </p:nvSpPr>
        <p:spPr/>
        <p:txBody>
          <a:bodyPr/>
          <a:lstStyle/>
          <a:p>
            <a:fld id="{92D8B3D9-EFDC-4E17-8A3A-F4BE4C0A7879}" type="slidenum">
              <a:rPr lang="en-US" smtClean="0"/>
              <a:t>10</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57200" y="6023216"/>
            <a:ext cx="8229600" cy="261610"/>
          </a:xfrm>
          <a:prstGeom prst="rect">
            <a:avLst/>
          </a:prstGeom>
          <a:noFill/>
        </p:spPr>
        <p:txBody>
          <a:bodyPr wrap="square" rtlCol="0">
            <a:spAutoFit/>
          </a:bodyPr>
          <a:lstStyle/>
          <a:p>
            <a:r>
              <a:rPr lang="en-US" sz="1100" dirty="0">
                <a:hlinkClick r:id="rId3"/>
              </a:rPr>
              <a:t>http://</a:t>
            </a:r>
            <a:r>
              <a:rPr lang="en-US" sz="1100" dirty="0" smtClean="0">
                <a:hlinkClick r:id="rId3"/>
              </a:rPr>
              <a:t>semanticommunity.info/Emerging_Technology_SIG_Big_Data_Committee/Government_Challenges_With_Big_Data#Cross-Walk_Table</a:t>
            </a:r>
            <a:r>
              <a:rPr lang="en-US" sz="1100" dirty="0" smtClean="0"/>
              <a:t> </a:t>
            </a:r>
            <a:endParaRPr lang="en-US" sz="1100" dirty="0"/>
          </a:p>
        </p:txBody>
      </p:sp>
    </p:spTree>
    <p:extLst>
      <p:ext uri="{BB962C8B-B14F-4D97-AF65-F5344CB8AC3E}">
        <p14:creationId xmlns:p14="http://schemas.microsoft.com/office/powerpoint/2010/main" val="20088551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The Practice of Data Science</a:t>
            </a:r>
            <a:endParaRPr lang="en-US" sz="3600" dirty="0"/>
          </a:p>
        </p:txBody>
      </p:sp>
      <p:sp>
        <p:nvSpPr>
          <p:cNvPr id="3" name="Content Placeholder 2"/>
          <p:cNvSpPr>
            <a:spLocks noGrp="1"/>
          </p:cNvSpPr>
          <p:nvPr>
            <p:ph idx="1"/>
          </p:nvPr>
        </p:nvSpPr>
        <p:spPr>
          <a:xfrm>
            <a:off x="457200" y="1600200"/>
            <a:ext cx="8229600" cy="4876800"/>
          </a:xfrm>
        </p:spPr>
        <p:txBody>
          <a:bodyPr>
            <a:normAutofit fontScale="62500" lnSpcReduction="20000"/>
          </a:bodyPr>
          <a:lstStyle/>
          <a:p>
            <a:r>
              <a:rPr lang="en-US" dirty="0"/>
              <a:t>Josh Wills, Data Scientist @</a:t>
            </a:r>
            <a:r>
              <a:rPr lang="en-US" dirty="0" err="1"/>
              <a:t>Cloudera</a:t>
            </a:r>
            <a:r>
              <a:rPr lang="en-US" dirty="0"/>
              <a:t>, writing on </a:t>
            </a:r>
            <a:r>
              <a:rPr lang="en-US" dirty="0">
                <a:hlinkClick r:id="rId2" tooltip="http://blog.cloudera.com/blog/2012/01/seismic-data-science-hadoop-use-case/"/>
              </a:rPr>
              <a:t>The Practice of Data Science</a:t>
            </a:r>
            <a:r>
              <a:rPr lang="en-US" dirty="0"/>
              <a:t> </a:t>
            </a:r>
            <a:r>
              <a:rPr lang="en-US" dirty="0" smtClean="0"/>
              <a:t>said:</a:t>
            </a:r>
            <a:endParaRPr lang="en-US" b="1" dirty="0" smtClean="0"/>
          </a:p>
          <a:p>
            <a:pPr lvl="1"/>
            <a:r>
              <a:rPr lang="en-US" b="1" dirty="0" smtClean="0"/>
              <a:t>Key </a:t>
            </a:r>
            <a:r>
              <a:rPr lang="en-US" b="1" dirty="0"/>
              <a:t>trait of all data scientists.</a:t>
            </a:r>
            <a:r>
              <a:rPr lang="en-US" dirty="0"/>
              <a:t> Understanding “that the heavy lifting of [data] cleanup and preparation isn’t something that gets in the way of solving the problem: it </a:t>
            </a:r>
            <a:r>
              <a:rPr lang="en-US" i="1" dirty="0"/>
              <a:t>is</a:t>
            </a:r>
            <a:r>
              <a:rPr lang="en-US" dirty="0"/>
              <a:t> the problem.” (</a:t>
            </a:r>
            <a:r>
              <a:rPr lang="en-US" dirty="0">
                <a:hlinkClick r:id="rId3" tooltip="http://www.linkedin.com/in/dpatil"/>
              </a:rPr>
              <a:t>DJ </a:t>
            </a:r>
            <a:r>
              <a:rPr lang="en-US" dirty="0" err="1">
                <a:hlinkClick r:id="rId3" tooltip="http://www.linkedin.com/in/dpatil"/>
              </a:rPr>
              <a:t>Patil</a:t>
            </a:r>
            <a:r>
              <a:rPr lang="en-US" dirty="0"/>
              <a:t>)</a:t>
            </a:r>
          </a:p>
          <a:p>
            <a:pPr lvl="1"/>
            <a:r>
              <a:rPr lang="en-US" b="1" dirty="0"/>
              <a:t>Inverse problems.</a:t>
            </a:r>
            <a:r>
              <a:rPr lang="en-US" dirty="0"/>
              <a:t> Not every data scientist is a statistician, but all data scientists are interested in extracting information about complex systems from observed data, and so we can say that data science is related to the study of </a:t>
            </a:r>
            <a:r>
              <a:rPr lang="en-US" dirty="0">
                <a:hlinkClick r:id="rId4" tooltip="http://en.wikipedia.org/wiki/Inverse_problem"/>
              </a:rPr>
              <a:t>inverse problems</a:t>
            </a:r>
            <a:r>
              <a:rPr lang="en-US" dirty="0"/>
              <a:t>.   Real-world inverse problems are often </a:t>
            </a:r>
            <a:r>
              <a:rPr lang="en-US" dirty="0">
                <a:hlinkClick r:id="rId5" tooltip="http://en.wikipedia.org/wiki/Ill-posed_problem"/>
              </a:rPr>
              <a:t>ill-posed</a:t>
            </a:r>
            <a:r>
              <a:rPr lang="en-US" dirty="0"/>
              <a:t> or </a:t>
            </a:r>
            <a:r>
              <a:rPr lang="en-US" dirty="0">
                <a:hlinkClick r:id="rId6" tooltip="http://en.wikipedia.org/wiki/Condition_number"/>
              </a:rPr>
              <a:t>ill-conditioned</a:t>
            </a:r>
            <a:r>
              <a:rPr lang="en-US" dirty="0"/>
              <a:t>, which means that scientists need </a:t>
            </a:r>
            <a:r>
              <a:rPr lang="en-US" dirty="0">
                <a:hlinkClick r:id="rId7" tooltip="http://www.drewconway.com/zia/?p=2378"/>
              </a:rPr>
              <a:t>substantive expertise</a:t>
            </a:r>
            <a:r>
              <a:rPr lang="en-US" dirty="0"/>
              <a:t> in the field in order to apply reasonable regularization conditions in order to solve the problem.</a:t>
            </a:r>
          </a:p>
          <a:p>
            <a:pPr lvl="1"/>
            <a:r>
              <a:rPr lang="en-US" b="1" dirty="0"/>
              <a:t>Data sets that have a rich set of relationships between observations.</a:t>
            </a:r>
            <a:r>
              <a:rPr lang="en-US" dirty="0"/>
              <a:t> We might think of this as a kind of </a:t>
            </a:r>
            <a:r>
              <a:rPr lang="en-US" dirty="0">
                <a:hlinkClick r:id="rId8" tooltip="http://en.wikipedia.org/wiki/Metcalfe's_law"/>
              </a:rPr>
              <a:t>Metcalfe’s Law</a:t>
            </a:r>
            <a:r>
              <a:rPr lang="en-US" dirty="0"/>
              <a:t> for data sets, where the value of a data set increases nonlinearly with each additional observation. For example, a single web page doesn’t have very much value, but 128 billion web pages can be used to build a search engine.</a:t>
            </a:r>
          </a:p>
          <a:p>
            <a:pPr lvl="1"/>
            <a:r>
              <a:rPr lang="en-US" b="1" dirty="0"/>
              <a:t>Open-source software tools with an emphasis on data visualization.</a:t>
            </a:r>
            <a:r>
              <a:rPr lang="en-US" dirty="0"/>
              <a:t> One indicator that a research area is full of data scientists is an active community of open source developers</a:t>
            </a:r>
            <a:r>
              <a:rPr lang="en-US" dirty="0" smtClean="0"/>
              <a:t>.</a:t>
            </a:r>
            <a:endParaRPr lang="en-US" dirty="0"/>
          </a:p>
        </p:txBody>
      </p:sp>
      <p:sp>
        <p:nvSpPr>
          <p:cNvPr id="4" name="Slide Number Placeholder 3"/>
          <p:cNvSpPr>
            <a:spLocks noGrp="1"/>
          </p:cNvSpPr>
          <p:nvPr>
            <p:ph type="sldNum" sz="quarter" idx="12"/>
          </p:nvPr>
        </p:nvSpPr>
        <p:spPr/>
        <p:txBody>
          <a:bodyPr/>
          <a:lstStyle/>
          <a:p>
            <a:fld id="{92D8B3D9-EFDC-4E17-8A3A-F4BE4C0A7879}" type="slidenum">
              <a:rPr lang="en-US" smtClean="0"/>
              <a:t>11</a:t>
            </a:fld>
            <a:endParaRPr lang="en-US"/>
          </a:p>
        </p:txBody>
      </p:sp>
    </p:spTree>
    <p:extLst>
      <p:ext uri="{BB962C8B-B14F-4D97-AF65-F5344CB8AC3E}">
        <p14:creationId xmlns:p14="http://schemas.microsoft.com/office/powerpoint/2010/main" val="1926186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Current US Government</a:t>
            </a:r>
            <a:br>
              <a:rPr lang="en-US" dirty="0" smtClean="0"/>
            </a:br>
            <a:r>
              <a:rPr lang="en-US" dirty="0" smtClean="0"/>
              <a:t>Semantic </a:t>
            </a:r>
            <a:r>
              <a:rPr lang="en-US" dirty="0" smtClean="0"/>
              <a:t>Web Strategy</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Data.gov Advocates </a:t>
            </a:r>
            <a:r>
              <a:rPr lang="en-US" dirty="0" err="1" smtClean="0"/>
              <a:t>RDFa</a:t>
            </a:r>
            <a:r>
              <a:rPr lang="en-US" dirty="0" smtClean="0"/>
              <a:t> 1.1 Lite for Semantic Web Strategy.</a:t>
            </a:r>
          </a:p>
          <a:p>
            <a:pPr lvl="1"/>
            <a:r>
              <a:rPr lang="en-US" dirty="0" smtClean="0"/>
              <a:t>See Comment From Owen Ambur on Next Slide.</a:t>
            </a:r>
          </a:p>
          <a:p>
            <a:r>
              <a:rPr lang="en-US" dirty="0" smtClean="0"/>
              <a:t>I believe there is a better way to handle this that I showed the W3C </a:t>
            </a:r>
            <a:r>
              <a:rPr lang="en-US" dirty="0" err="1" smtClean="0"/>
              <a:t>eGov</a:t>
            </a:r>
            <a:r>
              <a:rPr lang="en-US" dirty="0" smtClean="0"/>
              <a:t> Special Interest Group on January 21st and have recommended for the reintroduction of the Data Act to the 113</a:t>
            </a:r>
            <a:r>
              <a:rPr lang="en-US" baseline="30000" dirty="0" smtClean="0"/>
              <a:t>th</a:t>
            </a:r>
            <a:r>
              <a:rPr lang="en-US" dirty="0" smtClean="0"/>
              <a:t> Congress.</a:t>
            </a:r>
          </a:p>
          <a:p>
            <a:pPr lvl="1"/>
            <a:r>
              <a:rPr lang="en-US" dirty="0" smtClean="0"/>
              <a:t>Create a Semantic Index of Strong Relationships (SR) in RDF Format in a Spreadsheet.</a:t>
            </a:r>
          </a:p>
          <a:p>
            <a:pPr lvl="2"/>
            <a:r>
              <a:rPr lang="en-US" dirty="0" smtClean="0"/>
              <a:t>See next slide for example (spreadsheet and words)</a:t>
            </a:r>
          </a:p>
          <a:p>
            <a:pPr lvl="1"/>
            <a:r>
              <a:rPr lang="en-US" dirty="0" smtClean="0"/>
              <a:t>Integrate That With Other Spreadsheets and Relational Databases in An Interoperability Interface (e.g. Dashboard) That Can Searched.</a:t>
            </a:r>
          </a:p>
          <a:p>
            <a:r>
              <a:rPr lang="en-US" dirty="0" smtClean="0"/>
              <a:t>Essentially:</a:t>
            </a:r>
          </a:p>
          <a:p>
            <a:pPr lvl="1"/>
            <a:r>
              <a:rPr lang="en-US" dirty="0" smtClean="0"/>
              <a:t>Computer Scientists Use RD2RDF (James Hendler)</a:t>
            </a:r>
          </a:p>
          <a:p>
            <a:pPr lvl="1"/>
            <a:r>
              <a:rPr lang="en-US" dirty="0" smtClean="0"/>
              <a:t>Data Scientists Use SR2Excel2RDF (Brand Niemann)</a:t>
            </a:r>
            <a:endParaRPr lang="en-US" dirty="0"/>
          </a:p>
        </p:txBody>
      </p:sp>
      <p:sp>
        <p:nvSpPr>
          <p:cNvPr id="4" name="Slide Number Placeholder 3"/>
          <p:cNvSpPr>
            <a:spLocks noGrp="1"/>
          </p:cNvSpPr>
          <p:nvPr>
            <p:ph type="sldNum" sz="quarter" idx="12"/>
          </p:nvPr>
        </p:nvSpPr>
        <p:spPr/>
        <p:txBody>
          <a:bodyPr/>
          <a:lstStyle/>
          <a:p>
            <a:fld id="{92D8B3D9-EFDC-4E17-8A3A-F4BE4C0A7879}" type="slidenum">
              <a:rPr lang="en-US" smtClean="0"/>
              <a:t>12</a:t>
            </a:fld>
            <a:endParaRPr lang="en-US"/>
          </a:p>
        </p:txBody>
      </p:sp>
    </p:spTree>
    <p:extLst>
      <p:ext uri="{BB962C8B-B14F-4D97-AF65-F5344CB8AC3E}">
        <p14:creationId xmlns:p14="http://schemas.microsoft.com/office/powerpoint/2010/main" val="31113596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 From Owen Ambur</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OMB's </a:t>
            </a:r>
            <a:r>
              <a:rPr lang="en-US" dirty="0"/>
              <a:t>official guidance to agencies on implementation of section 10 of the GPRA Modernization Act (GPRAMA) says they may use XML, JSON, spreadsheets or CSVs in order to meet the requirement to publish their strategic and performance plans and reports in machine-readable format... but not PDF or HTML -- at least not without "enhanced structural elements".[1]</a:t>
            </a:r>
          </a:p>
          <a:p>
            <a:r>
              <a:rPr lang="en-US" dirty="0" smtClean="0"/>
              <a:t>I </a:t>
            </a:r>
            <a:r>
              <a:rPr lang="en-US" dirty="0"/>
              <a:t>couldn't help but chuckle at how [1] is a PDF. I get your point</a:t>
            </a:r>
            <a:br>
              <a:rPr lang="en-US" dirty="0"/>
            </a:br>
            <a:r>
              <a:rPr lang="en-US" dirty="0"/>
              <a:t>however, which I think reinforces mine, that there is no US federal</a:t>
            </a:r>
            <a:br>
              <a:rPr lang="en-US" dirty="0"/>
            </a:br>
            <a:r>
              <a:rPr lang="en-US" dirty="0"/>
              <a:t>policy that prefers </a:t>
            </a:r>
            <a:r>
              <a:rPr lang="en-US" dirty="0" err="1"/>
              <a:t>RDFa</a:t>
            </a:r>
            <a:r>
              <a:rPr lang="en-US" dirty="0"/>
              <a:t> 1.1 over HTML </a:t>
            </a:r>
            <a:r>
              <a:rPr lang="en-US" dirty="0" err="1"/>
              <a:t>Microdata</a:t>
            </a:r>
            <a:r>
              <a:rPr lang="en-US" dirty="0"/>
              <a:t> for publishing</a:t>
            </a:r>
            <a:br>
              <a:rPr lang="en-US" dirty="0"/>
            </a:br>
            <a:r>
              <a:rPr lang="en-US" dirty="0"/>
              <a:t>metadata in HTML</a:t>
            </a:r>
            <a:r>
              <a:rPr lang="en-US" dirty="0" smtClean="0"/>
              <a:t>.</a:t>
            </a:r>
          </a:p>
          <a:p>
            <a:pPr lvl="1"/>
            <a:r>
              <a:rPr lang="en-US" dirty="0"/>
              <a:t>[</a:t>
            </a:r>
            <a:r>
              <a:rPr lang="en-US" dirty="0" smtClean="0"/>
              <a:t>1]</a:t>
            </a:r>
            <a:r>
              <a:rPr lang="en-US" dirty="0"/>
              <a:t> </a:t>
            </a:r>
            <a:r>
              <a:rPr lang="en-US" dirty="0" err="1"/>
              <a:t>RDFa</a:t>
            </a:r>
            <a:r>
              <a:rPr lang="en-US" dirty="0"/>
              <a:t> Lite 1.1, W3C Recommendation, June 7, 2012, Manu </a:t>
            </a:r>
            <a:r>
              <a:rPr lang="en-US" dirty="0" err="1"/>
              <a:t>Sporny</a:t>
            </a:r>
            <a:r>
              <a:rPr lang="en-US" dirty="0"/>
              <a:t>, editor, see </a:t>
            </a:r>
            <a:r>
              <a:rPr lang="en-US" u="sng" dirty="0">
                <a:hlinkClick r:id="rId2"/>
              </a:rPr>
              <a:t>http://www.w3.org/TR/rdfa-lite/</a:t>
            </a:r>
            <a:endParaRPr lang="en-US" dirty="0"/>
          </a:p>
          <a:p>
            <a:r>
              <a:rPr lang="en-US" dirty="0" smtClean="0"/>
              <a:t>Source: Owen Ambur, December 18, 2012, W3C </a:t>
            </a:r>
            <a:r>
              <a:rPr lang="en-US" dirty="0" err="1" smtClean="0"/>
              <a:t>eGov</a:t>
            </a:r>
            <a:r>
              <a:rPr lang="en-US" dirty="0" smtClean="0"/>
              <a:t> Mailing List.</a:t>
            </a:r>
            <a:r>
              <a:rPr lang="en-US" dirty="0"/>
              <a:t/>
            </a:r>
            <a:br>
              <a:rPr lang="en-US" dirty="0"/>
            </a:br>
            <a:endParaRPr lang="en-US" dirty="0"/>
          </a:p>
        </p:txBody>
      </p:sp>
      <p:sp>
        <p:nvSpPr>
          <p:cNvPr id="4" name="Slide Number Placeholder 3"/>
          <p:cNvSpPr>
            <a:spLocks noGrp="1"/>
          </p:cNvSpPr>
          <p:nvPr>
            <p:ph type="sldNum" sz="quarter" idx="12"/>
          </p:nvPr>
        </p:nvSpPr>
        <p:spPr/>
        <p:txBody>
          <a:bodyPr/>
          <a:lstStyle/>
          <a:p>
            <a:fld id="{92D8B3D9-EFDC-4E17-8A3A-F4BE4C0A7879}" type="slidenum">
              <a:rPr lang="en-US" smtClean="0"/>
              <a:t>13</a:t>
            </a:fld>
            <a:endParaRPr lang="en-US"/>
          </a:p>
        </p:txBody>
      </p:sp>
    </p:spTree>
    <p:extLst>
      <p:ext uri="{BB962C8B-B14F-4D97-AF65-F5344CB8AC3E}">
        <p14:creationId xmlns:p14="http://schemas.microsoft.com/office/powerpoint/2010/main" val="33524347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International Linked </a:t>
            </a:r>
            <a:r>
              <a:rPr lang="en-US" sz="3600" dirty="0" smtClean="0"/>
              <a:t>Open </a:t>
            </a:r>
            <a:r>
              <a:rPr lang="en-US" sz="3600" dirty="0" smtClean="0"/>
              <a:t>Data Strategy:</a:t>
            </a:r>
            <a:br>
              <a:rPr lang="en-US" sz="3600" dirty="0" smtClean="0"/>
            </a:br>
            <a:r>
              <a:rPr lang="en-US" sz="3600" dirty="0" smtClean="0"/>
              <a:t>Linked Open Data Cloud Data</a:t>
            </a:r>
            <a:endParaRPr lang="en-US" sz="3600" dirty="0"/>
          </a:p>
        </p:txBody>
      </p:sp>
      <p:sp>
        <p:nvSpPr>
          <p:cNvPr id="3" name="Slide Number Placeholder 2"/>
          <p:cNvSpPr>
            <a:spLocks noGrp="1"/>
          </p:cNvSpPr>
          <p:nvPr>
            <p:ph type="sldNum" sz="quarter" idx="12"/>
          </p:nvPr>
        </p:nvSpPr>
        <p:spPr/>
        <p:txBody>
          <a:bodyPr/>
          <a:lstStyle/>
          <a:p>
            <a:fld id="{F9D1608F-A984-4664-A2B2-CF827D1EE6C4}" type="slidenum">
              <a:rPr lang="en-US" smtClean="0"/>
              <a:t>14</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82296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752600" y="6110716"/>
            <a:ext cx="6195029" cy="369332"/>
          </a:xfrm>
          <a:prstGeom prst="rect">
            <a:avLst/>
          </a:prstGeom>
          <a:noFill/>
        </p:spPr>
        <p:txBody>
          <a:bodyPr wrap="none" rtlCol="0">
            <a:spAutoFit/>
          </a:bodyPr>
          <a:lstStyle/>
          <a:p>
            <a:r>
              <a:rPr lang="en-US" dirty="0">
                <a:hlinkClick r:id="rId3"/>
              </a:rPr>
              <a:t>http://semanticommunity.info/@api/deki/files/8824/=VIVO.xlsx</a:t>
            </a:r>
            <a:endParaRPr lang="en-US" dirty="0"/>
          </a:p>
        </p:txBody>
      </p:sp>
      <p:sp>
        <p:nvSpPr>
          <p:cNvPr id="5" name="TextBox 4"/>
          <p:cNvSpPr txBox="1"/>
          <p:nvPr/>
        </p:nvSpPr>
        <p:spPr>
          <a:xfrm>
            <a:off x="5105400" y="3733800"/>
            <a:ext cx="3124200" cy="1477328"/>
          </a:xfrm>
          <a:prstGeom prst="rect">
            <a:avLst/>
          </a:prstGeom>
          <a:noFill/>
        </p:spPr>
        <p:txBody>
          <a:bodyPr wrap="square" rtlCol="0">
            <a:spAutoFit/>
          </a:bodyPr>
          <a:lstStyle/>
          <a:p>
            <a:r>
              <a:rPr lang="en-US" dirty="0" smtClean="0"/>
              <a:t>My Question: Is </a:t>
            </a:r>
            <a:r>
              <a:rPr lang="en-US" dirty="0" smtClean="0"/>
              <a:t>it easy to add columns for who links to who</a:t>
            </a:r>
            <a:r>
              <a:rPr lang="en-US" dirty="0" smtClean="0"/>
              <a:t>?</a:t>
            </a:r>
          </a:p>
          <a:p>
            <a:r>
              <a:rPr lang="en-US" dirty="0" smtClean="0"/>
              <a:t>Answer:</a:t>
            </a:r>
            <a:r>
              <a:rPr lang="en-US" dirty="0" smtClean="0"/>
              <a:t> </a:t>
            </a:r>
            <a:r>
              <a:rPr lang="en-US" dirty="0" smtClean="0"/>
              <a:t>Not in a single table. SPARQL can't do cross-tabulation (</a:t>
            </a:r>
            <a:r>
              <a:rPr lang="en-US" dirty="0"/>
              <a:t>Richard </a:t>
            </a:r>
            <a:r>
              <a:rPr lang="en-US" dirty="0" err="1" smtClean="0"/>
              <a:t>Cyganiak</a:t>
            </a:r>
            <a:r>
              <a:rPr lang="en-US" dirty="0" smtClean="0"/>
              <a:t>).</a:t>
            </a:r>
            <a:endParaRPr lang="en-US" dirty="0"/>
          </a:p>
        </p:txBody>
      </p:sp>
    </p:spTree>
    <p:extLst>
      <p:ext uri="{BB962C8B-B14F-4D97-AF65-F5344CB8AC3E}">
        <p14:creationId xmlns:p14="http://schemas.microsoft.com/office/powerpoint/2010/main" val="41428007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International Linked Open </a:t>
            </a:r>
            <a:r>
              <a:rPr lang="en-US" dirty="0" smtClean="0"/>
              <a:t>Data:</a:t>
            </a:r>
            <a:br>
              <a:rPr lang="en-US" dirty="0" smtClean="0"/>
            </a:br>
            <a:r>
              <a:rPr lang="en-US" dirty="0" smtClean="0"/>
              <a:t>Comments to David Wood</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a:t>
            </a:r>
            <a:r>
              <a:rPr lang="en-US" dirty="0" smtClean="0"/>
              <a:t>Linked Open Data Cloud is not actually “linked data”.</a:t>
            </a:r>
          </a:p>
          <a:p>
            <a:pPr lvl="1"/>
            <a:r>
              <a:rPr lang="en-US" dirty="0" smtClean="0"/>
              <a:t>RDF at Data.gov is not linked data.</a:t>
            </a:r>
          </a:p>
          <a:p>
            <a:r>
              <a:rPr lang="en-US" dirty="0" smtClean="0"/>
              <a:t>The analytical and statistical communities view Data.gov and Linked Open Data as “IT projects”.</a:t>
            </a:r>
          </a:p>
          <a:p>
            <a:pPr lvl="1"/>
            <a:r>
              <a:rPr lang="en-US" dirty="0" smtClean="0"/>
              <a:t>Former Census Bureau Director Robert Groves.</a:t>
            </a:r>
          </a:p>
          <a:p>
            <a:r>
              <a:rPr lang="en-US" dirty="0" smtClean="0"/>
              <a:t>Conventional tools can do linked data and data integration.</a:t>
            </a:r>
          </a:p>
          <a:p>
            <a:pPr lvl="1"/>
            <a:r>
              <a:rPr lang="en-US" dirty="0" smtClean="0"/>
              <a:t>Spotfire Information Designer, </a:t>
            </a:r>
            <a:r>
              <a:rPr lang="en-US" dirty="0" err="1" smtClean="0"/>
              <a:t>Informatica</a:t>
            </a:r>
            <a:r>
              <a:rPr lang="en-US" dirty="0" smtClean="0"/>
              <a:t>, Information Builders, etc.</a:t>
            </a:r>
            <a:endParaRPr lang="en-US" dirty="0"/>
          </a:p>
        </p:txBody>
      </p:sp>
      <p:sp>
        <p:nvSpPr>
          <p:cNvPr id="4" name="Slide Number Placeholder 3"/>
          <p:cNvSpPr>
            <a:spLocks noGrp="1"/>
          </p:cNvSpPr>
          <p:nvPr>
            <p:ph type="sldNum" sz="quarter" idx="12"/>
          </p:nvPr>
        </p:nvSpPr>
        <p:spPr/>
        <p:txBody>
          <a:bodyPr/>
          <a:lstStyle/>
          <a:p>
            <a:fld id="{92D8B3D9-EFDC-4E17-8A3A-F4BE4C0A7879}" type="slidenum">
              <a:rPr lang="en-US" smtClean="0"/>
              <a:t>15</a:t>
            </a:fld>
            <a:endParaRPr lang="en-US"/>
          </a:p>
        </p:txBody>
      </p:sp>
      <p:sp>
        <p:nvSpPr>
          <p:cNvPr id="5" name="TextBox 4"/>
          <p:cNvSpPr txBox="1"/>
          <p:nvPr/>
        </p:nvSpPr>
        <p:spPr>
          <a:xfrm>
            <a:off x="457200" y="5867400"/>
            <a:ext cx="8553175" cy="646331"/>
          </a:xfrm>
          <a:prstGeom prst="rect">
            <a:avLst/>
          </a:prstGeom>
          <a:noFill/>
        </p:spPr>
        <p:txBody>
          <a:bodyPr wrap="none" rtlCol="0">
            <a:spAutoFit/>
          </a:bodyPr>
          <a:lstStyle/>
          <a:p>
            <a:r>
              <a:rPr lang="en-US" dirty="0">
                <a:hlinkClick r:id="rId2"/>
              </a:rPr>
              <a:t>http://</a:t>
            </a:r>
            <a:r>
              <a:rPr lang="en-US" dirty="0" smtClean="0">
                <a:hlinkClick r:id="rId2"/>
              </a:rPr>
              <a:t>manning.com/dwood/LinkedData_MEAP_ch1.pdf</a:t>
            </a:r>
            <a:endParaRPr lang="en-US" dirty="0" smtClean="0"/>
          </a:p>
          <a:p>
            <a:r>
              <a:rPr lang="en-US" dirty="0">
                <a:hlinkClick r:id="rId3"/>
              </a:rPr>
              <a:t>http://</a:t>
            </a:r>
            <a:r>
              <a:rPr lang="en-US" dirty="0" smtClean="0">
                <a:hlinkClick r:id="rId3"/>
              </a:rPr>
              <a:t>semanticommunity.info/AOL_Government/Exploiting_Linked_Data_with_BI_Tools</a:t>
            </a:r>
            <a:r>
              <a:rPr lang="en-US" dirty="0" smtClean="0"/>
              <a:t>  </a:t>
            </a:r>
            <a:endParaRPr lang="en-US" dirty="0"/>
          </a:p>
        </p:txBody>
      </p:sp>
    </p:spTree>
    <p:extLst>
      <p:ext uri="{BB962C8B-B14F-4D97-AF65-F5344CB8AC3E}">
        <p14:creationId xmlns:p14="http://schemas.microsoft.com/office/powerpoint/2010/main" val="31647159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International Linked Open Data:</a:t>
            </a:r>
            <a:br>
              <a:rPr lang="en-US" dirty="0"/>
            </a:br>
            <a:r>
              <a:rPr lang="en-US" dirty="0" smtClean="0"/>
              <a:t>My EPA Green App Data App Example</a:t>
            </a:r>
            <a:endParaRPr lang="en-US" dirty="0"/>
          </a:p>
        </p:txBody>
      </p:sp>
      <p:sp>
        <p:nvSpPr>
          <p:cNvPr id="3" name="Slide Number Placeholder 2"/>
          <p:cNvSpPr>
            <a:spLocks noGrp="1"/>
          </p:cNvSpPr>
          <p:nvPr>
            <p:ph type="sldNum" sz="quarter" idx="12"/>
          </p:nvPr>
        </p:nvSpPr>
        <p:spPr/>
        <p:txBody>
          <a:bodyPr/>
          <a:lstStyle/>
          <a:p>
            <a:fld id="{92D8B3D9-EFDC-4E17-8A3A-F4BE4C0A7879}" type="slidenum">
              <a:rPr lang="en-US" smtClean="0"/>
              <a:t>16</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529" y="1447800"/>
            <a:ext cx="8228939" cy="4495800"/>
          </a:xfrm>
          <a:prstGeom prst="rect">
            <a:avLst/>
          </a:prstGeom>
        </p:spPr>
      </p:pic>
      <p:sp>
        <p:nvSpPr>
          <p:cNvPr id="5" name="TextBox 4"/>
          <p:cNvSpPr txBox="1"/>
          <p:nvPr/>
        </p:nvSpPr>
        <p:spPr>
          <a:xfrm>
            <a:off x="811738" y="6063533"/>
            <a:ext cx="7520520" cy="307777"/>
          </a:xfrm>
          <a:prstGeom prst="rect">
            <a:avLst/>
          </a:prstGeom>
          <a:noFill/>
        </p:spPr>
        <p:txBody>
          <a:bodyPr wrap="none" rtlCol="0">
            <a:spAutoFit/>
          </a:bodyPr>
          <a:lstStyle/>
          <a:p>
            <a:r>
              <a:rPr lang="en-US" sz="1400" dirty="0">
                <a:hlinkClick r:id="rId3"/>
              </a:rPr>
              <a:t>https://silverspotfire.tibco.com/us/library#/</a:t>
            </a:r>
            <a:r>
              <a:rPr lang="en-US" sz="1400" dirty="0" smtClean="0">
                <a:hlinkClick r:id="rId3"/>
              </a:rPr>
              <a:t>users/bniemann/Public?EPAGreenAppsDataApp-Spotfire</a:t>
            </a:r>
            <a:r>
              <a:rPr lang="en-US" sz="1400" dirty="0" smtClean="0"/>
              <a:t> </a:t>
            </a:r>
            <a:endParaRPr lang="en-US" sz="1400" dirty="0"/>
          </a:p>
        </p:txBody>
      </p:sp>
    </p:spTree>
    <p:extLst>
      <p:ext uri="{BB962C8B-B14F-4D97-AF65-F5344CB8AC3E}">
        <p14:creationId xmlns:p14="http://schemas.microsoft.com/office/powerpoint/2010/main" val="10928267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Our </a:t>
            </a:r>
            <a:r>
              <a:rPr lang="en-US" sz="3600" dirty="0" smtClean="0"/>
              <a:t>Semantic </a:t>
            </a:r>
            <a:r>
              <a:rPr lang="en-US" sz="3600" dirty="0" smtClean="0"/>
              <a:t>Web Strategy for Big </a:t>
            </a:r>
            <a:r>
              <a:rPr lang="en-US" sz="3600" dirty="0" smtClean="0"/>
              <a:t>Data:</a:t>
            </a:r>
            <a:br>
              <a:rPr lang="en-US" sz="3600" dirty="0" smtClean="0"/>
            </a:br>
            <a:r>
              <a:rPr lang="en-US" sz="3600" dirty="0" smtClean="0"/>
              <a:t>Previous Presentations</a:t>
            </a:r>
            <a:endParaRPr lang="en-US" sz="3600" dirty="0"/>
          </a:p>
        </p:txBody>
      </p:sp>
      <p:sp>
        <p:nvSpPr>
          <p:cNvPr id="3" name="Slide Number Placeholder 2"/>
          <p:cNvSpPr>
            <a:spLocks noGrp="1"/>
          </p:cNvSpPr>
          <p:nvPr>
            <p:ph type="sldNum" sz="quarter" idx="12"/>
          </p:nvPr>
        </p:nvSpPr>
        <p:spPr/>
        <p:txBody>
          <a:bodyPr/>
          <a:lstStyle/>
          <a:p>
            <a:fld id="{2B3D457C-4AEA-45C1-A141-D085F839D0A2}" type="slidenum">
              <a:rPr lang="en-US" smtClean="0"/>
              <a:t>17</a:t>
            </a:fld>
            <a:endParaRPr lang="en-US"/>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822960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41468" y="6020056"/>
            <a:ext cx="7861063" cy="276999"/>
          </a:xfrm>
          <a:prstGeom prst="rect">
            <a:avLst/>
          </a:prstGeom>
          <a:noFill/>
        </p:spPr>
        <p:txBody>
          <a:bodyPr wrap="none" rtlCol="0">
            <a:spAutoFit/>
          </a:bodyPr>
          <a:lstStyle/>
          <a:p>
            <a:r>
              <a:rPr lang="en-US" sz="1200" dirty="0" smtClean="0">
                <a:hlinkClick r:id="rId3"/>
              </a:rPr>
              <a:t>http://semanticommunity.info/Emerging_Technology_SIG_Big_Data_Committee#A_Semantic_Web_Strategy_for_Big_Data</a:t>
            </a:r>
            <a:r>
              <a:rPr lang="en-US" sz="1200" dirty="0" smtClean="0"/>
              <a:t> </a:t>
            </a:r>
            <a:endParaRPr lang="en-US" sz="1200" dirty="0"/>
          </a:p>
        </p:txBody>
      </p:sp>
      <p:sp>
        <p:nvSpPr>
          <p:cNvPr id="5" name="TextBox 4"/>
          <p:cNvSpPr txBox="1"/>
          <p:nvPr/>
        </p:nvSpPr>
        <p:spPr>
          <a:xfrm>
            <a:off x="5791200" y="4572000"/>
            <a:ext cx="2537746" cy="646331"/>
          </a:xfrm>
          <a:prstGeom prst="rect">
            <a:avLst/>
          </a:prstGeom>
          <a:noFill/>
        </p:spPr>
        <p:txBody>
          <a:bodyPr wrap="none" rtlCol="0">
            <a:spAutoFit/>
          </a:bodyPr>
          <a:lstStyle/>
          <a:p>
            <a:r>
              <a:rPr lang="en-US" dirty="0" smtClean="0"/>
              <a:t>MITRE: October 2, 2012</a:t>
            </a:r>
          </a:p>
          <a:p>
            <a:r>
              <a:rPr lang="en-US" dirty="0" smtClean="0"/>
              <a:t>GSA: November 29, 2012</a:t>
            </a:r>
            <a:endParaRPr lang="en-US" dirty="0"/>
          </a:p>
        </p:txBody>
      </p:sp>
    </p:spTree>
    <p:extLst>
      <p:ext uri="{BB962C8B-B14F-4D97-AF65-F5344CB8AC3E}">
        <p14:creationId xmlns:p14="http://schemas.microsoft.com/office/powerpoint/2010/main" val="33537104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Our Semantic Web Strategy for </a:t>
            </a:r>
            <a:r>
              <a:rPr lang="en-US" sz="3200" dirty="0" smtClean="0"/>
              <a:t>Data:</a:t>
            </a:r>
            <a:br>
              <a:rPr lang="en-US" sz="3200" dirty="0" smtClean="0"/>
            </a:br>
            <a:r>
              <a:rPr lang="en-US" sz="3200" dirty="0" smtClean="0"/>
              <a:t>Simple Explanation</a:t>
            </a:r>
            <a:endParaRPr lang="en-US" sz="3200" dirty="0"/>
          </a:p>
        </p:txBody>
      </p:sp>
      <p:sp>
        <p:nvSpPr>
          <p:cNvPr id="3" name="Content Placeholder 2"/>
          <p:cNvSpPr>
            <a:spLocks noGrp="1"/>
          </p:cNvSpPr>
          <p:nvPr>
            <p:ph idx="1"/>
          </p:nvPr>
        </p:nvSpPr>
        <p:spPr/>
        <p:txBody>
          <a:bodyPr>
            <a:normAutofit fontScale="70000" lnSpcReduction="20000"/>
          </a:bodyPr>
          <a:lstStyle/>
          <a:p>
            <a:r>
              <a:rPr lang="en-US" dirty="0" smtClean="0"/>
              <a:t>One Table:</a:t>
            </a:r>
          </a:p>
          <a:p>
            <a:pPr lvl="1"/>
            <a:r>
              <a:rPr lang="en-US" dirty="0" smtClean="0"/>
              <a:t>Two Columns</a:t>
            </a:r>
          </a:p>
          <a:p>
            <a:pPr lvl="2"/>
            <a:r>
              <a:rPr lang="en-US" dirty="0" smtClean="0"/>
              <a:t>Example: Column 1: Section and Column 2: URL</a:t>
            </a:r>
          </a:p>
          <a:p>
            <a:pPr lvl="2"/>
            <a:r>
              <a:rPr lang="en-US" dirty="0" smtClean="0"/>
              <a:t>Note: A Column 3: Description could be in the URL</a:t>
            </a:r>
          </a:p>
          <a:p>
            <a:pPr lvl="2"/>
            <a:r>
              <a:rPr lang="en-US" dirty="0" smtClean="0"/>
              <a:t>Example: See Next Slide</a:t>
            </a:r>
          </a:p>
          <a:p>
            <a:pPr lvl="1"/>
            <a:r>
              <a:rPr lang="en-US" dirty="0" smtClean="0"/>
              <a:t>Three Columns:</a:t>
            </a:r>
          </a:p>
          <a:p>
            <a:pPr lvl="2"/>
            <a:r>
              <a:rPr lang="en-US" dirty="0" smtClean="0"/>
              <a:t>Example: Column 1: Subject, Column 2: Object, and Column 3: Predicate</a:t>
            </a:r>
          </a:p>
          <a:p>
            <a:pPr lvl="2"/>
            <a:r>
              <a:rPr lang="en-US" dirty="0" smtClean="0"/>
              <a:t>Note: This is the Semantic Web’s Linked Open Data Cloud as Linked Open Data for Network Analytics!</a:t>
            </a:r>
          </a:p>
          <a:p>
            <a:pPr lvl="2"/>
            <a:r>
              <a:rPr lang="en-US" dirty="0" smtClean="0"/>
              <a:t>Example: See </a:t>
            </a:r>
            <a:r>
              <a:rPr lang="en-US" dirty="0" smtClean="0">
                <a:hlinkClick r:id="rId2"/>
              </a:rPr>
              <a:t>Semantic Medline</a:t>
            </a:r>
            <a:endParaRPr lang="en-US" dirty="0" smtClean="0"/>
          </a:p>
          <a:p>
            <a:pPr lvl="1"/>
            <a:r>
              <a:rPr lang="en-US" dirty="0" smtClean="0"/>
              <a:t>Four Columns:</a:t>
            </a:r>
          </a:p>
          <a:p>
            <a:pPr lvl="2"/>
            <a:r>
              <a:rPr lang="en-US" dirty="0" smtClean="0"/>
              <a:t>Examples: Column 1: Subject, Column 2: Attribute, Column 3: From, and Column 4: To, or Column 1: City, Column 2: Country, Column 3: Longitude, and Column 4: Latitude</a:t>
            </a:r>
          </a:p>
          <a:p>
            <a:pPr lvl="2"/>
            <a:r>
              <a:rPr lang="en-US" dirty="0" smtClean="0"/>
              <a:t>Note: This is the format for </a:t>
            </a:r>
            <a:r>
              <a:rPr lang="en-US" dirty="0" err="1" smtClean="0"/>
              <a:t>Spotfire’s</a:t>
            </a:r>
            <a:r>
              <a:rPr lang="en-US" dirty="0" smtClean="0"/>
              <a:t> Network Analytics Module developed for the CIA</a:t>
            </a:r>
          </a:p>
          <a:p>
            <a:pPr lvl="2"/>
            <a:r>
              <a:rPr lang="en-US" dirty="0" smtClean="0"/>
              <a:t>Example: See </a:t>
            </a:r>
            <a:r>
              <a:rPr lang="en-US" dirty="0" smtClean="0">
                <a:hlinkClick r:id="rId2"/>
              </a:rPr>
              <a:t>Semantic Medline</a:t>
            </a:r>
            <a:endParaRPr lang="en-US" dirty="0"/>
          </a:p>
        </p:txBody>
      </p:sp>
      <p:sp>
        <p:nvSpPr>
          <p:cNvPr id="4" name="Slide Number Placeholder 3"/>
          <p:cNvSpPr>
            <a:spLocks noGrp="1"/>
          </p:cNvSpPr>
          <p:nvPr>
            <p:ph type="sldNum" sz="quarter" idx="12"/>
          </p:nvPr>
        </p:nvSpPr>
        <p:spPr/>
        <p:txBody>
          <a:bodyPr/>
          <a:lstStyle/>
          <a:p>
            <a:fld id="{DB655AC6-E4F5-4898-90F3-2EA083DEA072}" type="slidenum">
              <a:rPr lang="en-US" smtClean="0"/>
              <a:t>18</a:t>
            </a:fld>
            <a:endParaRPr lang="en-US"/>
          </a:p>
        </p:txBody>
      </p:sp>
    </p:spTree>
    <p:extLst>
      <p:ext uri="{BB962C8B-B14F-4D97-AF65-F5344CB8AC3E}">
        <p14:creationId xmlns:p14="http://schemas.microsoft.com/office/powerpoint/2010/main" val="36893073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Our Semantic Web Strategy for </a:t>
            </a:r>
            <a:r>
              <a:rPr lang="en-US" dirty="0" smtClean="0"/>
              <a:t>Data:</a:t>
            </a:r>
            <a:br>
              <a:rPr lang="en-US" dirty="0" smtClean="0"/>
            </a:br>
            <a:r>
              <a:rPr lang="en-US" dirty="0" smtClean="0"/>
              <a:t>NASA Big Data Example</a:t>
            </a:r>
            <a:endParaRPr lang="en-US" dirty="0"/>
          </a:p>
        </p:txBody>
      </p:sp>
      <p:sp>
        <p:nvSpPr>
          <p:cNvPr id="3" name="Slide Number Placeholder 2"/>
          <p:cNvSpPr>
            <a:spLocks noGrp="1"/>
          </p:cNvSpPr>
          <p:nvPr>
            <p:ph type="sldNum" sz="quarter" idx="12"/>
          </p:nvPr>
        </p:nvSpPr>
        <p:spPr/>
        <p:txBody>
          <a:bodyPr/>
          <a:lstStyle/>
          <a:p>
            <a:fld id="{92D8B3D9-EFDC-4E17-8A3A-F4BE4C0A7879}" type="slidenum">
              <a:rPr lang="en-US" smtClean="0"/>
              <a:t>19</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295400" y="6096000"/>
            <a:ext cx="6981207" cy="369332"/>
          </a:xfrm>
          <a:prstGeom prst="rect">
            <a:avLst/>
          </a:prstGeom>
          <a:noFill/>
        </p:spPr>
        <p:txBody>
          <a:bodyPr wrap="none" rtlCol="0">
            <a:spAutoFit/>
          </a:bodyPr>
          <a:lstStyle/>
          <a:p>
            <a:r>
              <a:rPr lang="en-US" dirty="0">
                <a:hlinkClick r:id="rId3"/>
              </a:rPr>
              <a:t>http://semanticommunity.info/@</a:t>
            </a:r>
            <a:r>
              <a:rPr lang="en-US" dirty="0" smtClean="0">
                <a:hlinkClick r:id="rId3"/>
              </a:rPr>
              <a:t>api/deki/files/20313/NASABigData.xls</a:t>
            </a:r>
            <a:r>
              <a:rPr lang="en-US" dirty="0" smtClean="0"/>
              <a:t> </a:t>
            </a:r>
            <a:endParaRPr lang="en-US" dirty="0"/>
          </a:p>
        </p:txBody>
      </p:sp>
    </p:spTree>
    <p:extLst>
      <p:ext uri="{BB962C8B-B14F-4D97-AF65-F5344CB8AC3E}">
        <p14:creationId xmlns:p14="http://schemas.microsoft.com/office/powerpoint/2010/main" val="1507044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457200" y="1600200"/>
            <a:ext cx="8229600" cy="4724400"/>
          </a:xfrm>
        </p:spPr>
        <p:txBody>
          <a:bodyPr>
            <a:normAutofit fontScale="55000" lnSpcReduction="20000"/>
          </a:bodyPr>
          <a:lstStyle/>
          <a:p>
            <a:r>
              <a:rPr lang="en-US" dirty="0" smtClean="0"/>
              <a:t>Data Science Team</a:t>
            </a:r>
          </a:p>
          <a:p>
            <a:r>
              <a:rPr lang="en-US" dirty="0" smtClean="0"/>
              <a:t>Semantic Community 2013 Mission Statement</a:t>
            </a:r>
          </a:p>
          <a:p>
            <a:r>
              <a:rPr lang="en-US" dirty="0" smtClean="0"/>
              <a:t>Why We Are Here</a:t>
            </a:r>
          </a:p>
          <a:p>
            <a:r>
              <a:rPr lang="en-US" dirty="0"/>
              <a:t>NIST Cloud Computing AND Big Data Forum and </a:t>
            </a:r>
            <a:r>
              <a:rPr lang="en-US" dirty="0" smtClean="0"/>
              <a:t>Workshop</a:t>
            </a:r>
          </a:p>
          <a:p>
            <a:r>
              <a:rPr lang="en-US" dirty="0"/>
              <a:t>Spotfire for Big Data </a:t>
            </a:r>
            <a:r>
              <a:rPr lang="en-US" dirty="0" smtClean="0"/>
              <a:t>Analytics and Data </a:t>
            </a:r>
            <a:r>
              <a:rPr lang="en-US" dirty="0"/>
              <a:t>Science Analytics </a:t>
            </a:r>
            <a:r>
              <a:rPr lang="en-US" dirty="0" smtClean="0"/>
              <a:t>Library</a:t>
            </a:r>
          </a:p>
          <a:p>
            <a:r>
              <a:rPr lang="en-US" dirty="0"/>
              <a:t>From the Year of Big Data to the Year of the Data Scientist Working With Big </a:t>
            </a:r>
            <a:r>
              <a:rPr lang="en-US" dirty="0" smtClean="0"/>
              <a:t>Data</a:t>
            </a:r>
          </a:p>
          <a:p>
            <a:r>
              <a:rPr lang="en-US" dirty="0"/>
              <a:t>Cross-Walk Table (in progress)</a:t>
            </a:r>
            <a:endParaRPr lang="en-US" dirty="0" smtClean="0"/>
          </a:p>
          <a:p>
            <a:r>
              <a:rPr lang="en-US" dirty="0"/>
              <a:t>The Practice of Data </a:t>
            </a:r>
            <a:r>
              <a:rPr lang="en-US" dirty="0" smtClean="0"/>
              <a:t>Science</a:t>
            </a:r>
          </a:p>
          <a:p>
            <a:r>
              <a:rPr lang="en-US" dirty="0" smtClean="0"/>
              <a:t>Current US Government Semantic </a:t>
            </a:r>
            <a:r>
              <a:rPr lang="en-US" dirty="0"/>
              <a:t>Web </a:t>
            </a:r>
            <a:r>
              <a:rPr lang="en-US" dirty="0" smtClean="0"/>
              <a:t>Strategy</a:t>
            </a:r>
          </a:p>
          <a:p>
            <a:r>
              <a:rPr lang="en-US" dirty="0" smtClean="0"/>
              <a:t>International Linked </a:t>
            </a:r>
            <a:r>
              <a:rPr lang="en-US" dirty="0"/>
              <a:t>Open Data Strategy</a:t>
            </a:r>
            <a:endParaRPr lang="en-US" dirty="0" smtClean="0"/>
          </a:p>
          <a:p>
            <a:r>
              <a:rPr lang="en-US" dirty="0" smtClean="0"/>
              <a:t>Our </a:t>
            </a:r>
            <a:r>
              <a:rPr lang="en-US" dirty="0"/>
              <a:t>Semantic Web Strategy for Big </a:t>
            </a:r>
            <a:r>
              <a:rPr lang="en-US" dirty="0" smtClean="0"/>
              <a:t>Data</a:t>
            </a:r>
          </a:p>
          <a:p>
            <a:r>
              <a:rPr lang="en-US" dirty="0"/>
              <a:t>My 5-Step Method To Get to 5-Stars With Open </a:t>
            </a:r>
            <a:r>
              <a:rPr lang="en-US" dirty="0" smtClean="0"/>
              <a:t>Data</a:t>
            </a:r>
          </a:p>
          <a:p>
            <a:r>
              <a:rPr lang="en-US" dirty="0" smtClean="0"/>
              <a:t>System of Systems Architecture</a:t>
            </a:r>
          </a:p>
          <a:p>
            <a:r>
              <a:rPr lang="en-US" dirty="0" smtClean="0"/>
              <a:t>Data Federation in Spotfire</a:t>
            </a:r>
          </a:p>
          <a:p>
            <a:r>
              <a:rPr lang="en-US" dirty="0"/>
              <a:t>15</a:t>
            </a:r>
            <a:r>
              <a:rPr lang="en-US" baseline="30000" dirty="0"/>
              <a:t>th</a:t>
            </a:r>
            <a:r>
              <a:rPr lang="en-US" dirty="0"/>
              <a:t> SOA, Shared Services, and Big Data Analytics Conference (DRAFT)</a:t>
            </a:r>
            <a:endParaRPr lang="en-US" dirty="0" smtClean="0"/>
          </a:p>
          <a:p>
            <a:r>
              <a:rPr lang="en-US" dirty="0" smtClean="0"/>
              <a:t>Comments: Semantic Medline, </a:t>
            </a:r>
            <a:r>
              <a:rPr lang="en-US" dirty="0" err="1" smtClean="0"/>
              <a:t>Noblis</a:t>
            </a:r>
            <a:r>
              <a:rPr lang="en-US" dirty="0" smtClean="0"/>
              <a:t>, Cray, and ORBIS Technologies</a:t>
            </a:r>
          </a:p>
          <a:p>
            <a:r>
              <a:rPr lang="en-US" dirty="0" smtClean="0"/>
              <a:t>Q &amp; A</a:t>
            </a:r>
            <a:endParaRPr lang="en-US" dirty="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92D8B3D9-EFDC-4E17-8A3A-F4BE4C0A7879}" type="slidenum">
              <a:rPr lang="en-US" smtClean="0"/>
              <a:t>2</a:t>
            </a:fld>
            <a:endParaRPr lang="en-US"/>
          </a:p>
        </p:txBody>
      </p:sp>
    </p:spTree>
    <p:extLst>
      <p:ext uri="{BB962C8B-B14F-4D97-AF65-F5344CB8AC3E}">
        <p14:creationId xmlns:p14="http://schemas.microsoft.com/office/powerpoint/2010/main" val="33134099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Our Semantic Web Strategy for </a:t>
            </a:r>
            <a:r>
              <a:rPr lang="en-US" dirty="0" smtClean="0"/>
              <a:t>Data:</a:t>
            </a:r>
            <a:r>
              <a:rPr lang="en-US" dirty="0"/>
              <a:t/>
            </a:r>
            <a:br>
              <a:rPr lang="en-US" dirty="0"/>
            </a:br>
            <a:r>
              <a:rPr lang="en-US" dirty="0"/>
              <a:t>Spotfire </a:t>
            </a:r>
            <a:r>
              <a:rPr lang="en-US" dirty="0" smtClean="0"/>
              <a:t>Network Analytics</a:t>
            </a:r>
            <a:endParaRPr lang="en-US" dirty="0"/>
          </a:p>
        </p:txBody>
      </p:sp>
      <p:sp>
        <p:nvSpPr>
          <p:cNvPr id="3" name="Slide Number Placeholder 2"/>
          <p:cNvSpPr>
            <a:spLocks noGrp="1"/>
          </p:cNvSpPr>
          <p:nvPr>
            <p:ph type="sldNum" sz="quarter" idx="12"/>
          </p:nvPr>
        </p:nvSpPr>
        <p:spPr/>
        <p:txBody>
          <a:bodyPr/>
          <a:lstStyle/>
          <a:p>
            <a:fld id="{F9D1608F-A984-4664-A2B2-CF827D1EE6C4}" type="slidenum">
              <a:rPr lang="en-US" smtClean="0"/>
              <a:t>20</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1" y="1447800"/>
            <a:ext cx="8229600" cy="4419600"/>
          </a:xfrm>
          <a:prstGeom prst="rect">
            <a:avLst/>
          </a:prstGeom>
        </p:spPr>
      </p:pic>
      <p:sp>
        <p:nvSpPr>
          <p:cNvPr id="5" name="TextBox 4"/>
          <p:cNvSpPr txBox="1"/>
          <p:nvPr/>
        </p:nvSpPr>
        <p:spPr>
          <a:xfrm>
            <a:off x="845596" y="6033700"/>
            <a:ext cx="7452809" cy="276999"/>
          </a:xfrm>
          <a:prstGeom prst="rect">
            <a:avLst/>
          </a:prstGeom>
          <a:noFill/>
        </p:spPr>
        <p:txBody>
          <a:bodyPr wrap="none" rtlCol="0">
            <a:spAutoFit/>
          </a:bodyPr>
          <a:lstStyle/>
          <a:p>
            <a:r>
              <a:rPr lang="en-US" sz="1200" dirty="0" smtClean="0">
                <a:hlinkClick r:id="rId3"/>
              </a:rPr>
              <a:t>http://semanticommunity.info/AOL_Government/Social_Media_-_Six_Degrees_of_Separation_and_Now_Even_Less</a:t>
            </a:r>
            <a:endParaRPr lang="en-US" sz="1200" dirty="0"/>
          </a:p>
        </p:txBody>
      </p:sp>
    </p:spTree>
    <p:extLst>
      <p:ext uri="{BB962C8B-B14F-4D97-AF65-F5344CB8AC3E}">
        <p14:creationId xmlns:p14="http://schemas.microsoft.com/office/powerpoint/2010/main" val="16092789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5-Step Method</a:t>
            </a:r>
            <a:endParaRPr lang="en-US" dirty="0"/>
          </a:p>
        </p:txBody>
      </p:sp>
      <p:sp>
        <p:nvSpPr>
          <p:cNvPr id="3" name="Content Placeholder 2"/>
          <p:cNvSpPr>
            <a:spLocks noGrp="1"/>
          </p:cNvSpPr>
          <p:nvPr>
            <p:ph idx="1"/>
          </p:nvPr>
        </p:nvSpPr>
        <p:spPr/>
        <p:txBody>
          <a:bodyPr>
            <a:normAutofit fontScale="77500" lnSpcReduction="20000"/>
          </a:bodyPr>
          <a:lstStyle/>
          <a:p>
            <a:r>
              <a:rPr lang="en-US" dirty="0"/>
              <a:t>So what I like to do to illustrate (data science) and explain (data journalism) is the following (like a recipe):</a:t>
            </a:r>
          </a:p>
          <a:p>
            <a:pPr lvl="1"/>
            <a:r>
              <a:rPr lang="en-US" dirty="0"/>
              <a:t>Put the Best Content into a Knowledge Base (e.g. </a:t>
            </a:r>
            <a:r>
              <a:rPr lang="en-US" dirty="0" err="1"/>
              <a:t>MindTouch</a:t>
            </a:r>
            <a:r>
              <a:rPr lang="en-US" dirty="0"/>
              <a:t>*)</a:t>
            </a:r>
          </a:p>
          <a:p>
            <a:pPr lvl="2"/>
            <a:r>
              <a:rPr lang="en-US" dirty="0"/>
              <a:t>NASA Big Data</a:t>
            </a:r>
            <a:endParaRPr lang="en-US" dirty="0"/>
          </a:p>
          <a:p>
            <a:pPr lvl="1"/>
            <a:r>
              <a:rPr lang="en-US" dirty="0"/>
              <a:t>Put the Knowledge Base into a Spreadsheet (Excel*)</a:t>
            </a:r>
          </a:p>
          <a:p>
            <a:pPr lvl="2"/>
            <a:r>
              <a:rPr lang="en-US" dirty="0"/>
              <a:t>Linked Data to Subparts of the Knowledge Base</a:t>
            </a:r>
          </a:p>
          <a:p>
            <a:pPr lvl="1"/>
            <a:r>
              <a:rPr lang="en-US" dirty="0"/>
              <a:t>Put the Spreadsheet into a Dashboard (Spotfire*)</a:t>
            </a:r>
          </a:p>
          <a:p>
            <a:pPr lvl="2"/>
            <a:r>
              <a:rPr lang="en-US" dirty="0"/>
              <a:t>Data Integration and Interoperability Interface</a:t>
            </a:r>
          </a:p>
          <a:p>
            <a:pPr lvl="1"/>
            <a:r>
              <a:rPr lang="en-US" dirty="0"/>
              <a:t>Put the Dashboard into a Semantic Model (Excel*)</a:t>
            </a:r>
          </a:p>
          <a:p>
            <a:pPr lvl="2"/>
            <a:r>
              <a:rPr lang="en-US" dirty="0"/>
              <a:t>Data Dictionaries and Models</a:t>
            </a:r>
          </a:p>
          <a:p>
            <a:pPr lvl="1"/>
            <a:r>
              <a:rPr lang="en-US" dirty="0"/>
              <a:t>Put the Semantic Model into Dynamic Case Management (Be Informed*)</a:t>
            </a:r>
          </a:p>
          <a:p>
            <a:pPr lvl="2"/>
            <a:r>
              <a:rPr lang="en-US" dirty="0"/>
              <a:t>Structured Process for Updating Data in the </a:t>
            </a:r>
            <a:r>
              <a:rPr lang="en-US" dirty="0" smtClean="0"/>
              <a:t>Dashboard</a:t>
            </a:r>
            <a:endParaRPr lang="en-US" dirty="0"/>
          </a:p>
        </p:txBody>
      </p:sp>
      <p:sp>
        <p:nvSpPr>
          <p:cNvPr id="4" name="Slide Number Placeholder 3"/>
          <p:cNvSpPr>
            <a:spLocks noGrp="1"/>
          </p:cNvSpPr>
          <p:nvPr>
            <p:ph type="sldNum" sz="quarter" idx="12"/>
          </p:nvPr>
        </p:nvSpPr>
        <p:spPr/>
        <p:txBody>
          <a:bodyPr/>
          <a:lstStyle/>
          <a:p>
            <a:fld id="{FDCABC56-C5AC-498B-AC2B-41BD95422204}" type="slidenum">
              <a:rPr lang="en-US" smtClean="0"/>
              <a:t>21</a:t>
            </a:fld>
            <a:endParaRPr lang="en-US"/>
          </a:p>
        </p:txBody>
      </p:sp>
      <p:sp>
        <p:nvSpPr>
          <p:cNvPr id="5" name="TextBox 4"/>
          <p:cNvSpPr txBox="1"/>
          <p:nvPr/>
        </p:nvSpPr>
        <p:spPr>
          <a:xfrm>
            <a:off x="602663" y="5961364"/>
            <a:ext cx="2553904" cy="369332"/>
          </a:xfrm>
          <a:prstGeom prst="rect">
            <a:avLst/>
          </a:prstGeom>
          <a:noFill/>
        </p:spPr>
        <p:txBody>
          <a:bodyPr wrap="none" rtlCol="0">
            <a:spAutoFit/>
          </a:bodyPr>
          <a:lstStyle/>
          <a:p>
            <a:r>
              <a:rPr lang="en-US" dirty="0" smtClean="0"/>
              <a:t>* Examples of tools used.</a:t>
            </a:r>
          </a:p>
        </p:txBody>
      </p:sp>
    </p:spTree>
    <p:extLst>
      <p:ext uri="{BB962C8B-B14F-4D97-AF65-F5344CB8AC3E}">
        <p14:creationId xmlns:p14="http://schemas.microsoft.com/office/powerpoint/2010/main" val="1012165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 Get to 5-Stars With Open Data</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946015474"/>
              </p:ext>
            </p:extLst>
          </p:nvPr>
        </p:nvGraphicFramePr>
        <p:xfrm>
          <a:off x="847344" y="1399370"/>
          <a:ext cx="7543800" cy="3865188"/>
        </p:xfrm>
        <a:graphic>
          <a:graphicData uri="http://schemas.openxmlformats.org/drawingml/2006/table">
            <a:tbl>
              <a:tblPr/>
              <a:tblGrid>
                <a:gridCol w="2514600"/>
                <a:gridCol w="2514600"/>
                <a:gridCol w="2514600"/>
              </a:tblGrid>
              <a:tr h="272842">
                <a:tc>
                  <a:txBody>
                    <a:bodyPr/>
                    <a:lstStyle/>
                    <a:p>
                      <a:pPr fontAlgn="t"/>
                      <a:r>
                        <a:rPr lang="en-US" sz="1300" b="1" i="0" dirty="0">
                          <a:effectLst/>
                          <a:latin typeface="Verdana"/>
                        </a:rPr>
                        <a:t>Star</a:t>
                      </a:r>
                      <a:endParaRPr lang="en-US" sz="1300" dirty="0">
                        <a:effectLst/>
                        <a:latin typeface="Verdana"/>
                      </a:endParaRPr>
                    </a:p>
                  </a:txBody>
                  <a:tcPr marL="53498" marR="53498" marT="40124" marB="40124">
                    <a:lnL>
                      <a:noFill/>
                    </a:lnL>
                    <a:lnR>
                      <a:noFill/>
                    </a:lnR>
                    <a:lnT>
                      <a:noFill/>
                    </a:lnT>
                    <a:lnB>
                      <a:noFill/>
                    </a:lnB>
                    <a:solidFill>
                      <a:srgbClr val="FFFFFF"/>
                    </a:solidFill>
                  </a:tcPr>
                </a:tc>
                <a:tc>
                  <a:txBody>
                    <a:bodyPr/>
                    <a:lstStyle/>
                    <a:p>
                      <a:pPr fontAlgn="t"/>
                      <a:r>
                        <a:rPr lang="en-US" sz="1300" b="1" i="0">
                          <a:effectLst/>
                          <a:latin typeface="Verdana"/>
                        </a:rPr>
                        <a:t>Definition</a:t>
                      </a:r>
                      <a:endParaRPr lang="en-US" sz="1300">
                        <a:effectLst/>
                        <a:latin typeface="Verdana"/>
                      </a:endParaRPr>
                    </a:p>
                  </a:txBody>
                  <a:tcPr marL="53498" marR="53498" marT="40124" marB="40124">
                    <a:lnL>
                      <a:noFill/>
                    </a:lnL>
                    <a:lnR>
                      <a:noFill/>
                    </a:lnR>
                    <a:lnT>
                      <a:noFill/>
                    </a:lnT>
                    <a:lnB>
                      <a:noFill/>
                    </a:lnB>
                    <a:solidFill>
                      <a:srgbClr val="FFFFFF"/>
                    </a:solidFill>
                  </a:tcPr>
                </a:tc>
                <a:tc>
                  <a:txBody>
                    <a:bodyPr/>
                    <a:lstStyle/>
                    <a:p>
                      <a:pPr fontAlgn="t"/>
                      <a:r>
                        <a:rPr lang="en-US" sz="1300" b="1" i="0">
                          <a:effectLst/>
                          <a:latin typeface="Verdana"/>
                        </a:rPr>
                        <a:t>Example / Tool*</a:t>
                      </a:r>
                      <a:endParaRPr lang="en-US" sz="1300">
                        <a:effectLst/>
                        <a:latin typeface="Verdana"/>
                      </a:endParaRPr>
                    </a:p>
                  </a:txBody>
                  <a:tcPr marL="53498" marR="53498" marT="40124" marB="40124">
                    <a:lnL>
                      <a:noFill/>
                    </a:lnL>
                    <a:lnR>
                      <a:noFill/>
                    </a:lnR>
                    <a:lnT>
                      <a:noFill/>
                    </a:lnT>
                    <a:lnB>
                      <a:noFill/>
                    </a:lnB>
                    <a:solidFill>
                      <a:srgbClr val="FFFFFF"/>
                    </a:solidFill>
                  </a:tcPr>
                </a:tc>
              </a:tr>
              <a:tr h="684462">
                <a:tc>
                  <a:txBody>
                    <a:bodyPr/>
                    <a:lstStyle/>
                    <a:p>
                      <a:pPr fontAlgn="t"/>
                      <a:endParaRPr lang="en-US" sz="1300" dirty="0">
                        <a:effectLst/>
                        <a:latin typeface="Verdana"/>
                      </a:endParaRPr>
                    </a:p>
                  </a:txBody>
                  <a:tcPr marL="53498" marR="53498" marT="40124" marB="40124">
                    <a:lnL>
                      <a:noFill/>
                    </a:lnL>
                    <a:lnR>
                      <a:noFill/>
                    </a:lnR>
                    <a:lnT>
                      <a:noFill/>
                    </a:lnT>
                    <a:lnB>
                      <a:noFill/>
                    </a:lnB>
                    <a:solidFill>
                      <a:srgbClr val="FFFFFF"/>
                    </a:solidFill>
                  </a:tcPr>
                </a:tc>
                <a:tc>
                  <a:txBody>
                    <a:bodyPr/>
                    <a:lstStyle/>
                    <a:p>
                      <a:pPr fontAlgn="t"/>
                      <a:r>
                        <a:rPr lang="en-US" sz="1300" dirty="0">
                          <a:effectLst/>
                          <a:latin typeface="Verdana"/>
                        </a:rPr>
                        <a:t>Make your stuff available on the Web (whatever format) under an open license</a:t>
                      </a:r>
                    </a:p>
                  </a:txBody>
                  <a:tcPr marL="53498" marR="53498" marT="40124" marB="40124">
                    <a:lnL>
                      <a:noFill/>
                    </a:lnL>
                    <a:lnR>
                      <a:noFill/>
                    </a:lnR>
                    <a:lnT>
                      <a:noFill/>
                    </a:lnT>
                    <a:lnB>
                      <a:noFill/>
                    </a:lnB>
                    <a:solidFill>
                      <a:srgbClr val="FFFFFF"/>
                    </a:solidFill>
                  </a:tcPr>
                </a:tc>
                <a:tc>
                  <a:txBody>
                    <a:bodyPr/>
                    <a:lstStyle/>
                    <a:p>
                      <a:pPr fontAlgn="t"/>
                      <a:r>
                        <a:rPr lang="en-US" sz="1300" dirty="0">
                          <a:solidFill>
                            <a:srgbClr val="5C85D6"/>
                          </a:solidFill>
                          <a:effectLst/>
                          <a:latin typeface="Verdana"/>
                          <a:hlinkClick r:id="rId2" tooltip="http://semanticommunity.info/Emerging_Technology_SIG_Big_Data_Committee/Government_Challenges_With_Big_Data#Story"/>
                        </a:rPr>
                        <a:t>This Story</a:t>
                      </a:r>
                      <a:r>
                        <a:rPr lang="en-US" sz="1300" dirty="0">
                          <a:effectLst/>
                          <a:latin typeface="Verdana"/>
                        </a:rPr>
                        <a:t> </a:t>
                      </a:r>
                      <a:r>
                        <a:rPr lang="en-US" sz="1300" dirty="0" smtClean="0">
                          <a:effectLst/>
                          <a:latin typeface="Verdana"/>
                        </a:rPr>
                        <a:t>/ </a:t>
                      </a:r>
                      <a:r>
                        <a:rPr lang="en-US" sz="1300" dirty="0" err="1" smtClean="0">
                          <a:effectLst/>
                          <a:latin typeface="Verdana"/>
                        </a:rPr>
                        <a:t>MindTouch</a:t>
                      </a:r>
                      <a:endParaRPr lang="en-US" sz="1300" dirty="0">
                        <a:effectLst/>
                        <a:latin typeface="Verdana"/>
                      </a:endParaRPr>
                    </a:p>
                  </a:txBody>
                  <a:tcPr marL="53498" marR="53498" marT="40124" marB="40124">
                    <a:lnL>
                      <a:noFill/>
                    </a:lnL>
                    <a:lnR>
                      <a:noFill/>
                    </a:lnR>
                    <a:lnT>
                      <a:noFill/>
                    </a:lnT>
                    <a:lnB>
                      <a:noFill/>
                    </a:lnB>
                    <a:solidFill>
                      <a:srgbClr val="FFFFFF"/>
                    </a:solidFill>
                  </a:tcPr>
                </a:tc>
              </a:tr>
              <a:tr h="838200">
                <a:tc>
                  <a:txBody>
                    <a:bodyPr/>
                    <a:lstStyle/>
                    <a:p>
                      <a:pPr fontAlgn="t"/>
                      <a:endParaRPr lang="en-US" sz="1300" dirty="0">
                        <a:effectLst/>
                        <a:latin typeface="Verdana"/>
                      </a:endParaRPr>
                    </a:p>
                  </a:txBody>
                  <a:tcPr marL="53498" marR="53498" marT="40124" marB="40124">
                    <a:lnL>
                      <a:noFill/>
                    </a:lnL>
                    <a:lnR>
                      <a:noFill/>
                    </a:lnR>
                    <a:lnT>
                      <a:noFill/>
                    </a:lnT>
                    <a:lnB>
                      <a:noFill/>
                    </a:lnB>
                    <a:solidFill>
                      <a:srgbClr val="FFFFFF"/>
                    </a:solidFill>
                  </a:tcPr>
                </a:tc>
                <a:tc>
                  <a:txBody>
                    <a:bodyPr/>
                    <a:lstStyle/>
                    <a:p>
                      <a:pPr fontAlgn="t"/>
                      <a:r>
                        <a:rPr lang="en-US" sz="1300">
                          <a:effectLst/>
                          <a:latin typeface="Verdana"/>
                        </a:rPr>
                        <a:t>Make it available as structured data (e.g., Excel instead of image scan of a table)</a:t>
                      </a:r>
                    </a:p>
                  </a:txBody>
                  <a:tcPr marL="53498" marR="53498" marT="40124" marB="40124">
                    <a:lnL>
                      <a:noFill/>
                    </a:lnL>
                    <a:lnR>
                      <a:noFill/>
                    </a:lnR>
                    <a:lnT>
                      <a:noFill/>
                    </a:lnT>
                    <a:lnB>
                      <a:noFill/>
                    </a:lnB>
                    <a:solidFill>
                      <a:srgbClr val="FFFFFF"/>
                    </a:solidFill>
                  </a:tcPr>
                </a:tc>
                <a:tc>
                  <a:txBody>
                    <a:bodyPr/>
                    <a:lstStyle/>
                    <a:p>
                      <a:pPr fontAlgn="t"/>
                      <a:r>
                        <a:rPr lang="en-US" sz="1300" dirty="0">
                          <a:solidFill>
                            <a:srgbClr val="5C85D6"/>
                          </a:solidFill>
                          <a:effectLst/>
                          <a:latin typeface="Verdana"/>
                          <a:hlinkClick r:id="rId3" tooltip="NSFBigDataAwards.xls"/>
                        </a:rPr>
                        <a:t>Spreadsheet</a:t>
                      </a:r>
                      <a:r>
                        <a:rPr lang="en-US" sz="1300" dirty="0">
                          <a:effectLst/>
                          <a:latin typeface="Verdana"/>
                        </a:rPr>
                        <a:t> / Excel</a:t>
                      </a:r>
                    </a:p>
                  </a:txBody>
                  <a:tcPr marL="53498" marR="53498" marT="40124" marB="40124">
                    <a:lnL>
                      <a:noFill/>
                    </a:lnL>
                    <a:lnR>
                      <a:noFill/>
                    </a:lnR>
                    <a:lnT>
                      <a:noFill/>
                    </a:lnT>
                    <a:lnB>
                      <a:noFill/>
                    </a:lnB>
                    <a:solidFill>
                      <a:srgbClr val="FFFFFF"/>
                    </a:solidFill>
                  </a:tcPr>
                </a:tc>
              </a:tr>
              <a:tr h="658030">
                <a:tc>
                  <a:txBody>
                    <a:bodyPr/>
                    <a:lstStyle/>
                    <a:p>
                      <a:pPr fontAlgn="t"/>
                      <a:endParaRPr lang="en-US" sz="1300" dirty="0">
                        <a:effectLst/>
                        <a:latin typeface="Verdana"/>
                      </a:endParaRPr>
                    </a:p>
                  </a:txBody>
                  <a:tcPr marL="53498" marR="53498" marT="40124" marB="40124">
                    <a:lnL>
                      <a:noFill/>
                    </a:lnL>
                    <a:lnR>
                      <a:noFill/>
                    </a:lnR>
                    <a:lnT>
                      <a:noFill/>
                    </a:lnT>
                    <a:lnB>
                      <a:noFill/>
                    </a:lnB>
                    <a:solidFill>
                      <a:srgbClr val="FFFFFF"/>
                    </a:solidFill>
                  </a:tcPr>
                </a:tc>
                <a:tc>
                  <a:txBody>
                    <a:bodyPr/>
                    <a:lstStyle/>
                    <a:p>
                      <a:pPr fontAlgn="t"/>
                      <a:r>
                        <a:rPr lang="en-US" sz="1300">
                          <a:effectLst/>
                          <a:latin typeface="Verdana"/>
                        </a:rPr>
                        <a:t>Use non-proprietary formats (e.g., CSV instead of Excel)</a:t>
                      </a:r>
                    </a:p>
                  </a:txBody>
                  <a:tcPr marL="53498" marR="53498" marT="40124" marB="40124">
                    <a:lnL>
                      <a:noFill/>
                    </a:lnL>
                    <a:lnR>
                      <a:noFill/>
                    </a:lnR>
                    <a:lnT>
                      <a:noFill/>
                    </a:lnT>
                    <a:lnB>
                      <a:noFill/>
                    </a:lnB>
                    <a:solidFill>
                      <a:srgbClr val="FFFFFF"/>
                    </a:solidFill>
                  </a:tcPr>
                </a:tc>
                <a:tc>
                  <a:txBody>
                    <a:bodyPr/>
                    <a:lstStyle/>
                    <a:p>
                      <a:pPr fontAlgn="t"/>
                      <a:r>
                        <a:rPr lang="en-US" sz="1300" dirty="0">
                          <a:solidFill>
                            <a:srgbClr val="5C85D6"/>
                          </a:solidFill>
                          <a:effectLst/>
                          <a:latin typeface="Verdana"/>
                          <a:hlinkClick r:id="rId2" tooltip="http://semanticommunity.info/Emerging_Technology_SIG_Big_Data_Committee/Government_Challenges_With_Big_Data#Cross-Walk_Table"/>
                        </a:rPr>
                        <a:t>Table</a:t>
                      </a:r>
                      <a:r>
                        <a:rPr lang="en-US" sz="1300" dirty="0">
                          <a:effectLst/>
                          <a:latin typeface="Verdana"/>
                        </a:rPr>
                        <a:t> / </a:t>
                      </a:r>
                      <a:r>
                        <a:rPr lang="en-US" sz="1300" dirty="0" err="1">
                          <a:effectLst/>
                          <a:latin typeface="Verdana"/>
                        </a:rPr>
                        <a:t>MindTouch</a:t>
                      </a:r>
                      <a:r>
                        <a:rPr lang="en-US" sz="1300" dirty="0">
                          <a:effectLst/>
                          <a:latin typeface="Verdana"/>
                        </a:rPr>
                        <a:t> and Spotfire</a:t>
                      </a:r>
                    </a:p>
                  </a:txBody>
                  <a:tcPr marL="53498" marR="53498" marT="40124" marB="40124">
                    <a:lnL>
                      <a:noFill/>
                    </a:lnL>
                    <a:lnR>
                      <a:noFill/>
                    </a:lnR>
                    <a:lnT>
                      <a:noFill/>
                    </a:lnT>
                    <a:lnB>
                      <a:noFill/>
                    </a:lnB>
                    <a:solidFill>
                      <a:srgbClr val="FFFFFF"/>
                    </a:solidFill>
                  </a:tcPr>
                </a:tc>
              </a:tr>
              <a:tr h="713570">
                <a:tc>
                  <a:txBody>
                    <a:bodyPr/>
                    <a:lstStyle/>
                    <a:p>
                      <a:pPr fontAlgn="t"/>
                      <a:endParaRPr lang="en-US" sz="1300" dirty="0">
                        <a:effectLst/>
                        <a:latin typeface="Verdana"/>
                      </a:endParaRPr>
                    </a:p>
                  </a:txBody>
                  <a:tcPr marL="53498" marR="53498" marT="40124" marB="40124">
                    <a:lnL>
                      <a:noFill/>
                    </a:lnL>
                    <a:lnR>
                      <a:noFill/>
                    </a:lnR>
                    <a:lnT>
                      <a:noFill/>
                    </a:lnT>
                    <a:lnB>
                      <a:noFill/>
                    </a:lnB>
                    <a:solidFill>
                      <a:srgbClr val="FFFFFF"/>
                    </a:solidFill>
                  </a:tcPr>
                </a:tc>
                <a:tc>
                  <a:txBody>
                    <a:bodyPr/>
                    <a:lstStyle/>
                    <a:p>
                      <a:pPr fontAlgn="t"/>
                      <a:r>
                        <a:rPr lang="en-US" sz="1300">
                          <a:effectLst/>
                          <a:latin typeface="Verdana"/>
                        </a:rPr>
                        <a:t>Use URIs to identify things, so that people can point at your stuff</a:t>
                      </a:r>
                    </a:p>
                  </a:txBody>
                  <a:tcPr marL="53498" marR="53498" marT="40124" marB="40124">
                    <a:lnL>
                      <a:noFill/>
                    </a:lnL>
                    <a:lnR>
                      <a:noFill/>
                    </a:lnR>
                    <a:lnT>
                      <a:noFill/>
                    </a:lnT>
                    <a:lnB>
                      <a:noFill/>
                    </a:lnB>
                    <a:solidFill>
                      <a:srgbClr val="FFFFFF"/>
                    </a:solidFill>
                  </a:tcPr>
                </a:tc>
                <a:tc>
                  <a:txBody>
                    <a:bodyPr/>
                    <a:lstStyle/>
                    <a:p>
                      <a:pPr fontAlgn="t"/>
                      <a:r>
                        <a:rPr lang="en-US" sz="1300" b="0" dirty="0">
                          <a:solidFill>
                            <a:srgbClr val="000000"/>
                          </a:solidFill>
                          <a:effectLst/>
                          <a:latin typeface="Verdana"/>
                          <a:hlinkClick r:id="rId2" tooltip="Emerging_Technology_SIG_Big_Data_Committee/Government_Challenges_With_Big_Data"/>
                        </a:rPr>
                        <a:t>Table of Contents</a:t>
                      </a:r>
                      <a:r>
                        <a:rPr lang="en-US" sz="1300" dirty="0">
                          <a:effectLst/>
                          <a:latin typeface="Verdana"/>
                        </a:rPr>
                        <a:t> / </a:t>
                      </a:r>
                      <a:r>
                        <a:rPr lang="en-US" sz="1300" dirty="0" err="1">
                          <a:effectLst/>
                          <a:latin typeface="Verdana"/>
                        </a:rPr>
                        <a:t>MindTouch</a:t>
                      </a:r>
                      <a:r>
                        <a:rPr lang="en-US" sz="1300" dirty="0">
                          <a:effectLst/>
                          <a:latin typeface="Verdana"/>
                        </a:rPr>
                        <a:t> and Spotfire</a:t>
                      </a:r>
                    </a:p>
                  </a:txBody>
                  <a:tcPr marL="53498" marR="53498" marT="40124" marB="40124">
                    <a:lnL>
                      <a:noFill/>
                    </a:lnL>
                    <a:lnR>
                      <a:noFill/>
                    </a:lnR>
                    <a:lnT>
                      <a:noFill/>
                    </a:lnT>
                    <a:lnB>
                      <a:noFill/>
                    </a:lnB>
                    <a:solidFill>
                      <a:srgbClr val="FFFFFF"/>
                    </a:solidFill>
                  </a:tcPr>
                </a:tc>
              </a:tr>
              <a:tr h="658030">
                <a:tc>
                  <a:txBody>
                    <a:bodyPr/>
                    <a:lstStyle/>
                    <a:p>
                      <a:pPr fontAlgn="t"/>
                      <a:endParaRPr lang="en-US" sz="1300" dirty="0">
                        <a:effectLst/>
                        <a:latin typeface="Verdana"/>
                      </a:endParaRPr>
                    </a:p>
                  </a:txBody>
                  <a:tcPr marL="53498" marR="53498" marT="40124" marB="40124">
                    <a:lnL>
                      <a:noFill/>
                    </a:lnL>
                    <a:lnR>
                      <a:noFill/>
                    </a:lnR>
                    <a:lnT>
                      <a:noFill/>
                    </a:lnT>
                    <a:lnB>
                      <a:noFill/>
                    </a:lnB>
                    <a:solidFill>
                      <a:srgbClr val="FFFFFF"/>
                    </a:solidFill>
                  </a:tcPr>
                </a:tc>
                <a:tc>
                  <a:txBody>
                    <a:bodyPr/>
                    <a:lstStyle/>
                    <a:p>
                      <a:pPr fontAlgn="t"/>
                      <a:r>
                        <a:rPr lang="en-US" sz="1300">
                          <a:effectLst/>
                          <a:latin typeface="Verdana"/>
                        </a:rPr>
                        <a:t>Link your data to other data to provide context</a:t>
                      </a:r>
                    </a:p>
                  </a:txBody>
                  <a:tcPr marL="53498" marR="53498" marT="40124" marB="40124">
                    <a:lnL>
                      <a:noFill/>
                    </a:lnL>
                    <a:lnR>
                      <a:noFill/>
                    </a:lnR>
                    <a:lnT>
                      <a:noFill/>
                    </a:lnT>
                    <a:lnB>
                      <a:noFill/>
                    </a:lnB>
                    <a:solidFill>
                      <a:srgbClr val="FFFFFF"/>
                    </a:solidFill>
                  </a:tcPr>
                </a:tc>
                <a:tc>
                  <a:txBody>
                    <a:bodyPr/>
                    <a:lstStyle/>
                    <a:p>
                      <a:pPr fontAlgn="t"/>
                      <a:r>
                        <a:rPr lang="en-US" sz="1300" dirty="0">
                          <a:solidFill>
                            <a:srgbClr val="5C85D6"/>
                          </a:solidFill>
                          <a:effectLst/>
                          <a:latin typeface="Verdana"/>
                          <a:hlinkClick r:id="rId2" tooltip="http://semanticommunity.info/Emerging_Technology_SIG_Big_Data_Committee/Government_Challenges_With_Big_Data#Big_Data_At_the_Hill"/>
                        </a:rPr>
                        <a:t>Table</a:t>
                      </a:r>
                      <a:r>
                        <a:rPr lang="en-US" sz="1300" dirty="0">
                          <a:effectLst/>
                          <a:latin typeface="Verdana"/>
                        </a:rPr>
                        <a:t> / </a:t>
                      </a:r>
                      <a:r>
                        <a:rPr lang="en-US" sz="1300" dirty="0" err="1">
                          <a:effectLst/>
                          <a:latin typeface="Verdana"/>
                        </a:rPr>
                        <a:t>MindTouch</a:t>
                      </a:r>
                      <a:r>
                        <a:rPr lang="en-US" sz="1300" dirty="0">
                          <a:effectLst/>
                          <a:latin typeface="Verdana"/>
                        </a:rPr>
                        <a:t> and Spotfire</a:t>
                      </a:r>
                    </a:p>
                  </a:txBody>
                  <a:tcPr marL="53498" marR="53498" marT="40124" marB="40124">
                    <a:lnL>
                      <a:noFill/>
                    </a:lnL>
                    <a:lnR>
                      <a:noFill/>
                    </a:lnR>
                    <a:lnT>
                      <a:noFill/>
                    </a:lnT>
                    <a:lnB>
                      <a:noFill/>
                    </a:lnB>
                    <a:solidFill>
                      <a:srgbClr val="FFFFFF"/>
                    </a:solidFill>
                  </a:tcPr>
                </a:tc>
              </a:tr>
            </a:tbl>
          </a:graphicData>
        </a:graphic>
      </p:graphicFrame>
      <p:sp>
        <p:nvSpPr>
          <p:cNvPr id="4" name="Slide Number Placeholder 3"/>
          <p:cNvSpPr>
            <a:spLocks noGrp="1"/>
          </p:cNvSpPr>
          <p:nvPr>
            <p:ph type="sldNum" sz="quarter" idx="12"/>
          </p:nvPr>
        </p:nvSpPr>
        <p:spPr/>
        <p:txBody>
          <a:bodyPr/>
          <a:lstStyle/>
          <a:p>
            <a:fld id="{FDCABC56-C5AC-498B-AC2B-41BD95422204}" type="slidenum">
              <a:rPr lang="en-US" smtClean="0"/>
              <a:t>22</a:t>
            </a:fld>
            <a:endParaRPr lang="en-US"/>
          </a:p>
        </p:txBody>
      </p:sp>
      <p:sp>
        <p:nvSpPr>
          <p:cNvPr id="6" name="TextBox 5"/>
          <p:cNvSpPr txBox="1"/>
          <p:nvPr/>
        </p:nvSpPr>
        <p:spPr>
          <a:xfrm>
            <a:off x="597407" y="5544234"/>
            <a:ext cx="7727949" cy="646331"/>
          </a:xfrm>
          <a:prstGeom prst="rect">
            <a:avLst/>
          </a:prstGeom>
          <a:noFill/>
        </p:spPr>
        <p:txBody>
          <a:bodyPr wrap="none" rtlCol="0">
            <a:spAutoFit/>
          </a:bodyPr>
          <a:lstStyle/>
          <a:p>
            <a:r>
              <a:rPr lang="en-US" dirty="0" smtClean="0"/>
              <a:t>* Examples of tools used.</a:t>
            </a:r>
          </a:p>
          <a:p>
            <a:r>
              <a:rPr lang="en-US" dirty="0" smtClean="0"/>
              <a:t>Source </a:t>
            </a:r>
            <a:r>
              <a:rPr lang="en-US" dirty="0"/>
              <a:t>of Star and Definition: </a:t>
            </a:r>
            <a:r>
              <a:rPr lang="en-US" dirty="0">
                <a:hlinkClick r:id="rId4" tooltip="http://www.w3.org/DesignIssues/LinkedData.html"/>
              </a:rPr>
              <a:t>http://www.w3.org/DesignIssues/LinkedData.html</a:t>
            </a:r>
            <a:endParaRPr lang="en-US" dirty="0"/>
          </a:p>
        </p:txBody>
      </p:sp>
      <p:sp>
        <p:nvSpPr>
          <p:cNvPr id="7" name="5-Point Star 6"/>
          <p:cNvSpPr/>
          <p:nvPr/>
        </p:nvSpPr>
        <p:spPr>
          <a:xfrm>
            <a:off x="880872" y="1752600"/>
            <a:ext cx="457200" cy="457200"/>
          </a:xfrm>
          <a:prstGeom prst="star5">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899160" y="2514600"/>
            <a:ext cx="457200" cy="457200"/>
          </a:xfrm>
          <a:prstGeom prst="star5">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5-Point Star 11"/>
          <p:cNvSpPr/>
          <p:nvPr/>
        </p:nvSpPr>
        <p:spPr>
          <a:xfrm>
            <a:off x="1359408" y="2514600"/>
            <a:ext cx="457200" cy="457200"/>
          </a:xfrm>
          <a:prstGeom prst="star5">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5-Point Star 12"/>
          <p:cNvSpPr/>
          <p:nvPr/>
        </p:nvSpPr>
        <p:spPr>
          <a:xfrm>
            <a:off x="859536" y="3276600"/>
            <a:ext cx="457200" cy="457200"/>
          </a:xfrm>
          <a:prstGeom prst="star5">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5-Point Star 13"/>
          <p:cNvSpPr/>
          <p:nvPr/>
        </p:nvSpPr>
        <p:spPr>
          <a:xfrm>
            <a:off x="1347216" y="3276600"/>
            <a:ext cx="457200" cy="457200"/>
          </a:xfrm>
          <a:prstGeom prst="star5">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5-Point Star 14"/>
          <p:cNvSpPr/>
          <p:nvPr/>
        </p:nvSpPr>
        <p:spPr>
          <a:xfrm>
            <a:off x="1834896" y="3276600"/>
            <a:ext cx="457200" cy="457200"/>
          </a:xfrm>
          <a:prstGeom prst="star5">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5-Point Star 15"/>
          <p:cNvSpPr/>
          <p:nvPr/>
        </p:nvSpPr>
        <p:spPr>
          <a:xfrm>
            <a:off x="819912" y="4038600"/>
            <a:ext cx="457200" cy="457200"/>
          </a:xfrm>
          <a:prstGeom prst="star5">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5-Point Star 16"/>
          <p:cNvSpPr/>
          <p:nvPr/>
        </p:nvSpPr>
        <p:spPr>
          <a:xfrm>
            <a:off x="1277112" y="4038600"/>
            <a:ext cx="457200" cy="457200"/>
          </a:xfrm>
          <a:prstGeom prst="star5">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5-Point Star 17"/>
          <p:cNvSpPr/>
          <p:nvPr/>
        </p:nvSpPr>
        <p:spPr>
          <a:xfrm>
            <a:off x="1734312" y="4038600"/>
            <a:ext cx="457200" cy="457200"/>
          </a:xfrm>
          <a:prstGeom prst="star5">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5-Point Star 18"/>
          <p:cNvSpPr/>
          <p:nvPr/>
        </p:nvSpPr>
        <p:spPr>
          <a:xfrm>
            <a:off x="2197608" y="4038600"/>
            <a:ext cx="457200" cy="457200"/>
          </a:xfrm>
          <a:prstGeom prst="star5">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5-Point Star 19"/>
          <p:cNvSpPr/>
          <p:nvPr/>
        </p:nvSpPr>
        <p:spPr>
          <a:xfrm>
            <a:off x="880872" y="4715256"/>
            <a:ext cx="457200" cy="457200"/>
          </a:xfrm>
          <a:prstGeom prst="star5">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5-Point Star 20"/>
          <p:cNvSpPr/>
          <p:nvPr/>
        </p:nvSpPr>
        <p:spPr>
          <a:xfrm>
            <a:off x="1325880" y="4727448"/>
            <a:ext cx="457200" cy="457200"/>
          </a:xfrm>
          <a:prstGeom prst="star5">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5-Point Star 21"/>
          <p:cNvSpPr/>
          <p:nvPr/>
        </p:nvSpPr>
        <p:spPr>
          <a:xfrm>
            <a:off x="1801368" y="4727448"/>
            <a:ext cx="457200" cy="457200"/>
          </a:xfrm>
          <a:prstGeom prst="star5">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5-Point Star 22"/>
          <p:cNvSpPr/>
          <p:nvPr/>
        </p:nvSpPr>
        <p:spPr>
          <a:xfrm>
            <a:off x="2295144" y="4727448"/>
            <a:ext cx="457200" cy="457200"/>
          </a:xfrm>
          <a:prstGeom prst="star5">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5-Point Star 23"/>
          <p:cNvSpPr/>
          <p:nvPr/>
        </p:nvSpPr>
        <p:spPr>
          <a:xfrm>
            <a:off x="2752344" y="4727448"/>
            <a:ext cx="457200" cy="457200"/>
          </a:xfrm>
          <a:prstGeom prst="star5">
            <a:avLst/>
          </a:pr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6291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of Systems Architecture</a:t>
            </a:r>
            <a:endParaRPr lang="en-US" dirty="0"/>
          </a:p>
        </p:txBody>
      </p:sp>
      <p:sp>
        <p:nvSpPr>
          <p:cNvPr id="3" name="Slide Number Placeholder 2"/>
          <p:cNvSpPr>
            <a:spLocks noGrp="1"/>
          </p:cNvSpPr>
          <p:nvPr>
            <p:ph type="sldNum" sz="quarter" idx="12"/>
          </p:nvPr>
        </p:nvSpPr>
        <p:spPr/>
        <p:txBody>
          <a:bodyPr/>
          <a:lstStyle/>
          <a:p>
            <a:fld id="{B71FC11B-4D9E-43AC-994A-9C6F3BB59E70}" type="slidenum">
              <a:rPr lang="en-US" smtClean="0"/>
              <a:t>23</a:t>
            </a:fld>
            <a:endParaRPr lang="en-US"/>
          </a:p>
        </p:txBody>
      </p:sp>
      <p:sp>
        <p:nvSpPr>
          <p:cNvPr id="4" name="Rectangle 3"/>
          <p:cNvSpPr/>
          <p:nvPr/>
        </p:nvSpPr>
        <p:spPr>
          <a:xfrm>
            <a:off x="1143000" y="1524000"/>
            <a:ext cx="7162800" cy="4648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2209800" y="2438400"/>
            <a:ext cx="5029200" cy="2971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3657600" y="3352800"/>
            <a:ext cx="1828800" cy="1219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t>
            </a:r>
            <a:endParaRPr lang="en-US" dirty="0"/>
          </a:p>
        </p:txBody>
      </p:sp>
      <p:sp>
        <p:nvSpPr>
          <p:cNvPr id="16" name="TextBox 15"/>
          <p:cNvSpPr txBox="1"/>
          <p:nvPr/>
        </p:nvSpPr>
        <p:spPr>
          <a:xfrm>
            <a:off x="3657600" y="3500735"/>
            <a:ext cx="1859035" cy="923330"/>
          </a:xfrm>
          <a:prstGeom prst="rect">
            <a:avLst/>
          </a:prstGeom>
          <a:noFill/>
        </p:spPr>
        <p:txBody>
          <a:bodyPr wrap="none" rtlCol="0">
            <a:spAutoFit/>
          </a:bodyPr>
          <a:lstStyle/>
          <a:p>
            <a:r>
              <a:rPr lang="en-US" dirty="0" smtClean="0"/>
              <a:t>Semantic Index of</a:t>
            </a:r>
          </a:p>
          <a:p>
            <a:r>
              <a:rPr lang="en-US" dirty="0" smtClean="0"/>
              <a:t>Linked Data</a:t>
            </a:r>
          </a:p>
          <a:p>
            <a:r>
              <a:rPr lang="en-US" dirty="0" smtClean="0"/>
              <a:t>(e.g. Excel)</a:t>
            </a:r>
          </a:p>
        </p:txBody>
      </p:sp>
      <p:sp>
        <p:nvSpPr>
          <p:cNvPr id="17" name="TextBox 16"/>
          <p:cNvSpPr txBox="1"/>
          <p:nvPr/>
        </p:nvSpPr>
        <p:spPr>
          <a:xfrm>
            <a:off x="2513160" y="1154668"/>
            <a:ext cx="4553106" cy="369332"/>
          </a:xfrm>
          <a:prstGeom prst="rect">
            <a:avLst/>
          </a:prstGeom>
          <a:noFill/>
        </p:spPr>
        <p:txBody>
          <a:bodyPr wrap="none" rtlCol="0">
            <a:spAutoFit/>
          </a:bodyPr>
          <a:lstStyle/>
          <a:p>
            <a:r>
              <a:rPr lang="en-US" dirty="0" smtClean="0"/>
              <a:t>Dynamic Case Management (e.g. Be Informed)</a:t>
            </a:r>
            <a:endParaRPr lang="en-US" dirty="0"/>
          </a:p>
        </p:txBody>
      </p:sp>
      <p:sp>
        <p:nvSpPr>
          <p:cNvPr id="18" name="TextBox 17"/>
          <p:cNvSpPr txBox="1"/>
          <p:nvPr/>
        </p:nvSpPr>
        <p:spPr>
          <a:xfrm>
            <a:off x="3085272" y="2013466"/>
            <a:ext cx="3408882" cy="369332"/>
          </a:xfrm>
          <a:prstGeom prst="rect">
            <a:avLst/>
          </a:prstGeom>
          <a:noFill/>
        </p:spPr>
        <p:txBody>
          <a:bodyPr wrap="none" rtlCol="0">
            <a:spAutoFit/>
          </a:bodyPr>
          <a:lstStyle/>
          <a:p>
            <a:r>
              <a:rPr lang="en-US" dirty="0" smtClean="0"/>
              <a:t>Data Science Library (e.g. Spotfire)</a:t>
            </a:r>
            <a:endParaRPr lang="en-US" dirty="0"/>
          </a:p>
        </p:txBody>
      </p:sp>
      <p:sp>
        <p:nvSpPr>
          <p:cNvPr id="19" name="TextBox 18"/>
          <p:cNvSpPr txBox="1"/>
          <p:nvPr/>
        </p:nvSpPr>
        <p:spPr>
          <a:xfrm>
            <a:off x="2901212" y="2927866"/>
            <a:ext cx="3589894" cy="369332"/>
          </a:xfrm>
          <a:prstGeom prst="rect">
            <a:avLst/>
          </a:prstGeom>
          <a:noFill/>
        </p:spPr>
        <p:txBody>
          <a:bodyPr wrap="none" rtlCol="0">
            <a:spAutoFit/>
          </a:bodyPr>
          <a:lstStyle/>
          <a:p>
            <a:r>
              <a:rPr lang="en-US" dirty="0" smtClean="0"/>
              <a:t>Data Science Products (e.g. Spotfire)</a:t>
            </a:r>
            <a:endParaRPr lang="en-US" dirty="0"/>
          </a:p>
        </p:txBody>
      </p:sp>
    </p:spTree>
    <p:extLst>
      <p:ext uri="{BB962C8B-B14F-4D97-AF65-F5344CB8AC3E}">
        <p14:creationId xmlns:p14="http://schemas.microsoft.com/office/powerpoint/2010/main" val="13893318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 Federation in Spotfire:</a:t>
            </a:r>
            <a:br>
              <a:rPr lang="en-US" dirty="0" smtClean="0"/>
            </a:br>
            <a:r>
              <a:rPr lang="en-US" dirty="0" smtClean="0"/>
              <a:t>In-Memory and In-Database Data</a:t>
            </a:r>
            <a:endParaRPr lang="en-US" dirty="0"/>
          </a:p>
        </p:txBody>
      </p:sp>
      <p:sp>
        <p:nvSpPr>
          <p:cNvPr id="3" name="Content Placeholder 2"/>
          <p:cNvSpPr>
            <a:spLocks noGrp="1"/>
          </p:cNvSpPr>
          <p:nvPr>
            <p:ph idx="1"/>
          </p:nvPr>
        </p:nvSpPr>
        <p:spPr/>
        <p:txBody>
          <a:bodyPr>
            <a:normAutofit fontScale="70000" lnSpcReduction="20000"/>
          </a:bodyPr>
          <a:lstStyle/>
          <a:p>
            <a:r>
              <a:rPr lang="en-US" b="1" dirty="0"/>
              <a:t>In-Memory Data</a:t>
            </a:r>
            <a:endParaRPr lang="en-US" dirty="0"/>
          </a:p>
          <a:p>
            <a:pPr lvl="1"/>
            <a:r>
              <a:rPr lang="en-US" dirty="0"/>
              <a:t>When you are working with in-memory data tables (text files, Excel files, information links, etc.) you have access to all the functionality of Spotfire. You have the opportunity to use all columns as filters and perform any number of calculations. You can also use any of the tools within Spotfire to cluster data, calculate new columns, bin columns, make predictions etc. </a:t>
            </a:r>
            <a:r>
              <a:rPr lang="en-US" dirty="0" smtClean="0"/>
              <a:t>See </a:t>
            </a:r>
            <a:r>
              <a:rPr lang="en-US" dirty="0" smtClean="0">
                <a:hlinkClick r:id="rId2"/>
              </a:rPr>
              <a:t>Working </a:t>
            </a:r>
            <a:r>
              <a:rPr lang="en-US" dirty="0">
                <a:hlinkClick r:id="rId2"/>
              </a:rPr>
              <a:t>With Large Data Volumes</a:t>
            </a:r>
            <a:r>
              <a:rPr lang="en-US" dirty="0"/>
              <a:t> for some tips on how to improve the performance of an analysis with lots of data.</a:t>
            </a:r>
          </a:p>
          <a:p>
            <a:r>
              <a:rPr lang="en-US" b="1" dirty="0"/>
              <a:t>In-Database Data</a:t>
            </a:r>
            <a:endParaRPr lang="en-US" dirty="0"/>
          </a:p>
          <a:p>
            <a:pPr lvl="1"/>
            <a:r>
              <a:rPr lang="en-US" dirty="0"/>
              <a:t>When a connection to an external source is set up, all calculations are done using the external system and not with the Spotfire data engine. This will allow you to work with data volumes too large to fit into primary memory and take advantage of the power of the external system. When working with external data connections, you access only the current selection of data and all aggregations and calculations are made in-database (in-</a:t>
            </a:r>
            <a:r>
              <a:rPr lang="en-US" dirty="0" err="1"/>
              <a:t>db</a:t>
            </a:r>
            <a:r>
              <a:rPr lang="en-US" dirty="0"/>
              <a:t>).</a:t>
            </a:r>
          </a:p>
          <a:p>
            <a:endParaRPr lang="en-US" dirty="0"/>
          </a:p>
        </p:txBody>
      </p:sp>
      <p:sp>
        <p:nvSpPr>
          <p:cNvPr id="4" name="Slide Number Placeholder 3"/>
          <p:cNvSpPr>
            <a:spLocks noGrp="1"/>
          </p:cNvSpPr>
          <p:nvPr>
            <p:ph type="sldNum" sz="quarter" idx="12"/>
          </p:nvPr>
        </p:nvSpPr>
        <p:spPr/>
        <p:txBody>
          <a:bodyPr/>
          <a:lstStyle/>
          <a:p>
            <a:fld id="{92D8B3D9-EFDC-4E17-8A3A-F4BE4C0A7879}" type="slidenum">
              <a:rPr lang="en-US" smtClean="0"/>
              <a:t>24</a:t>
            </a:fld>
            <a:endParaRPr lang="en-US"/>
          </a:p>
        </p:txBody>
      </p:sp>
    </p:spTree>
    <p:extLst>
      <p:ext uri="{BB962C8B-B14F-4D97-AF65-F5344CB8AC3E}">
        <p14:creationId xmlns:p14="http://schemas.microsoft.com/office/powerpoint/2010/main" val="21185069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dirty="0"/>
              <a:t>Data Federation in Spotfire:</a:t>
            </a:r>
            <a:br>
              <a:rPr lang="en-US" dirty="0"/>
            </a:br>
            <a:r>
              <a:rPr lang="en-US" sz="2200" dirty="0"/>
              <a:t>Database </a:t>
            </a:r>
            <a:r>
              <a:rPr lang="en-US" sz="2200" dirty="0" smtClean="0"/>
              <a:t>Connections, Information Links, &amp; </a:t>
            </a:r>
            <a:r>
              <a:rPr lang="en-US" sz="2200" dirty="0"/>
              <a:t>Analytics Library</a:t>
            </a:r>
          </a:p>
        </p:txBody>
      </p:sp>
      <p:pic>
        <p:nvPicPr>
          <p:cNvPr id="11" name="Content Placeholder 10" descr="Screen Clipping"/>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26864" y="3048000"/>
            <a:ext cx="3962400" cy="1752600"/>
          </a:xfrm>
        </p:spPr>
      </p:pic>
      <p:sp>
        <p:nvSpPr>
          <p:cNvPr id="4" name="Slide Number Placeholder 3"/>
          <p:cNvSpPr>
            <a:spLocks noGrp="1"/>
          </p:cNvSpPr>
          <p:nvPr>
            <p:ph type="sldNum" sz="quarter" idx="12"/>
          </p:nvPr>
        </p:nvSpPr>
        <p:spPr/>
        <p:txBody>
          <a:bodyPr/>
          <a:lstStyle/>
          <a:p>
            <a:fld id="{92D8B3D9-EFDC-4E17-8A3A-F4BE4C0A7879}" type="slidenum">
              <a:rPr lang="en-US" smtClean="0"/>
              <a:t>25</a:t>
            </a:fld>
            <a:endParaRPr lang="en-US"/>
          </a:p>
        </p:txBody>
      </p:sp>
      <p:sp>
        <p:nvSpPr>
          <p:cNvPr id="71" name="Content Placeholder 70"/>
          <p:cNvSpPr>
            <a:spLocks noGrp="1"/>
          </p:cNvSpPr>
          <p:nvPr>
            <p:ph sz="half" idx="1"/>
          </p:nvPr>
        </p:nvSpPr>
        <p:spPr>
          <a:xfrm>
            <a:off x="457200" y="1600200"/>
            <a:ext cx="4038600" cy="4267200"/>
          </a:xfrm>
        </p:spPr>
        <p:txBody>
          <a:bodyPr>
            <a:normAutofit fontScale="55000" lnSpcReduction="20000"/>
          </a:bodyPr>
          <a:lstStyle/>
          <a:p>
            <a:r>
              <a:rPr lang="en-US" dirty="0"/>
              <a:t>A database connection dialog is used to set up a connection to </a:t>
            </a:r>
            <a:r>
              <a:rPr lang="en-US" dirty="0" smtClean="0"/>
              <a:t>say a </a:t>
            </a:r>
            <a:r>
              <a:rPr lang="en-US" dirty="0"/>
              <a:t>Teradata database, where you can analyze data from the database without bringing it into your analysis</a:t>
            </a:r>
            <a:r>
              <a:rPr lang="en-US" dirty="0" smtClean="0"/>
              <a:t>.</a:t>
            </a:r>
          </a:p>
          <a:p>
            <a:r>
              <a:rPr lang="en-US" dirty="0" smtClean="0"/>
              <a:t>An </a:t>
            </a:r>
            <a:r>
              <a:rPr lang="en-US" dirty="0"/>
              <a:t>information link is a structured request for data which can be sent to the database. These specifications include one or more columns, and may include one or more filters.</a:t>
            </a:r>
          </a:p>
          <a:p>
            <a:pPr lvl="1"/>
            <a:r>
              <a:rPr lang="en-US" dirty="0"/>
              <a:t>Stated in plain English, an information link could be: "Fetch the </a:t>
            </a:r>
            <a:r>
              <a:rPr lang="en-US" i="1" dirty="0"/>
              <a:t>Name</a:t>
            </a:r>
            <a:r>
              <a:rPr lang="en-US" dirty="0"/>
              <a:t>, </a:t>
            </a:r>
            <a:r>
              <a:rPr lang="en-US" i="1" dirty="0"/>
              <a:t>Address</a:t>
            </a:r>
            <a:r>
              <a:rPr lang="en-US" dirty="0"/>
              <a:t> and </a:t>
            </a:r>
            <a:r>
              <a:rPr lang="en-US" i="1" dirty="0" err="1"/>
              <a:t>Phone_number</a:t>
            </a:r>
            <a:r>
              <a:rPr lang="en-US" dirty="0"/>
              <a:t> for employees that pass the filter </a:t>
            </a:r>
            <a:r>
              <a:rPr lang="en-US" i="1" dirty="0" err="1"/>
              <a:t>High_Income</a:t>
            </a:r>
            <a:r>
              <a:rPr lang="en-US" dirty="0"/>
              <a:t>."</a:t>
            </a:r>
          </a:p>
          <a:p>
            <a:pPr lvl="1"/>
            <a:r>
              <a:rPr lang="en-US" dirty="0"/>
              <a:t>Information links can also be used to limit what data to open in an analysis in a number of different ways. </a:t>
            </a:r>
          </a:p>
          <a:p>
            <a:r>
              <a:rPr lang="en-US" dirty="0" smtClean="0"/>
              <a:t>The </a:t>
            </a:r>
            <a:r>
              <a:rPr lang="en-US" dirty="0"/>
              <a:t>library provides publishing capabilities for all of your analysis materials, so you can share data with your colleagues. The library can be used directly from Spotfire by anyone who has at least read privileges.</a:t>
            </a:r>
          </a:p>
          <a:p>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6864" y="4800600"/>
            <a:ext cx="3962400" cy="1295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2" name="Picture 7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26864" y="1524000"/>
            <a:ext cx="3962400" cy="1514038"/>
          </a:xfrm>
          <a:prstGeom prst="rect">
            <a:avLst/>
          </a:prstGeom>
        </p:spPr>
      </p:pic>
    </p:spTree>
    <p:extLst>
      <p:ext uri="{BB962C8B-B14F-4D97-AF65-F5344CB8AC3E}">
        <p14:creationId xmlns:p14="http://schemas.microsoft.com/office/powerpoint/2010/main" val="31536705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Data Federation in Spotfire</a:t>
            </a:r>
            <a:r>
              <a:rPr lang="en-US" dirty="0" smtClean="0"/>
              <a:t>:</a:t>
            </a:r>
            <a:br>
              <a:rPr lang="en-US" dirty="0" smtClean="0"/>
            </a:br>
            <a:r>
              <a:rPr lang="en-US" dirty="0" smtClean="0"/>
              <a:t>Data Panel</a:t>
            </a:r>
            <a:endParaRPr lang="en-US" dirty="0"/>
          </a:p>
        </p:txBody>
      </p:sp>
      <p:sp>
        <p:nvSpPr>
          <p:cNvPr id="3" name="Content Placeholder 2"/>
          <p:cNvSpPr>
            <a:spLocks noGrp="1"/>
          </p:cNvSpPr>
          <p:nvPr>
            <p:ph sz="half" idx="1"/>
          </p:nvPr>
        </p:nvSpPr>
        <p:spPr>
          <a:xfrm>
            <a:off x="457200" y="1600200"/>
            <a:ext cx="3657600" cy="4525963"/>
          </a:xfrm>
        </p:spPr>
        <p:txBody>
          <a:bodyPr>
            <a:normAutofit fontScale="85000" lnSpcReduction="20000"/>
          </a:bodyPr>
          <a:lstStyle/>
          <a:p>
            <a:r>
              <a:rPr lang="en-US" dirty="0" smtClean="0"/>
              <a:t>The </a:t>
            </a:r>
            <a:r>
              <a:rPr lang="en-US" dirty="0"/>
              <a:t>Data panel is used to get an overview of the columns in all data tables, in-memory as well as in-database (in-</a:t>
            </a:r>
            <a:r>
              <a:rPr lang="en-US" dirty="0" err="1"/>
              <a:t>db</a:t>
            </a:r>
            <a:r>
              <a:rPr lang="en-US" dirty="0"/>
              <a:t>). When working with in-database data the Data panel is the starting point for configuring both visualizations and the filters panel, since no filters are created automatically for external data</a:t>
            </a:r>
            <a:r>
              <a:rPr lang="en-US" dirty="0" smtClean="0"/>
              <a:t>.</a:t>
            </a:r>
            <a:endParaRPr lang="en-US" dirty="0"/>
          </a:p>
        </p:txBody>
      </p:sp>
      <p:sp>
        <p:nvSpPr>
          <p:cNvPr id="4" name="Slide Number Placeholder 3"/>
          <p:cNvSpPr>
            <a:spLocks noGrp="1"/>
          </p:cNvSpPr>
          <p:nvPr>
            <p:ph type="sldNum" sz="quarter" idx="12"/>
          </p:nvPr>
        </p:nvSpPr>
        <p:spPr/>
        <p:txBody>
          <a:bodyPr/>
          <a:lstStyle/>
          <a:p>
            <a:fld id="{92D8B3D9-EFDC-4E17-8A3A-F4BE4C0A7879}" type="slidenum">
              <a:rPr lang="en-US" smtClean="0"/>
              <a:t>26</a:t>
            </a:fld>
            <a:endParaRPr lang="en-US"/>
          </a:p>
        </p:txBody>
      </p:sp>
      <p:sp>
        <p:nvSpPr>
          <p:cNvPr id="11" name="Content Placeholder 10"/>
          <p:cNvSpPr>
            <a:spLocks noGrp="1"/>
          </p:cNvSpPr>
          <p:nvPr>
            <p:ph sz="half" idx="2"/>
          </p:nvPr>
        </p:nvSpPr>
        <p:spPr/>
        <p:txBody>
          <a:bodyPr/>
          <a:lstStyle/>
          <a:p>
            <a:endParaRPr lang="en-US"/>
          </a:p>
        </p:txBody>
      </p:sp>
      <p:pic>
        <p:nvPicPr>
          <p:cNvPr id="1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1524000"/>
            <a:ext cx="4038600" cy="45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228600" y="6096000"/>
            <a:ext cx="8647239" cy="369332"/>
          </a:xfrm>
          <a:prstGeom prst="rect">
            <a:avLst/>
          </a:prstGeom>
          <a:noFill/>
        </p:spPr>
        <p:txBody>
          <a:bodyPr wrap="none" rtlCol="0">
            <a:spAutoFit/>
          </a:bodyPr>
          <a:lstStyle/>
          <a:p>
            <a:r>
              <a:rPr lang="en-US" dirty="0">
                <a:hlinkClick r:id="rId3"/>
              </a:rPr>
              <a:t>https://silverspotfire.tibco.com/us/library#/</a:t>
            </a:r>
            <a:r>
              <a:rPr lang="en-US" dirty="0" smtClean="0">
                <a:hlinkClick r:id="rId3"/>
              </a:rPr>
              <a:t>users/bniemann/Public?NASABigData-Spotfire</a:t>
            </a:r>
            <a:r>
              <a:rPr lang="en-US" dirty="0" smtClean="0"/>
              <a:t> </a:t>
            </a:r>
            <a:endParaRPr lang="en-US" dirty="0"/>
          </a:p>
        </p:txBody>
      </p:sp>
    </p:spTree>
    <p:extLst>
      <p:ext uri="{BB962C8B-B14F-4D97-AF65-F5344CB8AC3E}">
        <p14:creationId xmlns:p14="http://schemas.microsoft.com/office/powerpoint/2010/main" val="7174065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US" dirty="0"/>
              <a:t>Data Federation in Spotfire</a:t>
            </a:r>
            <a:r>
              <a:rPr lang="en-US" dirty="0" smtClean="0"/>
              <a:t>:</a:t>
            </a:r>
            <a:br>
              <a:rPr lang="en-US" dirty="0" smtClean="0"/>
            </a:br>
            <a:r>
              <a:rPr lang="en-US" dirty="0"/>
              <a:t>Information </a:t>
            </a:r>
            <a:r>
              <a:rPr lang="en-US" dirty="0" smtClean="0"/>
              <a:t>Designer</a:t>
            </a:r>
            <a:endParaRPr lang="en-US" dirty="0"/>
          </a:p>
        </p:txBody>
      </p:sp>
      <p:pic>
        <p:nvPicPr>
          <p:cNvPr id="13" name="Content Placeholder 12"/>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457200" y="1600200"/>
            <a:ext cx="40386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Content Placeholder 13"/>
          <p:cNvSpPr>
            <a:spLocks noGrp="1"/>
          </p:cNvSpPr>
          <p:nvPr>
            <p:ph sz="half" idx="2"/>
          </p:nvPr>
        </p:nvSpPr>
        <p:spPr/>
        <p:txBody>
          <a:bodyPr>
            <a:normAutofit fontScale="77500" lnSpcReduction="20000"/>
          </a:bodyPr>
          <a:lstStyle/>
          <a:p>
            <a:r>
              <a:rPr lang="en-US" dirty="0"/>
              <a:t>The Information Designer is a tool for setting up data sources and creating and opening </a:t>
            </a:r>
            <a:r>
              <a:rPr lang="en-US" i="1" dirty="0"/>
              <a:t>information links</a:t>
            </a:r>
            <a:r>
              <a:rPr lang="en-US" dirty="0"/>
              <a:t>. An information link is a database query specifying the columns to be loaded and any filters needed to narrow down the data table prior to creating visualizations in </a:t>
            </a:r>
            <a:r>
              <a:rPr lang="en-US" dirty="0" smtClean="0"/>
              <a:t>Spotfire</a:t>
            </a:r>
            <a:r>
              <a:rPr lang="en-US" dirty="0"/>
              <a:t>. In Information Designer, information links are created from building blocks such as columns and filters using joins, calculations and aggregations.</a:t>
            </a:r>
          </a:p>
          <a:p>
            <a:endParaRPr lang="en-US" dirty="0"/>
          </a:p>
        </p:txBody>
      </p:sp>
      <p:sp>
        <p:nvSpPr>
          <p:cNvPr id="5" name="Slide Number Placeholder 4"/>
          <p:cNvSpPr>
            <a:spLocks noGrp="1"/>
          </p:cNvSpPr>
          <p:nvPr>
            <p:ph type="sldNum" sz="quarter" idx="12"/>
          </p:nvPr>
        </p:nvSpPr>
        <p:spPr/>
        <p:txBody>
          <a:bodyPr/>
          <a:lstStyle/>
          <a:p>
            <a:fld id="{92D8B3D9-EFDC-4E17-8A3A-F4BE4C0A7879}" type="slidenum">
              <a:rPr lang="en-US" smtClean="0"/>
              <a:t>27</a:t>
            </a:fld>
            <a:endParaRPr lang="en-US"/>
          </a:p>
        </p:txBody>
      </p:sp>
      <p:sp>
        <p:nvSpPr>
          <p:cNvPr id="11" name="TextBox 10"/>
          <p:cNvSpPr txBox="1"/>
          <p:nvPr/>
        </p:nvSpPr>
        <p:spPr>
          <a:xfrm>
            <a:off x="457199" y="6053102"/>
            <a:ext cx="8488221" cy="677108"/>
          </a:xfrm>
          <a:prstGeom prst="rect">
            <a:avLst/>
          </a:prstGeom>
          <a:noFill/>
        </p:spPr>
        <p:txBody>
          <a:bodyPr wrap="none" rtlCol="0">
            <a:spAutoFit/>
          </a:bodyPr>
          <a:lstStyle/>
          <a:p>
            <a:r>
              <a:rPr lang="en-US" sz="1000" dirty="0">
                <a:hlinkClick r:id="rId3"/>
              </a:rPr>
              <a:t>http://semanticommunity.info/Build_DoD_in_the_Cloud/Enterprise_Information_Web_for_Semantic_Interoperability_at_DoD/Spotfire_Data_Federation</a:t>
            </a:r>
            <a:endParaRPr lang="en-US" sz="1000" dirty="0"/>
          </a:p>
          <a:p>
            <a:r>
              <a:rPr lang="en-US" sz="1000" dirty="0">
                <a:hlinkClick r:id="rId4"/>
              </a:rPr>
              <a:t>http://semanticommunity.info/Build_DoD_in_the_Cloud/Enterprise_Information_Web_for_Semantic_Interoperability_at_DoD/Spotfire_Information_Designer</a:t>
            </a:r>
            <a:endParaRPr lang="en-US" sz="1000" dirty="0"/>
          </a:p>
          <a:p>
            <a:endParaRPr lang="en-US" dirty="0"/>
          </a:p>
        </p:txBody>
      </p:sp>
    </p:spTree>
    <p:extLst>
      <p:ext uri="{BB962C8B-B14F-4D97-AF65-F5344CB8AC3E}">
        <p14:creationId xmlns:p14="http://schemas.microsoft.com/office/powerpoint/2010/main" val="18532791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15</a:t>
            </a:r>
            <a:r>
              <a:rPr lang="en-US" baseline="30000" dirty="0" smtClean="0"/>
              <a:t>th</a:t>
            </a:r>
            <a:r>
              <a:rPr lang="en-US" dirty="0" smtClean="0"/>
              <a:t> SOA, Shared Services, and Big Data Analytics Conference (DRAFT)</a:t>
            </a:r>
            <a:endParaRPr lang="en-US" dirty="0"/>
          </a:p>
        </p:txBody>
      </p:sp>
      <p:sp>
        <p:nvSpPr>
          <p:cNvPr id="3" name="Content Placeholder 2"/>
          <p:cNvSpPr>
            <a:spLocks noGrp="1"/>
          </p:cNvSpPr>
          <p:nvPr>
            <p:ph idx="1"/>
          </p:nvPr>
        </p:nvSpPr>
        <p:spPr>
          <a:xfrm>
            <a:off x="457200" y="1600200"/>
            <a:ext cx="8229600" cy="4724400"/>
          </a:xfrm>
        </p:spPr>
        <p:txBody>
          <a:bodyPr>
            <a:noAutofit/>
          </a:bodyPr>
          <a:lstStyle/>
          <a:p>
            <a:r>
              <a:rPr lang="en-US" sz="1200" dirty="0"/>
              <a:t>Jason Bloomberg, President, </a:t>
            </a:r>
            <a:r>
              <a:rPr lang="en-US" sz="1200" dirty="0" err="1"/>
              <a:t>ZapThink</a:t>
            </a:r>
            <a:r>
              <a:rPr lang="en-US" sz="1200" dirty="0"/>
              <a:t>, a </a:t>
            </a:r>
            <a:r>
              <a:rPr lang="en-US" sz="1200" dirty="0" err="1"/>
              <a:t>Dovel</a:t>
            </a:r>
            <a:r>
              <a:rPr lang="en-US" sz="1200" dirty="0"/>
              <a:t> Technologies: New </a:t>
            </a:r>
            <a:r>
              <a:rPr lang="en-US" sz="1200" dirty="0">
                <a:hlinkClick r:id="rId2"/>
              </a:rPr>
              <a:t>Book</a:t>
            </a:r>
            <a:r>
              <a:rPr lang="en-US" sz="1200" dirty="0"/>
              <a:t> and </a:t>
            </a:r>
            <a:r>
              <a:rPr lang="en-US" sz="1200" dirty="0" smtClean="0"/>
              <a:t>Poster.</a:t>
            </a:r>
            <a:endParaRPr lang="en-US" sz="1200" dirty="0"/>
          </a:p>
          <a:p>
            <a:pPr lvl="1"/>
            <a:r>
              <a:rPr lang="en-US" sz="1200" dirty="0"/>
              <a:t>The Agile Architecture Revolution: How Cloud Computing, REST-Based SOA, and Mobile Computing Are Changing Enterprise IT</a:t>
            </a:r>
          </a:p>
          <a:p>
            <a:r>
              <a:rPr lang="en-US" sz="1200" dirty="0"/>
              <a:t>Steven Woodward, CEO and </a:t>
            </a:r>
            <a:r>
              <a:rPr lang="en-US" sz="1200" dirty="0" smtClean="0"/>
              <a:t>Founder </a:t>
            </a:r>
            <a:r>
              <a:rPr lang="en-US" sz="1200" dirty="0"/>
              <a:t>of Cloud Perspectives, </a:t>
            </a:r>
            <a:r>
              <a:rPr lang="en-US" sz="1200" dirty="0" smtClean="0"/>
              <a:t>Member </a:t>
            </a:r>
            <a:r>
              <a:rPr lang="en-US" sz="1200" dirty="0"/>
              <a:t>of the Shared Services Canada Advisory Committee, </a:t>
            </a:r>
            <a:r>
              <a:rPr lang="en-US" sz="1200" dirty="0" smtClean="0"/>
              <a:t>Leading Contributor </a:t>
            </a:r>
            <a:r>
              <a:rPr lang="en-US" sz="1200" dirty="0"/>
              <a:t>to the NIST </a:t>
            </a:r>
            <a:r>
              <a:rPr lang="en-US" sz="1200" dirty="0" err="1"/>
              <a:t>FedRamp</a:t>
            </a:r>
            <a:r>
              <a:rPr lang="en-US" sz="1200" dirty="0"/>
              <a:t>, and Canadian Cloud Council Government </a:t>
            </a:r>
            <a:r>
              <a:rPr lang="en-US" sz="1200" dirty="0" smtClean="0"/>
              <a:t>CTO.</a:t>
            </a:r>
          </a:p>
          <a:p>
            <a:pPr lvl="1"/>
            <a:r>
              <a:rPr lang="en-US" sz="1200" dirty="0" smtClean="0"/>
              <a:t>Shared Services Canada</a:t>
            </a:r>
            <a:endParaRPr lang="en-US" sz="1200" dirty="0"/>
          </a:p>
          <a:p>
            <a:r>
              <a:rPr lang="en-US" sz="1200" dirty="0" smtClean="0"/>
              <a:t>Geoffrey Fox, </a:t>
            </a:r>
            <a:r>
              <a:rPr lang="en-US" sz="1200" dirty="0"/>
              <a:t>Professor </a:t>
            </a:r>
            <a:r>
              <a:rPr lang="en-US" sz="1200" dirty="0" smtClean="0"/>
              <a:t> of  Informatics and Computing, Physics, Indiana University</a:t>
            </a:r>
          </a:p>
          <a:p>
            <a:pPr lvl="1"/>
            <a:r>
              <a:rPr lang="en-US" sz="1200" dirty="0" smtClean="0"/>
              <a:t>Large Scale Data Analytics </a:t>
            </a:r>
            <a:r>
              <a:rPr lang="en-US" sz="1200" dirty="0"/>
              <a:t>on </a:t>
            </a:r>
            <a:r>
              <a:rPr lang="en-US" sz="1200" dirty="0" smtClean="0"/>
              <a:t>Clouds</a:t>
            </a:r>
          </a:p>
          <a:p>
            <a:r>
              <a:rPr lang="en-US" sz="1200" dirty="0" smtClean="0"/>
              <a:t>Dr. Christopher </a:t>
            </a:r>
            <a:r>
              <a:rPr lang="en-US" sz="1200" dirty="0"/>
              <a:t>L. Greer, Acting Senior Advisor for Cloud Computing and Associate Director, Program Implementation Office, ITL, </a:t>
            </a:r>
            <a:r>
              <a:rPr lang="en-US" sz="1200" dirty="0" smtClean="0"/>
              <a:t>NIST.</a:t>
            </a:r>
          </a:p>
          <a:p>
            <a:pPr lvl="1"/>
            <a:r>
              <a:rPr lang="en-US" sz="1200" dirty="0" smtClean="0"/>
              <a:t>NIST Cloud Computing AND Big Data Forum and Workshop</a:t>
            </a:r>
          </a:p>
          <a:p>
            <a:r>
              <a:rPr lang="en-US" sz="1200" dirty="0"/>
              <a:t>NITRD Interagency Big Data Senior Steering Group (BDSSG</a:t>
            </a:r>
            <a:r>
              <a:rPr lang="en-US" sz="1200" dirty="0" smtClean="0"/>
              <a:t>) Representative (s)</a:t>
            </a:r>
          </a:p>
          <a:p>
            <a:pPr lvl="1"/>
            <a:r>
              <a:rPr lang="en-US" sz="1200" dirty="0" smtClean="0"/>
              <a:t>What Does the </a:t>
            </a:r>
            <a:r>
              <a:rPr lang="en-US" sz="1200" dirty="0"/>
              <a:t>Interagency Big Data Senior Steering </a:t>
            </a:r>
            <a:r>
              <a:rPr lang="en-US" sz="1200" dirty="0" smtClean="0"/>
              <a:t>Group Do?</a:t>
            </a:r>
          </a:p>
          <a:p>
            <a:r>
              <a:rPr lang="en-US" sz="1200" dirty="0"/>
              <a:t>Peter </a:t>
            </a:r>
            <a:r>
              <a:rPr lang="en-US" sz="1200" dirty="0" err="1"/>
              <a:t>Lyster</a:t>
            </a:r>
            <a:r>
              <a:rPr lang="en-US" sz="1200" dirty="0"/>
              <a:t>, Program Director, Division of Biomedical Technology, Bioinformatics, and Computational Biology, National Institute of General Medical Sciences, National Institutes of Health, (NIH/NIGMS</a:t>
            </a:r>
            <a:r>
              <a:rPr lang="en-US" sz="1200" dirty="0" smtClean="0"/>
              <a:t>).</a:t>
            </a:r>
          </a:p>
          <a:p>
            <a:pPr lvl="1"/>
            <a:r>
              <a:rPr lang="en-US" sz="1200" dirty="0" smtClean="0"/>
              <a:t>NIH Chief Data Scientist.</a:t>
            </a:r>
          </a:p>
          <a:p>
            <a:r>
              <a:rPr lang="en-US" sz="1200" dirty="0"/>
              <a:t>Adam Fuchs, Chief Technology Officer, </a:t>
            </a:r>
            <a:r>
              <a:rPr lang="en-US" sz="1200" dirty="0" err="1" smtClean="0"/>
              <a:t>Sqrrl</a:t>
            </a:r>
            <a:endParaRPr lang="en-US" sz="1200" dirty="0" smtClean="0"/>
          </a:p>
          <a:p>
            <a:pPr lvl="1"/>
            <a:r>
              <a:rPr lang="en-US" sz="1200" dirty="0" err="1" smtClean="0"/>
              <a:t>Accumulo</a:t>
            </a:r>
            <a:r>
              <a:rPr lang="en-US" sz="1200" dirty="0" smtClean="0"/>
              <a:t> for the NSA and </a:t>
            </a:r>
            <a:r>
              <a:rPr lang="en-US" sz="1200" dirty="0" err="1" smtClean="0"/>
              <a:t>Sqrrl</a:t>
            </a:r>
            <a:r>
              <a:rPr lang="en-US" sz="1200" dirty="0" smtClean="0"/>
              <a:t> for Open Source</a:t>
            </a:r>
            <a:endParaRPr lang="en-US" sz="1200" dirty="0"/>
          </a:p>
          <a:p>
            <a:r>
              <a:rPr lang="en-US" sz="1200" dirty="0" smtClean="0"/>
              <a:t>Will </a:t>
            </a:r>
            <a:r>
              <a:rPr lang="en-US" sz="1200" dirty="0" err="1"/>
              <a:t>Cukierski</a:t>
            </a:r>
            <a:r>
              <a:rPr lang="en-US" sz="1200" dirty="0"/>
              <a:t>, Data Scientist, </a:t>
            </a:r>
            <a:r>
              <a:rPr lang="en-US" sz="1200" dirty="0" err="1" smtClean="0"/>
              <a:t>Kaggle</a:t>
            </a:r>
            <a:endParaRPr lang="en-US" sz="1200" dirty="0" smtClean="0"/>
          </a:p>
          <a:p>
            <a:pPr lvl="1"/>
            <a:r>
              <a:rPr lang="en-US" sz="1200" dirty="0" smtClean="0"/>
              <a:t>What is a Data Scientist?</a:t>
            </a:r>
            <a:endParaRPr lang="en-US" sz="1200" dirty="0"/>
          </a:p>
          <a:p>
            <a:r>
              <a:rPr lang="en-US" sz="1200" dirty="0"/>
              <a:t>Big Data </a:t>
            </a:r>
            <a:r>
              <a:rPr lang="en-US" sz="1200" dirty="0" smtClean="0"/>
              <a:t>Use-Cases and Pilots</a:t>
            </a:r>
          </a:p>
          <a:p>
            <a:pPr lvl="1"/>
            <a:r>
              <a:rPr lang="en-US" sz="1200" dirty="0" smtClean="0"/>
              <a:t>Data Science Teams working on Semantic Medline and Other Government Big Data Projects</a:t>
            </a:r>
            <a:endParaRPr lang="en-US" sz="1200" dirty="0"/>
          </a:p>
        </p:txBody>
      </p:sp>
      <p:sp>
        <p:nvSpPr>
          <p:cNvPr id="4" name="Slide Number Placeholder 3"/>
          <p:cNvSpPr>
            <a:spLocks noGrp="1"/>
          </p:cNvSpPr>
          <p:nvPr>
            <p:ph type="sldNum" sz="quarter" idx="12"/>
          </p:nvPr>
        </p:nvSpPr>
        <p:spPr/>
        <p:txBody>
          <a:bodyPr/>
          <a:lstStyle/>
          <a:p>
            <a:fld id="{92D8B3D9-EFDC-4E17-8A3A-F4BE4C0A7879}" type="slidenum">
              <a:rPr lang="en-US" smtClean="0"/>
              <a:t>28</a:t>
            </a:fld>
            <a:endParaRPr lang="en-US"/>
          </a:p>
        </p:txBody>
      </p:sp>
      <p:sp>
        <p:nvSpPr>
          <p:cNvPr id="5" name="TextBox 4"/>
          <p:cNvSpPr txBox="1"/>
          <p:nvPr/>
        </p:nvSpPr>
        <p:spPr>
          <a:xfrm>
            <a:off x="2362200" y="6324600"/>
            <a:ext cx="4372223" cy="369332"/>
          </a:xfrm>
          <a:prstGeom prst="rect">
            <a:avLst/>
          </a:prstGeom>
          <a:noFill/>
        </p:spPr>
        <p:txBody>
          <a:bodyPr wrap="none" rtlCol="0">
            <a:spAutoFit/>
          </a:bodyPr>
          <a:lstStyle/>
          <a:p>
            <a:r>
              <a:rPr lang="en-US" dirty="0">
                <a:hlinkClick r:id="rId3"/>
              </a:rPr>
              <a:t>http://</a:t>
            </a:r>
            <a:r>
              <a:rPr lang="en-US" dirty="0" smtClean="0">
                <a:hlinkClick r:id="rId3"/>
              </a:rPr>
              <a:t>semanticommunity.info/Federal_SOA</a:t>
            </a:r>
            <a:r>
              <a:rPr lang="en-US" dirty="0" smtClean="0"/>
              <a:t> </a:t>
            </a:r>
            <a:endParaRPr lang="en-US" dirty="0"/>
          </a:p>
        </p:txBody>
      </p:sp>
    </p:spTree>
    <p:extLst>
      <p:ext uri="{BB962C8B-B14F-4D97-AF65-F5344CB8AC3E}">
        <p14:creationId xmlns:p14="http://schemas.microsoft.com/office/powerpoint/2010/main" val="40997409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Comments: Semantic Medline, </a:t>
            </a:r>
            <a:r>
              <a:rPr lang="en-US" dirty="0" err="1"/>
              <a:t>Noblis</a:t>
            </a:r>
            <a:r>
              <a:rPr lang="en-US" dirty="0"/>
              <a:t>, Cray, and ORBIS Technologies</a:t>
            </a:r>
          </a:p>
        </p:txBody>
      </p:sp>
      <p:sp>
        <p:nvSpPr>
          <p:cNvPr id="3" name="Content Placeholder 2"/>
          <p:cNvSpPr>
            <a:spLocks noGrp="1"/>
          </p:cNvSpPr>
          <p:nvPr>
            <p:ph idx="1"/>
          </p:nvPr>
        </p:nvSpPr>
        <p:spPr/>
        <p:txBody>
          <a:bodyPr/>
          <a:lstStyle/>
          <a:p>
            <a:pPr marL="342900" lvl="1" indent="-342900">
              <a:buFont typeface="Arial" pitchFamily="34" charset="0"/>
              <a:buChar char="•"/>
            </a:pPr>
            <a:r>
              <a:rPr lang="en-US" dirty="0"/>
              <a:t>Semantic </a:t>
            </a:r>
            <a:r>
              <a:rPr lang="en-US" dirty="0" smtClean="0"/>
              <a:t>Medline, </a:t>
            </a:r>
            <a:r>
              <a:rPr lang="en-US" dirty="0"/>
              <a:t>Tom </a:t>
            </a:r>
            <a:r>
              <a:rPr lang="en-US" dirty="0" err="1" smtClean="0"/>
              <a:t>Rindflesch</a:t>
            </a:r>
            <a:endParaRPr lang="en-US" dirty="0" smtClean="0"/>
          </a:p>
          <a:p>
            <a:r>
              <a:rPr lang="en-US" dirty="0" err="1" smtClean="0"/>
              <a:t>Noblis</a:t>
            </a:r>
            <a:r>
              <a:rPr lang="en-US" dirty="0" smtClean="0"/>
              <a:t>, Victor </a:t>
            </a:r>
            <a:r>
              <a:rPr lang="en-US" dirty="0" err="1" smtClean="0"/>
              <a:t>Pollara</a:t>
            </a:r>
            <a:endParaRPr lang="en-US" dirty="0" smtClean="0"/>
          </a:p>
          <a:p>
            <a:r>
              <a:rPr lang="en-US" dirty="0" smtClean="0"/>
              <a:t>Cray, Mark </a:t>
            </a:r>
            <a:r>
              <a:rPr lang="en-US" dirty="0" err="1" smtClean="0"/>
              <a:t>Guiton</a:t>
            </a:r>
            <a:endParaRPr lang="en-US" dirty="0" smtClean="0"/>
          </a:p>
          <a:p>
            <a:r>
              <a:rPr lang="en-US" dirty="0"/>
              <a:t>ORBIS </a:t>
            </a:r>
            <a:r>
              <a:rPr lang="en-US" dirty="0" smtClean="0"/>
              <a:t>Technologies, Eric Little</a:t>
            </a:r>
            <a:endParaRPr lang="en-US" dirty="0" smtClean="0"/>
          </a:p>
        </p:txBody>
      </p:sp>
      <p:sp>
        <p:nvSpPr>
          <p:cNvPr id="4" name="Slide Number Placeholder 3"/>
          <p:cNvSpPr>
            <a:spLocks noGrp="1"/>
          </p:cNvSpPr>
          <p:nvPr>
            <p:ph type="sldNum" sz="quarter" idx="12"/>
          </p:nvPr>
        </p:nvSpPr>
        <p:spPr/>
        <p:txBody>
          <a:bodyPr/>
          <a:lstStyle/>
          <a:p>
            <a:fld id="{92D8B3D9-EFDC-4E17-8A3A-F4BE4C0A7879}" type="slidenum">
              <a:rPr lang="en-US" smtClean="0"/>
              <a:t>29</a:t>
            </a:fld>
            <a:endParaRPr lang="en-US"/>
          </a:p>
        </p:txBody>
      </p:sp>
    </p:spTree>
    <p:extLst>
      <p:ext uri="{BB962C8B-B14F-4D97-AF65-F5344CB8AC3E}">
        <p14:creationId xmlns:p14="http://schemas.microsoft.com/office/powerpoint/2010/main" val="2380288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Science Team</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Dr. Brand Niemann, Director and Senior Data Scientist, Semantic Community</a:t>
            </a:r>
          </a:p>
          <a:p>
            <a:r>
              <a:rPr lang="en-US" dirty="0" smtClean="0"/>
              <a:t>Dr. Tom </a:t>
            </a:r>
            <a:r>
              <a:rPr lang="en-US" dirty="0" err="1" smtClean="0"/>
              <a:t>Rindflesch</a:t>
            </a:r>
            <a:r>
              <a:rPr lang="en-US" dirty="0" smtClean="0"/>
              <a:t>, Research Group Lead for Semantic Medline, </a:t>
            </a:r>
            <a:r>
              <a:rPr lang="en-US" dirty="0"/>
              <a:t>National Library of </a:t>
            </a:r>
            <a:r>
              <a:rPr lang="en-US" dirty="0" smtClean="0"/>
              <a:t>Medicine</a:t>
            </a:r>
          </a:p>
          <a:p>
            <a:r>
              <a:rPr lang="en-US" dirty="0" smtClean="0"/>
              <a:t>Dr. Victor </a:t>
            </a:r>
            <a:r>
              <a:rPr lang="en-US" dirty="0" err="1" smtClean="0"/>
              <a:t>Pollara</a:t>
            </a:r>
            <a:r>
              <a:rPr lang="en-US" dirty="0" smtClean="0"/>
              <a:t>, </a:t>
            </a:r>
            <a:r>
              <a:rPr lang="en-US" dirty="0"/>
              <a:t>Senior Principal Scientist</a:t>
            </a:r>
            <a:r>
              <a:rPr lang="en-US" dirty="0" smtClean="0"/>
              <a:t>, </a:t>
            </a:r>
            <a:r>
              <a:rPr lang="en-US" dirty="0" err="1" smtClean="0"/>
              <a:t>Noblis</a:t>
            </a:r>
            <a:endParaRPr lang="en-US" dirty="0" smtClean="0"/>
          </a:p>
          <a:p>
            <a:r>
              <a:rPr lang="en-US" dirty="0" smtClean="0"/>
              <a:t>Dr. Eric Little, </a:t>
            </a:r>
            <a:r>
              <a:rPr lang="en-US" dirty="0"/>
              <a:t>Director of Information Management</a:t>
            </a:r>
            <a:r>
              <a:rPr lang="en-US" dirty="0" smtClean="0"/>
              <a:t>, </a:t>
            </a:r>
            <a:r>
              <a:rPr lang="en-US" dirty="0" err="1" smtClean="0"/>
              <a:t>Orbis</a:t>
            </a:r>
            <a:r>
              <a:rPr lang="en-US" dirty="0" smtClean="0"/>
              <a:t> Technologies</a:t>
            </a:r>
          </a:p>
          <a:p>
            <a:r>
              <a:rPr lang="en-US" dirty="0" smtClean="0"/>
              <a:t>Mark </a:t>
            </a:r>
            <a:r>
              <a:rPr lang="en-US" dirty="0" err="1" smtClean="0"/>
              <a:t>Guiton</a:t>
            </a:r>
            <a:r>
              <a:rPr lang="en-US" dirty="0" smtClean="0"/>
              <a:t>, </a:t>
            </a:r>
            <a:r>
              <a:rPr lang="en-US" dirty="0"/>
              <a:t>Director,  Government Relations, Cray Inc.</a:t>
            </a:r>
            <a:endParaRPr lang="en-US" dirty="0" smtClean="0"/>
          </a:p>
          <a:p>
            <a:pPr lvl="1"/>
            <a:r>
              <a:rPr lang="en-US" dirty="0"/>
              <a:t>Cray-</a:t>
            </a:r>
            <a:r>
              <a:rPr lang="en-US" dirty="0" err="1"/>
              <a:t>YarcData</a:t>
            </a:r>
            <a:r>
              <a:rPr lang="en-US" dirty="0"/>
              <a:t> announced semifinalists last </a:t>
            </a:r>
            <a:r>
              <a:rPr lang="en-US" dirty="0" smtClean="0"/>
              <a:t>month</a:t>
            </a:r>
          </a:p>
          <a:p>
            <a:pPr lvl="2"/>
            <a:r>
              <a:rPr lang="en-US" u="sng" dirty="0" smtClean="0">
                <a:hlinkClick r:id="rId2"/>
              </a:rPr>
              <a:t>http</a:t>
            </a:r>
            <a:r>
              <a:rPr lang="en-US" u="sng" dirty="0">
                <a:hlinkClick r:id="rId2"/>
              </a:rPr>
              <a:t>://</a:t>
            </a:r>
            <a:r>
              <a:rPr lang="en-US" u="sng" dirty="0" smtClean="0">
                <a:hlinkClick r:id="rId2"/>
              </a:rPr>
              <a:t>www.yarcdata.com/press-release-12-3-12.html</a:t>
            </a:r>
            <a:endParaRPr lang="en-US" u="sng" dirty="0" smtClean="0"/>
          </a:p>
          <a:p>
            <a:endParaRPr lang="en-US" dirty="0" smtClean="0"/>
          </a:p>
        </p:txBody>
      </p:sp>
      <p:sp>
        <p:nvSpPr>
          <p:cNvPr id="4" name="Slide Number Placeholder 3"/>
          <p:cNvSpPr>
            <a:spLocks noGrp="1"/>
          </p:cNvSpPr>
          <p:nvPr>
            <p:ph type="sldNum" sz="quarter" idx="12"/>
          </p:nvPr>
        </p:nvSpPr>
        <p:spPr/>
        <p:txBody>
          <a:bodyPr/>
          <a:lstStyle/>
          <a:p>
            <a:fld id="{92D8B3D9-EFDC-4E17-8A3A-F4BE4C0A7879}" type="slidenum">
              <a:rPr lang="en-US" smtClean="0"/>
              <a:t>3</a:t>
            </a:fld>
            <a:endParaRPr lang="en-US"/>
          </a:p>
        </p:txBody>
      </p:sp>
    </p:spTree>
    <p:extLst>
      <p:ext uri="{BB962C8B-B14F-4D97-AF65-F5344CB8AC3E}">
        <p14:creationId xmlns:p14="http://schemas.microsoft.com/office/powerpoint/2010/main" val="11795325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 &amp; A</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Contact Information:</a:t>
            </a:r>
          </a:p>
          <a:p>
            <a:pPr lvl="1"/>
            <a:r>
              <a:rPr lang="en-US" dirty="0" smtClean="0"/>
              <a:t>Brand Niemann</a:t>
            </a:r>
          </a:p>
          <a:p>
            <a:pPr lvl="2"/>
            <a:r>
              <a:rPr lang="en-US" dirty="0" smtClean="0">
                <a:hlinkClick r:id="rId2"/>
              </a:rPr>
              <a:t>bniemann@cox.net</a:t>
            </a:r>
            <a:endParaRPr lang="en-US" dirty="0" smtClean="0"/>
          </a:p>
          <a:p>
            <a:pPr lvl="1"/>
            <a:r>
              <a:rPr lang="en-US" dirty="0" smtClean="0"/>
              <a:t>Tom </a:t>
            </a:r>
            <a:r>
              <a:rPr lang="en-US" dirty="0" err="1" smtClean="0"/>
              <a:t>Rindflesch</a:t>
            </a:r>
            <a:endParaRPr lang="en-US" dirty="0" smtClean="0"/>
          </a:p>
          <a:p>
            <a:pPr lvl="2"/>
            <a:r>
              <a:rPr lang="en-US" dirty="0" smtClean="0">
                <a:hlinkClick r:id="rId3"/>
              </a:rPr>
              <a:t>trindflesch@mail.nih.gov</a:t>
            </a:r>
            <a:endParaRPr lang="en-US" dirty="0" smtClean="0"/>
          </a:p>
          <a:p>
            <a:pPr lvl="1"/>
            <a:r>
              <a:rPr lang="en-US" dirty="0" smtClean="0"/>
              <a:t>Victor </a:t>
            </a:r>
            <a:r>
              <a:rPr lang="en-US" dirty="0" err="1" smtClean="0"/>
              <a:t>Pollara</a:t>
            </a:r>
            <a:endParaRPr lang="en-US" dirty="0" smtClean="0"/>
          </a:p>
          <a:p>
            <a:pPr lvl="2"/>
            <a:r>
              <a:rPr lang="en-US" dirty="0" smtClean="0">
                <a:hlinkClick r:id="rId4"/>
              </a:rPr>
              <a:t>victor.pollara@noblis.org</a:t>
            </a:r>
            <a:endParaRPr lang="en-US" dirty="0" smtClean="0"/>
          </a:p>
          <a:p>
            <a:pPr lvl="1"/>
            <a:r>
              <a:rPr lang="en-US" dirty="0" smtClean="0"/>
              <a:t>Mark </a:t>
            </a:r>
            <a:r>
              <a:rPr lang="en-US" dirty="0" err="1" smtClean="0"/>
              <a:t>Guiton</a:t>
            </a:r>
            <a:endParaRPr lang="en-US" dirty="0" smtClean="0"/>
          </a:p>
          <a:p>
            <a:pPr lvl="2"/>
            <a:r>
              <a:rPr lang="en-US" dirty="0" smtClean="0">
                <a:hlinkClick r:id="rId5"/>
              </a:rPr>
              <a:t>mguiton@cray.com</a:t>
            </a:r>
            <a:endParaRPr lang="en-US" dirty="0" smtClean="0"/>
          </a:p>
          <a:p>
            <a:pPr lvl="1"/>
            <a:r>
              <a:rPr lang="en-US" dirty="0" smtClean="0"/>
              <a:t>Eric Little</a:t>
            </a:r>
          </a:p>
          <a:p>
            <a:pPr lvl="2"/>
            <a:r>
              <a:rPr lang="en-US" dirty="0" smtClean="0">
                <a:hlinkClick r:id="rId6"/>
              </a:rPr>
              <a:t>elittle@orbistechnologies.com</a:t>
            </a:r>
            <a:r>
              <a:rPr lang="en-US" dirty="0" smtClean="0"/>
              <a:t> </a:t>
            </a:r>
            <a:endParaRPr lang="en-US" dirty="0"/>
          </a:p>
        </p:txBody>
      </p:sp>
      <p:sp>
        <p:nvSpPr>
          <p:cNvPr id="4" name="Slide Number Placeholder 3"/>
          <p:cNvSpPr>
            <a:spLocks noGrp="1"/>
          </p:cNvSpPr>
          <p:nvPr>
            <p:ph type="sldNum" sz="quarter" idx="12"/>
          </p:nvPr>
        </p:nvSpPr>
        <p:spPr/>
        <p:txBody>
          <a:bodyPr/>
          <a:lstStyle/>
          <a:p>
            <a:fld id="{92D8B3D9-EFDC-4E17-8A3A-F4BE4C0A7879}" type="slidenum">
              <a:rPr lang="en-US" smtClean="0"/>
              <a:t>30</a:t>
            </a:fld>
            <a:endParaRPr lang="en-US"/>
          </a:p>
        </p:txBody>
      </p:sp>
    </p:spTree>
    <p:extLst>
      <p:ext uri="{BB962C8B-B14F-4D97-AF65-F5344CB8AC3E}">
        <p14:creationId xmlns:p14="http://schemas.microsoft.com/office/powerpoint/2010/main" val="3408057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Semantic Community:</a:t>
            </a:r>
            <a:br>
              <a:rPr lang="en-US" dirty="0" smtClean="0"/>
            </a:br>
            <a:r>
              <a:rPr lang="en-US" dirty="0" smtClean="0"/>
              <a:t>Mission </a:t>
            </a:r>
            <a:r>
              <a:rPr lang="en-US" dirty="0" smtClean="0"/>
              <a:t>Statement for 2013</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Help the Data Transparency Coalition help the 113th Congress with the re-introduction of the Data Act </a:t>
            </a:r>
            <a:r>
              <a:rPr lang="en-US" dirty="0" smtClean="0"/>
              <a:t>by </a:t>
            </a:r>
            <a:r>
              <a:rPr lang="en-US" dirty="0" smtClean="0"/>
              <a:t>Building the Federal Financial Information Network in the Cloud for the 113th Congress, January 4, Slides.</a:t>
            </a:r>
          </a:p>
          <a:p>
            <a:r>
              <a:rPr lang="en-US" dirty="0" smtClean="0"/>
              <a:t>Continue to work with Big Data Analytics (e.g. Recorded Future, Spotfire, etc.), Content </a:t>
            </a:r>
            <a:r>
              <a:rPr lang="en-US" dirty="0" smtClean="0"/>
              <a:t>Analytics and </a:t>
            </a:r>
            <a:r>
              <a:rPr lang="en-US" dirty="0" smtClean="0"/>
              <a:t>Knowledge Management (e.g. </a:t>
            </a:r>
            <a:r>
              <a:rPr lang="en-US" dirty="0" err="1" smtClean="0"/>
              <a:t>MindTouch</a:t>
            </a:r>
            <a:r>
              <a:rPr lang="en-US" dirty="0" smtClean="0"/>
              <a:t>), and Semantic Technologies (e.g. Be Informed, Semantic Insights, etc.) for data science and data journalism. Slides.</a:t>
            </a:r>
          </a:p>
          <a:p>
            <a:r>
              <a:rPr lang="en-US" dirty="0" smtClean="0"/>
              <a:t>Help start Open Government Data for Japan (and the US and Europe) with the Right Data (Statistical) with the Right People (Data Scientists) Working on the Right Business Problems (Return on Investment): January 21, Slides.</a:t>
            </a:r>
          </a:p>
          <a:p>
            <a:r>
              <a:rPr lang="en-US" dirty="0" smtClean="0"/>
              <a:t>Help the </a:t>
            </a:r>
            <a:r>
              <a:rPr lang="en-US" dirty="0" smtClean="0"/>
              <a:t>Federal </a:t>
            </a:r>
            <a:r>
              <a:rPr lang="en-US" dirty="0" smtClean="0"/>
              <a:t>Big Data Senior Steering </a:t>
            </a:r>
            <a:r>
              <a:rPr lang="en-US" dirty="0" smtClean="0"/>
              <a:t>Group </a:t>
            </a:r>
            <a:r>
              <a:rPr lang="en-US" dirty="0" smtClean="0"/>
              <a:t>with A Semantic Web Strategy for Big Data and to move From the Year of Big Data to the Year of the Data Scientist Working With Big Data,  January 24, Slides.</a:t>
            </a:r>
          </a:p>
          <a:p>
            <a:r>
              <a:rPr lang="en-US" dirty="0" smtClean="0"/>
              <a:t>Help the ACT-IAC  AMWG, C&amp;T SIG, and ET-SIG with Big Data on Mobile Devices, Collaboration and Transformation, &amp; Government Challenges With Big Data , January 16 and February 23, Slides.</a:t>
            </a:r>
          </a:p>
        </p:txBody>
      </p:sp>
      <p:sp>
        <p:nvSpPr>
          <p:cNvPr id="4" name="TextBox 3"/>
          <p:cNvSpPr txBox="1"/>
          <p:nvPr/>
        </p:nvSpPr>
        <p:spPr>
          <a:xfrm>
            <a:off x="762000" y="6117704"/>
            <a:ext cx="7767832" cy="276999"/>
          </a:xfrm>
          <a:prstGeom prst="rect">
            <a:avLst/>
          </a:prstGeom>
          <a:noFill/>
        </p:spPr>
        <p:txBody>
          <a:bodyPr wrap="none" rtlCol="0">
            <a:spAutoFit/>
          </a:bodyPr>
          <a:lstStyle/>
          <a:p>
            <a:r>
              <a:rPr lang="en-US" sz="1200" dirty="0" smtClean="0">
                <a:hlinkClick r:id="rId2"/>
              </a:rPr>
              <a:t>http://semanticommunity.info/#Welcome_to_Semantic_Community.info:_Community_Infrastructure_Sandbox_for_2013</a:t>
            </a:r>
            <a:r>
              <a:rPr lang="en-US" sz="1200" dirty="0" smtClean="0"/>
              <a:t> </a:t>
            </a:r>
            <a:endParaRPr lang="en-US" sz="1200" dirty="0"/>
          </a:p>
        </p:txBody>
      </p:sp>
      <p:sp>
        <p:nvSpPr>
          <p:cNvPr id="5" name="Slide Number Placeholder 4"/>
          <p:cNvSpPr>
            <a:spLocks noGrp="1"/>
          </p:cNvSpPr>
          <p:nvPr>
            <p:ph type="sldNum" sz="quarter" idx="12"/>
          </p:nvPr>
        </p:nvSpPr>
        <p:spPr/>
        <p:txBody>
          <a:bodyPr/>
          <a:lstStyle/>
          <a:p>
            <a:fld id="{2B3D457C-4AEA-45C1-A141-D085F839D0A2}" type="slidenum">
              <a:rPr lang="en-US" smtClean="0"/>
              <a:t>4</a:t>
            </a:fld>
            <a:endParaRPr lang="en-US"/>
          </a:p>
        </p:txBody>
      </p:sp>
    </p:spTree>
    <p:extLst>
      <p:ext uri="{BB962C8B-B14F-4D97-AF65-F5344CB8AC3E}">
        <p14:creationId xmlns:p14="http://schemas.microsoft.com/office/powerpoint/2010/main" val="33416975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We Are Here</a:t>
            </a:r>
            <a:endParaRPr lang="en-US" dirty="0"/>
          </a:p>
        </p:txBody>
      </p:sp>
      <p:sp>
        <p:nvSpPr>
          <p:cNvPr id="3" name="Content Placeholder 2"/>
          <p:cNvSpPr>
            <a:spLocks noGrp="1"/>
          </p:cNvSpPr>
          <p:nvPr>
            <p:ph idx="1"/>
          </p:nvPr>
        </p:nvSpPr>
        <p:spPr>
          <a:xfrm>
            <a:off x="457200" y="1600200"/>
            <a:ext cx="8229600" cy="4648200"/>
          </a:xfrm>
        </p:spPr>
        <p:txBody>
          <a:bodyPr>
            <a:normAutofit fontScale="55000" lnSpcReduction="20000"/>
          </a:bodyPr>
          <a:lstStyle/>
          <a:p>
            <a:r>
              <a:rPr lang="en-US" dirty="0"/>
              <a:t>Killer Semantic Web </a:t>
            </a:r>
            <a:r>
              <a:rPr lang="en-US" dirty="0" smtClean="0"/>
              <a:t>Application:</a:t>
            </a:r>
            <a:endParaRPr lang="en-US" dirty="0"/>
          </a:p>
          <a:p>
            <a:pPr lvl="1"/>
            <a:r>
              <a:rPr lang="en-US" dirty="0" smtClean="0"/>
              <a:t>George Strawn and Tom </a:t>
            </a:r>
            <a:r>
              <a:rPr lang="en-US" dirty="0" err="1" smtClean="0"/>
              <a:t>Rindflesch</a:t>
            </a:r>
            <a:endParaRPr lang="en-US" dirty="0" smtClean="0"/>
          </a:p>
          <a:p>
            <a:pPr lvl="1"/>
            <a:r>
              <a:rPr lang="en-US" dirty="0" smtClean="0"/>
              <a:t>Data Architecture (5 Steps to Get to 5 Stars and Systems of Systems)</a:t>
            </a:r>
          </a:p>
          <a:p>
            <a:r>
              <a:rPr lang="en-US" dirty="0" smtClean="0"/>
              <a:t>Audit Function:</a:t>
            </a:r>
          </a:p>
          <a:p>
            <a:pPr lvl="1"/>
            <a:r>
              <a:rPr lang="en-US" dirty="0" smtClean="0"/>
              <a:t>Brand Niemann, Data Science Products at the US EPA and then for AOL Gov, etc.</a:t>
            </a:r>
          </a:p>
          <a:p>
            <a:pPr lvl="1"/>
            <a:r>
              <a:rPr lang="en-US" dirty="0"/>
              <a:t>Todd </a:t>
            </a:r>
            <a:r>
              <a:rPr lang="en-US" dirty="0" smtClean="0"/>
              <a:t>Park, Data.gov and Communities (Health, Energy, Safety, and Education)</a:t>
            </a:r>
          </a:p>
          <a:p>
            <a:pPr lvl="1"/>
            <a:r>
              <a:rPr lang="en-US" dirty="0" smtClean="0"/>
              <a:t>Chris Greer, New Cloud AND Big Data Web Sites</a:t>
            </a:r>
          </a:p>
          <a:p>
            <a:r>
              <a:rPr lang="en-US" dirty="0" smtClean="0"/>
              <a:t>Using Science (and Statistics) as Evidence in Public Policy:</a:t>
            </a:r>
          </a:p>
          <a:p>
            <a:pPr lvl="1"/>
            <a:r>
              <a:rPr lang="en-US" dirty="0" smtClean="0"/>
              <a:t>Kenneth Prewitt, NRC Committee Chair, and Former Census Bureau Director</a:t>
            </a:r>
          </a:p>
          <a:p>
            <a:pPr lvl="1"/>
            <a:r>
              <a:rPr lang="en-US" dirty="0"/>
              <a:t>Connie </a:t>
            </a:r>
            <a:r>
              <a:rPr lang="en-US" dirty="0" err="1"/>
              <a:t>Citro</a:t>
            </a:r>
            <a:r>
              <a:rPr lang="en-US" dirty="0"/>
              <a:t>, NAS National Committee on Statistics Director (CNSTAT)</a:t>
            </a:r>
          </a:p>
          <a:p>
            <a:pPr lvl="1"/>
            <a:r>
              <a:rPr lang="en-US" dirty="0"/>
              <a:t>Niall Brennan, Director of the Office of Information Products and Data Analytics at the Centers for Medicare and Medicaid </a:t>
            </a:r>
            <a:r>
              <a:rPr lang="en-US" dirty="0" smtClean="0"/>
              <a:t>Services, and the Institute </a:t>
            </a:r>
            <a:r>
              <a:rPr lang="en-US" dirty="0"/>
              <a:t>of </a:t>
            </a:r>
            <a:r>
              <a:rPr lang="en-US" dirty="0" smtClean="0"/>
              <a:t>Medicine </a:t>
            </a:r>
            <a:r>
              <a:rPr lang="en-US" dirty="0"/>
              <a:t>(</a:t>
            </a:r>
            <a:r>
              <a:rPr lang="en-US" dirty="0" smtClean="0"/>
              <a:t>IOM) Study on </a:t>
            </a:r>
            <a:r>
              <a:rPr lang="en-US" dirty="0"/>
              <a:t>Geographic Variation in Health Care Spending and Promotion of High-value Care</a:t>
            </a:r>
            <a:endParaRPr lang="en-US" dirty="0" smtClean="0"/>
          </a:p>
          <a:p>
            <a:r>
              <a:rPr lang="en-US" dirty="0" smtClean="0"/>
              <a:t>Workforce Education:</a:t>
            </a:r>
          </a:p>
          <a:p>
            <a:pPr lvl="1"/>
            <a:r>
              <a:rPr lang="en-US" dirty="0" smtClean="0"/>
              <a:t>Professor Peter Fox, RPI, Individual and Group Projects</a:t>
            </a:r>
          </a:p>
          <a:p>
            <a:pPr lvl="1"/>
            <a:r>
              <a:rPr lang="en-US" dirty="0" smtClean="0"/>
              <a:t>Professor Jeffrey </a:t>
            </a:r>
            <a:r>
              <a:rPr lang="en-US" dirty="0" err="1" smtClean="0"/>
              <a:t>Hammerbacher</a:t>
            </a:r>
            <a:r>
              <a:rPr lang="en-US" dirty="0" smtClean="0"/>
              <a:t>, UC Berkley and </a:t>
            </a:r>
            <a:r>
              <a:rPr lang="en-US" dirty="0" err="1" smtClean="0"/>
              <a:t>Cloudera</a:t>
            </a:r>
            <a:r>
              <a:rPr lang="en-US" dirty="0" smtClean="0"/>
              <a:t> Chief Scientist, Exploratory Data Analysis/Visualizations and Modeling</a:t>
            </a:r>
          </a:p>
          <a:p>
            <a:pPr lvl="1"/>
            <a:r>
              <a:rPr lang="en-US" dirty="0" smtClean="0"/>
              <a:t>Professor Kirk Borne, GMU, Presentation to BDSSG Last September</a:t>
            </a:r>
          </a:p>
          <a:p>
            <a:pPr lvl="1"/>
            <a:r>
              <a:rPr lang="en-US" dirty="0" smtClean="0"/>
              <a:t>Professor Michael Joseph, Big Data Pilot for First Year Engineering and Computer Science Students Last Semester</a:t>
            </a:r>
          </a:p>
        </p:txBody>
      </p:sp>
      <p:sp>
        <p:nvSpPr>
          <p:cNvPr id="4" name="Slide Number Placeholder 3"/>
          <p:cNvSpPr>
            <a:spLocks noGrp="1"/>
          </p:cNvSpPr>
          <p:nvPr>
            <p:ph type="sldNum" sz="quarter" idx="12"/>
          </p:nvPr>
        </p:nvSpPr>
        <p:spPr/>
        <p:txBody>
          <a:bodyPr/>
          <a:lstStyle/>
          <a:p>
            <a:fld id="{92D8B3D9-EFDC-4E17-8A3A-F4BE4C0A7879}" type="slidenum">
              <a:rPr lang="en-US" smtClean="0"/>
              <a:t>5</a:t>
            </a:fld>
            <a:endParaRPr lang="en-US"/>
          </a:p>
        </p:txBody>
      </p:sp>
    </p:spTree>
    <p:extLst>
      <p:ext uri="{BB962C8B-B14F-4D97-AF65-F5344CB8AC3E}">
        <p14:creationId xmlns:p14="http://schemas.microsoft.com/office/powerpoint/2010/main" val="73958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NIST Cloud Computing AND Big </a:t>
            </a:r>
            <a:r>
              <a:rPr lang="en-US" dirty="0" smtClean="0"/>
              <a:t>Data Forum and Workshop</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Microscopes </a:t>
            </a:r>
            <a:r>
              <a:rPr lang="en-US" dirty="0"/>
              <a:t>and Telescopes for Big </a:t>
            </a:r>
            <a:r>
              <a:rPr lang="en-US" dirty="0" smtClean="0"/>
              <a:t>Data, Professor </a:t>
            </a:r>
            <a:r>
              <a:rPr lang="en-US" dirty="0"/>
              <a:t>Alexander </a:t>
            </a:r>
            <a:r>
              <a:rPr lang="en-US" dirty="0" err="1" smtClean="0"/>
              <a:t>Szalay</a:t>
            </a:r>
            <a:endParaRPr lang="en-US" dirty="0" smtClean="0"/>
          </a:p>
          <a:p>
            <a:pPr lvl="1"/>
            <a:r>
              <a:rPr lang="en-US" dirty="0" smtClean="0"/>
              <a:t>My Note: Spotfire 5 Application</a:t>
            </a:r>
            <a:endParaRPr lang="en-US" dirty="0"/>
          </a:p>
          <a:p>
            <a:r>
              <a:rPr lang="en-US" dirty="0" smtClean="0"/>
              <a:t>Scalable </a:t>
            </a:r>
            <a:r>
              <a:rPr lang="en-US" dirty="0"/>
              <a:t>Parallel Interoperable  Data Analytics Library (SPIDAL</a:t>
            </a:r>
            <a:r>
              <a:rPr lang="en-US" dirty="0" smtClean="0"/>
              <a:t>), Professor Geoffrey </a:t>
            </a:r>
            <a:r>
              <a:rPr lang="en-US" dirty="0"/>
              <a:t>Fox </a:t>
            </a:r>
            <a:r>
              <a:rPr lang="en-US" u="sng" dirty="0">
                <a:hlinkClick r:id="rId2"/>
              </a:rPr>
              <a:t>Large scale data analytics on clouds</a:t>
            </a:r>
            <a:r>
              <a:rPr lang="en-US" dirty="0"/>
              <a:t> </a:t>
            </a:r>
            <a:r>
              <a:rPr lang="en-US" dirty="0" smtClean="0"/>
              <a:t>Keynote </a:t>
            </a:r>
            <a:r>
              <a:rPr lang="en-US" dirty="0"/>
              <a:t>in </a:t>
            </a:r>
            <a:r>
              <a:rPr lang="en-US" u="sng" dirty="0" err="1">
                <a:hlinkClick r:id="rId3"/>
              </a:rPr>
              <a:t>CloudDB</a:t>
            </a:r>
            <a:r>
              <a:rPr lang="en-US" u="sng" dirty="0">
                <a:hlinkClick r:id="rId3"/>
              </a:rPr>
              <a:t> '12 </a:t>
            </a:r>
            <a:r>
              <a:rPr lang="en-US" dirty="0"/>
              <a:t>Proceedings of the </a:t>
            </a:r>
            <a:r>
              <a:rPr lang="en-US" dirty="0" smtClean="0"/>
              <a:t>Fourth International Workshop </a:t>
            </a:r>
            <a:r>
              <a:rPr lang="en-US" dirty="0"/>
              <a:t>on Cloud </a:t>
            </a:r>
            <a:r>
              <a:rPr lang="en-US" dirty="0" smtClean="0"/>
              <a:t>Data Management </a:t>
            </a:r>
            <a:r>
              <a:rPr lang="en-US" dirty="0"/>
              <a:t>Pages </a:t>
            </a:r>
            <a:r>
              <a:rPr lang="en-US" dirty="0" smtClean="0"/>
              <a:t>21-24, </a:t>
            </a:r>
            <a:r>
              <a:rPr lang="en-US" dirty="0"/>
              <a:t>October </a:t>
            </a:r>
            <a:r>
              <a:rPr lang="en-US" dirty="0" smtClean="0"/>
              <a:t>29, 2012.</a:t>
            </a:r>
          </a:p>
          <a:p>
            <a:pPr lvl="1"/>
            <a:r>
              <a:rPr lang="en-US" dirty="0"/>
              <a:t>My Note: </a:t>
            </a:r>
            <a:r>
              <a:rPr lang="en-US" dirty="0" smtClean="0"/>
              <a:t>Spotfire </a:t>
            </a:r>
            <a:r>
              <a:rPr lang="en-US" dirty="0"/>
              <a:t>5 </a:t>
            </a:r>
            <a:r>
              <a:rPr lang="en-US" dirty="0" smtClean="0"/>
              <a:t>Application</a:t>
            </a:r>
            <a:endParaRPr lang="en-US" dirty="0"/>
          </a:p>
          <a:p>
            <a:r>
              <a:rPr lang="en-US" dirty="0" smtClean="0"/>
              <a:t>Interoperability </a:t>
            </a:r>
            <a:r>
              <a:rPr lang="en-US" dirty="0"/>
              <a:t>Between </a:t>
            </a:r>
            <a:r>
              <a:rPr lang="en-US" dirty="0" smtClean="0"/>
              <a:t>Clouds, Alan Yoder</a:t>
            </a:r>
          </a:p>
          <a:p>
            <a:pPr lvl="1"/>
            <a:r>
              <a:rPr lang="en-US" dirty="0"/>
              <a:t>My Note: </a:t>
            </a:r>
            <a:r>
              <a:rPr lang="en-US" dirty="0" err="1" smtClean="0"/>
              <a:t>MindTouch</a:t>
            </a:r>
            <a:r>
              <a:rPr lang="en-US" dirty="0" smtClean="0"/>
              <a:t> </a:t>
            </a:r>
            <a:r>
              <a:rPr lang="en-US" dirty="0"/>
              <a:t>and Spotfire </a:t>
            </a:r>
            <a:r>
              <a:rPr lang="en-US" dirty="0" smtClean="0"/>
              <a:t>5 Application</a:t>
            </a:r>
            <a:endParaRPr lang="en-US" dirty="0"/>
          </a:p>
        </p:txBody>
      </p:sp>
      <p:sp>
        <p:nvSpPr>
          <p:cNvPr id="4" name="Slide Number Placeholder 3"/>
          <p:cNvSpPr>
            <a:spLocks noGrp="1"/>
          </p:cNvSpPr>
          <p:nvPr>
            <p:ph type="sldNum" sz="quarter" idx="12"/>
          </p:nvPr>
        </p:nvSpPr>
        <p:spPr/>
        <p:txBody>
          <a:bodyPr/>
          <a:lstStyle/>
          <a:p>
            <a:fld id="{92D8B3D9-EFDC-4E17-8A3A-F4BE4C0A7879}" type="slidenum">
              <a:rPr lang="en-US" smtClean="0"/>
              <a:t>6</a:t>
            </a:fld>
            <a:endParaRPr lang="en-US"/>
          </a:p>
        </p:txBody>
      </p:sp>
      <p:sp>
        <p:nvSpPr>
          <p:cNvPr id="5" name="TextBox 4"/>
          <p:cNvSpPr txBox="1"/>
          <p:nvPr/>
        </p:nvSpPr>
        <p:spPr>
          <a:xfrm>
            <a:off x="228600" y="6078378"/>
            <a:ext cx="8643713" cy="246221"/>
          </a:xfrm>
          <a:prstGeom prst="rect">
            <a:avLst/>
          </a:prstGeom>
          <a:noFill/>
        </p:spPr>
        <p:txBody>
          <a:bodyPr wrap="none" rtlCol="0">
            <a:spAutoFit/>
          </a:bodyPr>
          <a:lstStyle/>
          <a:p>
            <a:r>
              <a:rPr lang="en-US" sz="1000" dirty="0">
                <a:hlinkClick r:id="rId4"/>
              </a:rPr>
              <a:t>http://</a:t>
            </a:r>
            <a:r>
              <a:rPr lang="en-US" sz="1000" dirty="0" smtClean="0">
                <a:hlinkClick r:id="rId4"/>
              </a:rPr>
              <a:t>semanticommunity.info/Emerging_Technology_SIG_Big_Data_Committee/Cloud_Computing_AND_Big_Data_Forum_and_Workshop_January_15-17_2013</a:t>
            </a:r>
            <a:r>
              <a:rPr lang="en-US" sz="1000" dirty="0" smtClean="0"/>
              <a:t> </a:t>
            </a:r>
            <a:endParaRPr lang="en-US" sz="1000" dirty="0"/>
          </a:p>
        </p:txBody>
      </p:sp>
    </p:spTree>
    <p:extLst>
      <p:ext uri="{BB962C8B-B14F-4D97-AF65-F5344CB8AC3E}">
        <p14:creationId xmlns:p14="http://schemas.microsoft.com/office/powerpoint/2010/main" val="37516501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Spotfire </a:t>
            </a:r>
            <a:r>
              <a:rPr lang="en-US" dirty="0" smtClean="0"/>
              <a:t>for Big Data </a:t>
            </a:r>
            <a:r>
              <a:rPr lang="en-US" dirty="0" smtClean="0"/>
              <a:t>Analytics:</a:t>
            </a:r>
            <a:br>
              <a:rPr lang="en-US" dirty="0" smtClean="0"/>
            </a:br>
            <a:r>
              <a:rPr lang="en-US" dirty="0" smtClean="0"/>
              <a:t>Microscope</a:t>
            </a:r>
            <a:endParaRPr lang="en-US" dirty="0"/>
          </a:p>
        </p:txBody>
      </p:sp>
      <p:sp>
        <p:nvSpPr>
          <p:cNvPr id="3" name="Slide Number Placeholder 2"/>
          <p:cNvSpPr>
            <a:spLocks noGrp="1"/>
          </p:cNvSpPr>
          <p:nvPr>
            <p:ph type="sldNum" sz="quarter" idx="12"/>
          </p:nvPr>
        </p:nvSpPr>
        <p:spPr/>
        <p:txBody>
          <a:bodyPr/>
          <a:lstStyle/>
          <a:p>
            <a:fld id="{2B3D457C-4AEA-45C1-A141-D085F839D0A2}" type="slidenum">
              <a:rPr lang="en-US" smtClean="0"/>
              <a:t>7</a:t>
            </a:fld>
            <a:endParaRPr lang="en-US"/>
          </a:p>
        </p:txBody>
      </p:sp>
      <p:sp>
        <p:nvSpPr>
          <p:cNvPr id="4" name="TextBox 3"/>
          <p:cNvSpPr txBox="1"/>
          <p:nvPr/>
        </p:nvSpPr>
        <p:spPr>
          <a:xfrm>
            <a:off x="346323" y="6141373"/>
            <a:ext cx="8451353" cy="261610"/>
          </a:xfrm>
          <a:prstGeom prst="rect">
            <a:avLst/>
          </a:prstGeom>
          <a:noFill/>
        </p:spPr>
        <p:txBody>
          <a:bodyPr wrap="none" rtlCol="0">
            <a:spAutoFit/>
          </a:bodyPr>
          <a:lstStyle/>
          <a:p>
            <a:r>
              <a:rPr lang="en-US" sz="1100" dirty="0" smtClean="0">
                <a:hlinkClick r:id="rId2"/>
              </a:rPr>
              <a:t>http://semanticommunity.info/Emerging_Technology_SIG_Big_Data_Committee/Government_Challenges_With_Big_Data#Spotfire_Dashboard</a:t>
            </a:r>
            <a:r>
              <a:rPr lang="en-US" sz="1100" dirty="0" smtClean="0"/>
              <a:t> </a:t>
            </a:r>
            <a:endParaRPr lang="en-US" sz="1100" dirty="0"/>
          </a:p>
        </p:txBody>
      </p:sp>
      <p:pic>
        <p:nvPicPr>
          <p:cNvPr id="2050" name="Picture 2" descr="NASABigData-Spotfire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199" y="1447800"/>
            <a:ext cx="8229601" cy="457199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048000" y="3352800"/>
            <a:ext cx="3775072" cy="646331"/>
          </a:xfrm>
          <a:prstGeom prst="rect">
            <a:avLst/>
          </a:prstGeom>
          <a:noFill/>
        </p:spPr>
        <p:txBody>
          <a:bodyPr wrap="none" rtlCol="0">
            <a:spAutoFit/>
          </a:bodyPr>
          <a:lstStyle/>
          <a:p>
            <a:r>
              <a:rPr lang="en-US" dirty="0" smtClean="0"/>
              <a:t>NASA </a:t>
            </a:r>
            <a:r>
              <a:rPr lang="en-US" dirty="0" smtClean="0"/>
              <a:t>GCMD: Gateway to Big Data</a:t>
            </a:r>
            <a:endParaRPr lang="en-US" dirty="0" smtClean="0"/>
          </a:p>
          <a:p>
            <a:r>
              <a:rPr lang="en-US" dirty="0" smtClean="0"/>
              <a:t>NSF Big Data </a:t>
            </a:r>
            <a:r>
              <a:rPr lang="en-US" dirty="0" smtClean="0"/>
              <a:t>Awards: Follow the Work</a:t>
            </a:r>
            <a:endParaRPr lang="en-US" dirty="0"/>
          </a:p>
        </p:txBody>
      </p:sp>
      <p:sp>
        <p:nvSpPr>
          <p:cNvPr id="6" name="TextBox 5"/>
          <p:cNvSpPr txBox="1"/>
          <p:nvPr/>
        </p:nvSpPr>
        <p:spPr>
          <a:xfrm>
            <a:off x="3304032" y="4377903"/>
            <a:ext cx="5334000" cy="1754326"/>
          </a:xfrm>
          <a:prstGeom prst="rect">
            <a:avLst/>
          </a:prstGeom>
          <a:noFill/>
        </p:spPr>
        <p:txBody>
          <a:bodyPr wrap="square" rtlCol="0">
            <a:spAutoFit/>
          </a:bodyPr>
          <a:lstStyle/>
          <a:p>
            <a:r>
              <a:rPr lang="en-US" dirty="0" smtClean="0"/>
              <a:t>OSTP Harnessing The Power of Digital Data Report: Well-Defined URLs</a:t>
            </a:r>
          </a:p>
          <a:p>
            <a:r>
              <a:rPr lang="en-US" dirty="0" smtClean="0"/>
              <a:t>PCAST Designing a Digital Future Report: Interoperability Interface</a:t>
            </a:r>
          </a:p>
          <a:p>
            <a:r>
              <a:rPr lang="en-US" dirty="0" smtClean="0"/>
              <a:t>NITRD Dashboards: Live Demonstrations</a:t>
            </a:r>
          </a:p>
          <a:p>
            <a:r>
              <a:rPr lang="en-US" dirty="0" smtClean="0"/>
              <a:t>Four Clicks: See, Sort/Search, Download, &amp; Share (</a:t>
            </a:r>
            <a:r>
              <a:rPr lang="en-US" dirty="0" err="1" smtClean="0"/>
              <a:t>iPad</a:t>
            </a:r>
            <a:r>
              <a:rPr lang="en-US" dirty="0" smtClean="0"/>
              <a:t>)</a:t>
            </a:r>
            <a:endParaRPr lang="en-US" dirty="0"/>
          </a:p>
        </p:txBody>
      </p:sp>
    </p:spTree>
    <p:extLst>
      <p:ext uri="{BB962C8B-B14F-4D97-AF65-F5344CB8AC3E}">
        <p14:creationId xmlns:p14="http://schemas.microsoft.com/office/powerpoint/2010/main" val="14138016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 Science Analytics Library:</a:t>
            </a:r>
            <a:br>
              <a:rPr lang="en-US" dirty="0" smtClean="0"/>
            </a:br>
            <a:r>
              <a:rPr lang="en-US" dirty="0" smtClean="0"/>
              <a:t>Telescope &amp; Library</a:t>
            </a:r>
            <a:endParaRPr lang="en-US" dirty="0"/>
          </a:p>
        </p:txBody>
      </p:sp>
      <p:sp>
        <p:nvSpPr>
          <p:cNvPr id="3" name="Slide Number Placeholder 2"/>
          <p:cNvSpPr>
            <a:spLocks noGrp="1"/>
          </p:cNvSpPr>
          <p:nvPr>
            <p:ph type="sldNum" sz="quarter" idx="12"/>
          </p:nvPr>
        </p:nvSpPr>
        <p:spPr/>
        <p:txBody>
          <a:bodyPr/>
          <a:lstStyle/>
          <a:p>
            <a:fld id="{92D8B3D9-EFDC-4E17-8A3A-F4BE4C0A7879}" type="slidenum">
              <a:rPr lang="en-US" smtClean="0"/>
              <a:t>8</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822960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600200" y="5847326"/>
            <a:ext cx="6484789" cy="369332"/>
          </a:xfrm>
          <a:prstGeom prst="rect">
            <a:avLst/>
          </a:prstGeom>
          <a:noFill/>
        </p:spPr>
        <p:txBody>
          <a:bodyPr wrap="none" rtlCol="0">
            <a:spAutoFit/>
          </a:bodyPr>
          <a:lstStyle/>
          <a:p>
            <a:r>
              <a:rPr lang="en-US" dirty="0">
                <a:hlinkClick r:id="rId3"/>
              </a:rPr>
              <a:t>https://silverspotfire.tibco.com/us/library#/</a:t>
            </a:r>
            <a:r>
              <a:rPr lang="en-US" dirty="0" smtClean="0">
                <a:hlinkClick r:id="rId3"/>
              </a:rPr>
              <a:t>users/bniemann/Public</a:t>
            </a:r>
            <a:r>
              <a:rPr lang="en-US" dirty="0" smtClean="0"/>
              <a:t> </a:t>
            </a:r>
            <a:endParaRPr lang="en-US" dirty="0"/>
          </a:p>
        </p:txBody>
      </p:sp>
      <p:cxnSp>
        <p:nvCxnSpPr>
          <p:cNvPr id="6" name="Straight Arrow Connector 5"/>
          <p:cNvCxnSpPr/>
          <p:nvPr/>
        </p:nvCxnSpPr>
        <p:spPr>
          <a:xfrm>
            <a:off x="2209800" y="2514600"/>
            <a:ext cx="1600200" cy="9906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 name="Straight Arrow Connector 7"/>
          <p:cNvCxnSpPr/>
          <p:nvPr/>
        </p:nvCxnSpPr>
        <p:spPr>
          <a:xfrm flipV="1">
            <a:off x="4267200" y="1981200"/>
            <a:ext cx="914400" cy="4572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9" name="TextBox 8"/>
          <p:cNvSpPr txBox="1"/>
          <p:nvPr/>
        </p:nvSpPr>
        <p:spPr>
          <a:xfrm>
            <a:off x="5279143" y="1846564"/>
            <a:ext cx="3374129" cy="369332"/>
          </a:xfrm>
          <a:prstGeom prst="rect">
            <a:avLst/>
          </a:prstGeom>
          <a:noFill/>
        </p:spPr>
        <p:txBody>
          <a:bodyPr wrap="none" rtlCol="0">
            <a:spAutoFit/>
          </a:bodyPr>
          <a:lstStyle/>
          <a:p>
            <a:r>
              <a:rPr lang="en-US" dirty="0" smtClean="0"/>
              <a:t>Live Links to Outside Data Sources</a:t>
            </a:r>
            <a:endParaRPr lang="en-US" dirty="0"/>
          </a:p>
        </p:txBody>
      </p:sp>
      <p:sp>
        <p:nvSpPr>
          <p:cNvPr id="10" name="TextBox 9"/>
          <p:cNvSpPr txBox="1"/>
          <p:nvPr/>
        </p:nvSpPr>
        <p:spPr>
          <a:xfrm>
            <a:off x="674293" y="2031968"/>
            <a:ext cx="4013856" cy="369332"/>
          </a:xfrm>
          <a:prstGeom prst="rect">
            <a:avLst/>
          </a:prstGeom>
          <a:noFill/>
        </p:spPr>
        <p:txBody>
          <a:bodyPr wrap="none" rtlCol="0">
            <a:spAutoFit/>
          </a:bodyPr>
          <a:lstStyle/>
          <a:p>
            <a:r>
              <a:rPr lang="en-US" dirty="0" smtClean="0"/>
              <a:t>Live Information Links Between Analytics</a:t>
            </a:r>
            <a:endParaRPr lang="en-US" dirty="0"/>
          </a:p>
        </p:txBody>
      </p:sp>
    </p:spTree>
    <p:extLst>
      <p:ext uri="{BB962C8B-B14F-4D97-AF65-F5344CB8AC3E}">
        <p14:creationId xmlns:p14="http://schemas.microsoft.com/office/powerpoint/2010/main" val="4080954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From the Year of Big Data to the Year of the Data Scientist Working With Big Data</a:t>
            </a:r>
            <a:endParaRPr lang="en-US" sz="3600" dirty="0"/>
          </a:p>
        </p:txBody>
      </p:sp>
      <p:sp>
        <p:nvSpPr>
          <p:cNvPr id="3" name="Slide Number Placeholder 2"/>
          <p:cNvSpPr>
            <a:spLocks noGrp="1"/>
          </p:cNvSpPr>
          <p:nvPr>
            <p:ph type="sldNum" sz="quarter" idx="12"/>
          </p:nvPr>
        </p:nvSpPr>
        <p:spPr/>
        <p:txBody>
          <a:bodyPr/>
          <a:lstStyle/>
          <a:p>
            <a:fld id="{92D8B3D9-EFDC-4E17-8A3A-F4BE4C0A7879}" type="slidenum">
              <a:rPr lang="en-US" smtClean="0"/>
              <a:t>9</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4478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479652" y="6112948"/>
            <a:ext cx="8210196" cy="276999"/>
          </a:xfrm>
          <a:prstGeom prst="rect">
            <a:avLst/>
          </a:prstGeom>
          <a:noFill/>
        </p:spPr>
        <p:txBody>
          <a:bodyPr wrap="none" rtlCol="0">
            <a:spAutoFit/>
          </a:bodyPr>
          <a:lstStyle/>
          <a:p>
            <a:r>
              <a:rPr lang="en-US" sz="1200" dirty="0" smtClean="0">
                <a:hlinkClick r:id="rId3"/>
              </a:rPr>
              <a:t>http://semanticommunity.info/Emerging_Technology_SIG_Big_Data_Committee/Government_Challenges_With_Big_Data#Story</a:t>
            </a:r>
            <a:r>
              <a:rPr lang="en-US" sz="1200" dirty="0" smtClean="0"/>
              <a:t> </a:t>
            </a:r>
            <a:endParaRPr lang="en-US" sz="1200" dirty="0"/>
          </a:p>
        </p:txBody>
      </p:sp>
      <p:sp>
        <p:nvSpPr>
          <p:cNvPr id="5" name="TextBox 4"/>
          <p:cNvSpPr txBox="1"/>
          <p:nvPr/>
        </p:nvSpPr>
        <p:spPr>
          <a:xfrm>
            <a:off x="5471160" y="2133600"/>
            <a:ext cx="3077766" cy="646331"/>
          </a:xfrm>
          <a:prstGeom prst="rect">
            <a:avLst/>
          </a:prstGeom>
          <a:noFill/>
        </p:spPr>
        <p:txBody>
          <a:bodyPr wrap="none" rtlCol="0">
            <a:spAutoFit/>
          </a:bodyPr>
          <a:lstStyle/>
          <a:p>
            <a:r>
              <a:rPr lang="en-US" dirty="0" smtClean="0"/>
              <a:t>Administration Announcement</a:t>
            </a:r>
          </a:p>
          <a:p>
            <a:r>
              <a:rPr lang="en-US" dirty="0" smtClean="0"/>
              <a:t>NSF Leads Federal Efforts</a:t>
            </a:r>
            <a:endParaRPr lang="en-US" dirty="0"/>
          </a:p>
        </p:txBody>
      </p:sp>
      <p:sp>
        <p:nvSpPr>
          <p:cNvPr id="6" name="TextBox 5"/>
          <p:cNvSpPr txBox="1"/>
          <p:nvPr/>
        </p:nvSpPr>
        <p:spPr>
          <a:xfrm>
            <a:off x="5471160" y="3695700"/>
            <a:ext cx="3408241" cy="923330"/>
          </a:xfrm>
          <a:prstGeom prst="rect">
            <a:avLst/>
          </a:prstGeom>
          <a:noFill/>
        </p:spPr>
        <p:txBody>
          <a:bodyPr wrap="none" rtlCol="0">
            <a:spAutoFit/>
          </a:bodyPr>
          <a:lstStyle/>
          <a:p>
            <a:r>
              <a:rPr lang="en-US" dirty="0" err="1" smtClean="0"/>
              <a:t>TechAmerica</a:t>
            </a:r>
            <a:r>
              <a:rPr lang="en-US" dirty="0" smtClean="0"/>
              <a:t> Report Case Studies</a:t>
            </a:r>
          </a:p>
          <a:p>
            <a:r>
              <a:rPr lang="en-US" dirty="0" smtClean="0"/>
              <a:t>My Big Data at the Hill Report</a:t>
            </a:r>
          </a:p>
          <a:p>
            <a:r>
              <a:rPr lang="en-US" dirty="0" smtClean="0"/>
              <a:t>My </a:t>
            </a:r>
            <a:r>
              <a:rPr lang="en-US" dirty="0" smtClean="0"/>
              <a:t>Cross-Walk </a:t>
            </a:r>
            <a:r>
              <a:rPr lang="en-US" dirty="0" smtClean="0"/>
              <a:t>Table</a:t>
            </a:r>
            <a:endParaRPr lang="en-US" dirty="0"/>
          </a:p>
        </p:txBody>
      </p:sp>
      <p:sp>
        <p:nvSpPr>
          <p:cNvPr id="7" name="TextBox 6"/>
          <p:cNvSpPr txBox="1"/>
          <p:nvPr/>
        </p:nvSpPr>
        <p:spPr>
          <a:xfrm>
            <a:off x="5471160" y="4724400"/>
            <a:ext cx="3458767" cy="1200329"/>
          </a:xfrm>
          <a:prstGeom prst="rect">
            <a:avLst/>
          </a:prstGeom>
          <a:noFill/>
        </p:spPr>
        <p:txBody>
          <a:bodyPr wrap="none" rtlCol="0">
            <a:spAutoFit/>
          </a:bodyPr>
          <a:lstStyle/>
          <a:p>
            <a:r>
              <a:rPr lang="en-US" dirty="0" smtClean="0"/>
              <a:t>NASA Big Data Challenge </a:t>
            </a:r>
            <a:r>
              <a:rPr lang="en-US" dirty="0" smtClean="0"/>
              <a:t>Series:</a:t>
            </a:r>
          </a:p>
          <a:p>
            <a:r>
              <a:rPr lang="en-US" dirty="0" smtClean="0"/>
              <a:t>“How to make heterogeneous data</a:t>
            </a:r>
          </a:p>
          <a:p>
            <a:r>
              <a:rPr lang="en-US" dirty="0" smtClean="0"/>
              <a:t>seem more homogeneous”.</a:t>
            </a:r>
            <a:endParaRPr lang="en-US" dirty="0" smtClean="0"/>
          </a:p>
          <a:p>
            <a:r>
              <a:rPr lang="en-US" dirty="0" smtClean="0"/>
              <a:t>The Practice of Data Science</a:t>
            </a:r>
            <a:endParaRPr lang="en-US" dirty="0"/>
          </a:p>
        </p:txBody>
      </p:sp>
    </p:spTree>
    <p:extLst>
      <p:ext uri="{BB962C8B-B14F-4D97-AF65-F5344CB8AC3E}">
        <p14:creationId xmlns:p14="http://schemas.microsoft.com/office/powerpoint/2010/main" val="30659281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11277</TotalTime>
  <Words>2370</Words>
  <Application>Microsoft Office PowerPoint</Application>
  <PresentationFormat>On-screen Show (4:3)</PresentationFormat>
  <Paragraphs>274</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Government Challenges With Big Data: A Semantic Web Strategy for Big Data</vt:lpstr>
      <vt:lpstr>Outline</vt:lpstr>
      <vt:lpstr>Data Science Team</vt:lpstr>
      <vt:lpstr>Semantic Community: Mission Statement for 2013</vt:lpstr>
      <vt:lpstr>Why We Are Here</vt:lpstr>
      <vt:lpstr>NIST Cloud Computing AND Big Data Forum and Workshop</vt:lpstr>
      <vt:lpstr>Spotfire for Big Data Analytics: Microscope</vt:lpstr>
      <vt:lpstr>Data Science Analytics Library: Telescope &amp; Library</vt:lpstr>
      <vt:lpstr>From the Year of Big Data to the Year of the Data Scientist Working With Big Data</vt:lpstr>
      <vt:lpstr>Cross-Walk Table (in progress)</vt:lpstr>
      <vt:lpstr>The Practice of Data Science</vt:lpstr>
      <vt:lpstr>Current US Government Semantic Web Strategy</vt:lpstr>
      <vt:lpstr>Comment From Owen Ambur</vt:lpstr>
      <vt:lpstr>International Linked Open Data Strategy: Linked Open Data Cloud Data</vt:lpstr>
      <vt:lpstr>International Linked Open Data: Comments to David Wood</vt:lpstr>
      <vt:lpstr>International Linked Open Data: My EPA Green App Data App Example</vt:lpstr>
      <vt:lpstr>Our Semantic Web Strategy for Big Data: Previous Presentations</vt:lpstr>
      <vt:lpstr>Our Semantic Web Strategy for Data: Simple Explanation</vt:lpstr>
      <vt:lpstr>Our Semantic Web Strategy for Data: NASA Big Data Example</vt:lpstr>
      <vt:lpstr>Our Semantic Web Strategy for Data: Spotfire Network Analytics</vt:lpstr>
      <vt:lpstr>My 5-Step Method</vt:lpstr>
      <vt:lpstr>To Get to 5-Stars With Open Data</vt:lpstr>
      <vt:lpstr>System of Systems Architecture</vt:lpstr>
      <vt:lpstr>Data Federation in Spotfire: In-Memory and In-Database Data</vt:lpstr>
      <vt:lpstr>Data Federation in Spotfire: Database Connections, Information Links, &amp; Analytics Library</vt:lpstr>
      <vt:lpstr>Data Federation in Spotfire: Data Panel</vt:lpstr>
      <vt:lpstr>Data Federation in Spotfire: Information Designer</vt:lpstr>
      <vt:lpstr>15th SOA, Shared Services, and Big Data Analytics Conference (DRAFT)</vt:lpstr>
      <vt:lpstr>Comments: Semantic Medline, Noblis, Cray, and ORBIS Technologies</vt:lpstr>
      <vt:lpstr>Q &amp; A</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Brand Niemann</dc:creator>
  <cp:lastModifiedBy>Brand Niemann</cp:lastModifiedBy>
  <cp:revision>188</cp:revision>
  <dcterms:created xsi:type="dcterms:W3CDTF">2013-01-12T16:25:19Z</dcterms:created>
  <dcterms:modified xsi:type="dcterms:W3CDTF">2013-01-21T13:32:48Z</dcterms:modified>
</cp:coreProperties>
</file>