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4"/>
  </p:sldMasterIdLst>
  <p:notesMasterIdLst>
    <p:notesMasterId r:id="rId16"/>
  </p:notesMasterIdLst>
  <p:handoutMasterIdLst>
    <p:handoutMasterId r:id="rId17"/>
  </p:handoutMasterIdLst>
  <p:sldIdLst>
    <p:sldId id="420" r:id="rId5"/>
    <p:sldId id="422" r:id="rId6"/>
    <p:sldId id="423" r:id="rId7"/>
    <p:sldId id="449" r:id="rId8"/>
    <p:sldId id="450" r:id="rId9"/>
    <p:sldId id="448" r:id="rId10"/>
    <p:sldId id="445" r:id="rId11"/>
    <p:sldId id="438" r:id="rId12"/>
    <p:sldId id="426" r:id="rId13"/>
    <p:sldId id="427" r:id="rId14"/>
    <p:sldId id="446" r:id="rId15"/>
  </p:sldIdLst>
  <p:sldSz cx="9144000" cy="6858000" type="screen4x3"/>
  <p:notesSz cx="7023100" cy="93091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rgbClr val="6185A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rgbClr val="6185A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rgbClr val="6185A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rgbClr val="6185A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rgbClr val="6185A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6185A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6185A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6185A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6185A2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est" initials="t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5E3E3"/>
    <a:srgbClr val="FFAF4F"/>
    <a:srgbClr val="45637A"/>
    <a:srgbClr val="EF2DD8"/>
    <a:srgbClr val="D3070C"/>
    <a:srgbClr val="10D2E6"/>
    <a:srgbClr val="B52EB8"/>
    <a:srgbClr val="0A6822"/>
    <a:srgbClr val="FFEA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78" autoAdjust="0"/>
    <p:restoredTop sz="99754" autoAdjust="0"/>
  </p:normalViewPr>
  <p:slideViewPr>
    <p:cSldViewPr snapToGrid="0" snapToObjects="1">
      <p:cViewPr>
        <p:scale>
          <a:sx n="90" d="100"/>
          <a:sy n="90" d="100"/>
        </p:scale>
        <p:origin x="-1806" y="-306"/>
      </p:cViewPr>
      <p:guideLst>
        <p:guide orient="horz" pos="3656"/>
        <p:guide pos="288"/>
        <p:guide pos="54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7560"/>
    </p:cViewPr>
  </p:sorterViewPr>
  <p:notesViewPr>
    <p:cSldViewPr snapToGrid="0" snapToObjects="1">
      <p:cViewPr varScale="1">
        <p:scale>
          <a:sx n="62" d="100"/>
          <a:sy n="62" d="100"/>
        </p:scale>
        <p:origin x="-2242" y="-101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665" cy="46481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827" y="0"/>
            <a:ext cx="3043665" cy="46481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4BDA2ED-6575-49F0-9F76-4805DE67D092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684"/>
            <a:ext cx="3043665" cy="46481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827" y="8842684"/>
            <a:ext cx="3043665" cy="464814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4136D4F-0403-4097-A3D6-215178FFC0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04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665" cy="46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l" defTabSz="932484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436" y="0"/>
            <a:ext cx="3043664" cy="46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 defTabSz="932484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770" y="4422144"/>
            <a:ext cx="5151560" cy="4188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4287"/>
            <a:ext cx="3043665" cy="46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l" defTabSz="932484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436" y="8844287"/>
            <a:ext cx="3043664" cy="46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 defTabSz="932484"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03138825-A23D-4068-9DC5-5545CCCA91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0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Unified Medical Language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38825-A23D-4068-9DC5-5545CCCA919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9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Documents and Settings\m28800\Desktop\PPTSparkLines-0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3250" y="0"/>
            <a:ext cx="4730750" cy="6858000"/>
          </a:xfrm>
          <a:prstGeom prst="rect">
            <a:avLst/>
          </a:prstGeom>
          <a:noFill/>
        </p:spPr>
      </p:pic>
      <p:sp>
        <p:nvSpPr>
          <p:cNvPr id="154635" name="Rectangle 11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762000" y="1827213"/>
            <a:ext cx="4657725" cy="1143000"/>
          </a:xfrm>
        </p:spPr>
        <p:txBody>
          <a:bodyPr anchor="b"/>
          <a:lstStyle>
            <a:lvl1pPr algn="l">
              <a:defRPr>
                <a:solidFill>
                  <a:schemeClr val="tx2">
                    <a:lumMod val="95000"/>
                    <a:lumOff val="5000"/>
                  </a:schemeClr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4636" name="Rectangle 12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762000" y="3536950"/>
            <a:ext cx="4352925" cy="361282"/>
          </a:xfrm>
        </p:spPr>
        <p:txBody>
          <a:bodyPr/>
          <a:lstStyle>
            <a:lvl1pPr marL="0" indent="0">
              <a:buFontTx/>
              <a:buNone/>
              <a:defRPr b="1" baseline="0">
                <a:solidFill>
                  <a:schemeClr val="tx2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author style</a:t>
            </a:r>
          </a:p>
        </p:txBody>
      </p:sp>
      <p:pic>
        <p:nvPicPr>
          <p:cNvPr id="8" name="Picture 7" descr="Noblis_Tag_RGB_PNG_HR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49968" y="5901040"/>
            <a:ext cx="1238976" cy="558895"/>
          </a:xfrm>
          <a:prstGeom prst="rect">
            <a:avLst/>
          </a:prstGeom>
        </p:spPr>
      </p:pic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749968" y="3898232"/>
            <a:ext cx="4103687" cy="652557"/>
          </a:xfrm>
        </p:spPr>
        <p:txBody>
          <a:bodyPr/>
          <a:lstStyle>
            <a:lvl1pPr>
              <a:buNone/>
              <a:defRPr sz="1600" baseline="0"/>
            </a:lvl1pPr>
          </a:lstStyle>
          <a:p>
            <a:pPr lvl="0"/>
            <a:r>
              <a:rPr lang="en-US" dirty="0" smtClean="0"/>
              <a:t>Click to add master date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38139" y="6591947"/>
            <a:ext cx="38817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© 2011</a:t>
            </a:r>
            <a:r>
              <a:rPr lang="en-US" sz="900" baseline="0" dirty="0" smtClean="0">
                <a:solidFill>
                  <a:schemeClr val="tx1"/>
                </a:solidFill>
              </a:rPr>
              <a:t> </a:t>
            </a:r>
            <a:r>
              <a:rPr lang="en-US" sz="900" dirty="0" smtClean="0">
                <a:solidFill>
                  <a:schemeClr val="tx1"/>
                </a:solidFill>
              </a:rPr>
              <a:t>Noblis,</a:t>
            </a:r>
            <a:r>
              <a:rPr lang="en-US" sz="900" baseline="0" dirty="0" smtClean="0">
                <a:solidFill>
                  <a:schemeClr val="tx1"/>
                </a:solidFill>
              </a:rPr>
              <a:t> </a:t>
            </a:r>
            <a:r>
              <a:rPr lang="en-US" sz="900" dirty="0" smtClean="0">
                <a:solidFill>
                  <a:schemeClr val="tx1"/>
                </a:solidFill>
              </a:rPr>
              <a:t>Inc.</a:t>
            </a:r>
            <a:r>
              <a:rPr lang="en-US" sz="900" baseline="0" dirty="0" smtClean="0">
                <a:solidFill>
                  <a:schemeClr val="tx1"/>
                </a:solidFill>
              </a:rPr>
              <a:t> </a:t>
            </a:r>
            <a:r>
              <a:rPr lang="en-US" sz="900" dirty="0" smtClean="0">
                <a:solidFill>
                  <a:schemeClr val="tx1"/>
                </a:solidFill>
              </a:rPr>
              <a:t>Noblis proprietary</a:t>
            </a:r>
            <a:r>
              <a:rPr lang="en-US" sz="900" baseline="0" dirty="0" smtClean="0">
                <a:solidFill>
                  <a:schemeClr val="tx1"/>
                </a:solidFill>
              </a:rPr>
              <a:t> </a:t>
            </a:r>
            <a:r>
              <a:rPr lang="en-US" sz="900" dirty="0" smtClean="0">
                <a:solidFill>
                  <a:schemeClr val="tx1"/>
                </a:solidFill>
              </a:rPr>
              <a:t>and confidential. </a:t>
            </a:r>
            <a:endParaRPr lang="en-US" sz="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063"/>
            <a:ext cx="8232775" cy="4705600"/>
          </a:xfrm>
        </p:spPr>
        <p:txBody>
          <a:bodyPr/>
          <a:lstStyle>
            <a:lvl1pPr>
              <a:buFont typeface="Wingdings" pitchFamily="2" charset="2"/>
              <a:buChar char="§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" name="Picture 10" descr="Noblis_RGB_PNG_H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269" y="6458572"/>
            <a:ext cx="704453" cy="245011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136522" y="6528497"/>
            <a:ext cx="10587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D6357A6-B4F5-4418-8AB1-69E89BAE9E6F}" type="slidenum">
              <a:rPr lang="en-US" sz="1000" b="1" smtClean="0">
                <a:solidFill>
                  <a:schemeClr val="tx2"/>
                </a:solidFill>
              </a:rPr>
              <a:pPr/>
              <a:t>‹#›</a:t>
            </a:fld>
            <a:endParaRPr lang="en-US" sz="1000" b="1" dirty="0" err="1" smtClean="0">
              <a:solidFill>
                <a:schemeClr val="tx2"/>
              </a:solidFill>
            </a:endParaRPr>
          </a:p>
        </p:txBody>
      </p:sp>
      <p:sp>
        <p:nvSpPr>
          <p:cNvPr id="17" name="Rectangle 5"/>
          <p:cNvSpPr>
            <a:spLocks noChangeArrowheads="1"/>
          </p:cNvSpPr>
          <p:nvPr userDrawn="1"/>
        </p:nvSpPr>
        <p:spPr bwMode="auto">
          <a:xfrm>
            <a:off x="1814289" y="6610106"/>
            <a:ext cx="621211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© 2011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Noblis, Inc.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 proprietary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and confidential. </a:t>
            </a:r>
            <a:endParaRPr lang="en-US" sz="9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24371" cy="44465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970" y="1262063"/>
            <a:ext cx="4026005" cy="44465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1814289" y="6610106"/>
            <a:ext cx="621211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© 2011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Noblis, Inc.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 proprietary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and confidential. </a:t>
            </a:r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11" name="Picture 10" descr="Noblis_RGB_PNG_H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269" y="6458572"/>
            <a:ext cx="704453" cy="245011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8136522" y="6528497"/>
            <a:ext cx="10587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D6357A6-B4F5-4418-8AB1-69E89BAE9E6F}" type="slidenum">
              <a:rPr lang="en-US" sz="1000" b="1" smtClean="0">
                <a:solidFill>
                  <a:schemeClr val="tx2"/>
                </a:solidFill>
              </a:rPr>
              <a:pPr/>
              <a:t>‹#›</a:t>
            </a:fld>
            <a:endParaRPr lang="en-US" sz="1000" b="1" dirty="0" err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0"/>
            <a:ext cx="8232775" cy="948583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6" name="Rectangle 5"/>
          <p:cNvSpPr>
            <a:spLocks noChangeArrowheads="1"/>
          </p:cNvSpPr>
          <p:nvPr userDrawn="1"/>
        </p:nvSpPr>
        <p:spPr bwMode="auto">
          <a:xfrm>
            <a:off x="1814289" y="6610106"/>
            <a:ext cx="6212114" cy="12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© 2011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Noblis, Inc.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Noblis proprietary</a:t>
            </a:r>
            <a:r>
              <a:rPr lang="en-US" sz="800" baseline="0" dirty="0" smtClean="0">
                <a:solidFill>
                  <a:schemeClr val="tx1"/>
                </a:solidFill>
              </a:rPr>
              <a:t> </a:t>
            </a:r>
            <a:r>
              <a:rPr lang="en-US" sz="800" dirty="0" smtClean="0">
                <a:solidFill>
                  <a:schemeClr val="tx1"/>
                </a:solidFill>
              </a:rPr>
              <a:t>and confidential. </a:t>
            </a:r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6" name="Picture 5" descr="Noblis_RGB_PNG_H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47269" y="6458572"/>
            <a:ext cx="704453" cy="24501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8136522" y="6528497"/>
            <a:ext cx="10587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D6357A6-B4F5-4418-8AB1-69E89BAE9E6F}" type="slidenum">
              <a:rPr lang="en-US" sz="1000" b="1" smtClean="0">
                <a:solidFill>
                  <a:schemeClr val="tx2"/>
                </a:solidFill>
              </a:rPr>
              <a:pPr/>
              <a:t>‹#›</a:t>
            </a:fld>
            <a:endParaRPr lang="en-US" sz="1000" b="1" dirty="0" err="1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F0C1F44-36E1-4906-9E5B-54FC19F2A0D5}" type="datetimeFigureOut">
              <a:rPr lang="en-US" smtClean="0"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E0B449A-9F3E-4C13-B10C-15E8E2117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10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C8498-861F-497C-9665-B2A0EA246939}" type="datetimeFigureOut">
              <a:rPr lang="en-US" smtClean="0"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78765B-D3DD-4DFD-B4DE-886A03A1D6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88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1" y="948583"/>
            <a:ext cx="9144000" cy="86224"/>
          </a:xfrm>
          <a:prstGeom prst="rect">
            <a:avLst/>
          </a:prstGeom>
          <a:solidFill>
            <a:srgbClr val="45637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6185A2"/>
              </a:solidFill>
              <a:effectLst/>
              <a:latin typeface="Arial" charset="0"/>
            </a:endParaRPr>
          </a:p>
        </p:txBody>
      </p:sp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32775" cy="948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32775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8" name="Rectangle 17"/>
          <p:cNvSpPr/>
          <p:nvPr/>
        </p:nvSpPr>
        <p:spPr bwMode="auto">
          <a:xfrm>
            <a:off x="-1" y="6785518"/>
            <a:ext cx="9144001" cy="72482"/>
          </a:xfrm>
          <a:prstGeom prst="rect">
            <a:avLst/>
          </a:prstGeom>
          <a:solidFill>
            <a:srgbClr val="B5BA0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6185A2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136522" y="6528497"/>
            <a:ext cx="10587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D6357A6-B4F5-4418-8AB1-69E89BAE9E6F}" type="slidenum">
              <a:rPr lang="en-US" sz="1000" b="1" smtClean="0">
                <a:solidFill>
                  <a:schemeClr val="tx2"/>
                </a:solidFill>
              </a:rPr>
              <a:pPr/>
              <a:t>‹#›</a:t>
            </a:fld>
            <a:endParaRPr lang="en-US" sz="1000" b="1" dirty="0" err="1" smtClean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3" r:id="rId2"/>
    <p:sldLayoutId id="2147483665" r:id="rId3"/>
    <p:sldLayoutId id="2147483660" r:id="rId4"/>
    <p:sldLayoutId id="2147483666" r:id="rId5"/>
    <p:sldLayoutId id="2147483667" r:id="rId6"/>
  </p:sldLayoutIdLst>
  <p:transition>
    <p:cut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 cap="none" spc="0">
          <a:ln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115000"/>
        <a:buFont typeface="Arial" pitchFamily="34" charset="0"/>
        <a:buChar char="■"/>
        <a:defRPr>
          <a:solidFill>
            <a:schemeClr val="tx2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140000"/>
        <a:buFont typeface="Arial" pitchFamily="34" charset="0"/>
        <a:buChar char="•"/>
        <a:defRPr sz="1600">
          <a:solidFill>
            <a:schemeClr val="tx2">
              <a:lumMod val="95000"/>
              <a:lumOff val="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110000"/>
        <a:buFont typeface="Arial" pitchFamily="34" charset="0"/>
        <a:buChar char="–"/>
        <a:defRPr sz="1600">
          <a:solidFill>
            <a:schemeClr val="tx2">
              <a:lumMod val="95000"/>
              <a:lumOff val="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90000"/>
        <a:buFont typeface="Courier New" pitchFamily="49" charset="0"/>
        <a:buChar char="o"/>
        <a:defRPr sz="1600">
          <a:solidFill>
            <a:schemeClr val="tx2">
              <a:lumMod val="95000"/>
              <a:lumOff val="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100000"/>
        <a:buFont typeface="Wingdings" pitchFamily="2" charset="2"/>
        <a:buChar char="ü"/>
        <a:defRPr sz="1600">
          <a:solidFill>
            <a:schemeClr val="tx2">
              <a:lumMod val="95000"/>
              <a:lumOff val="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6788590" cy="431800"/>
          </a:xfrm>
        </p:spPr>
        <p:txBody>
          <a:bodyPr/>
          <a:lstStyle/>
          <a:p>
            <a:r>
              <a:rPr lang="en-US" dirty="0" smtClean="0"/>
              <a:t>Applications of Semantic Technology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Victor J. Pollara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24 January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52044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1334" y="160810"/>
            <a:ext cx="7399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A Network Presentation of Biomedical Facts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984"/>
            <a:ext cx="91440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48" y="714884"/>
            <a:ext cx="6588654" cy="352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Left Arrow 1"/>
          <p:cNvSpPr/>
          <p:nvPr/>
        </p:nvSpPr>
        <p:spPr bwMode="auto">
          <a:xfrm rot="1454217">
            <a:off x="3886198" y="5160434"/>
            <a:ext cx="304800" cy="177800"/>
          </a:xfrm>
          <a:prstGeom prst="leftArrow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181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problems can (at least in part) be represented as graphs</a:t>
            </a:r>
          </a:p>
          <a:p>
            <a:r>
              <a:rPr lang="en-US" dirty="0" smtClean="0"/>
              <a:t>Semantic technology can be used in a variety of ways to solve a wide range of problems</a:t>
            </a:r>
          </a:p>
          <a:p>
            <a:r>
              <a:rPr lang="en-US" dirty="0" smtClean="0"/>
              <a:t>Some application areas (</a:t>
            </a:r>
            <a:r>
              <a:rPr lang="en-US" dirty="0" err="1" smtClean="0"/>
              <a:t>knowledgebases</a:t>
            </a:r>
            <a:r>
              <a:rPr lang="en-US" dirty="0" smtClean="0"/>
              <a:t>, fraud detection) give rise to very large graphs that are not easily </a:t>
            </a:r>
            <a:r>
              <a:rPr lang="en-US" dirty="0" err="1" smtClean="0"/>
              <a:t>subdividable</a:t>
            </a:r>
            <a:endParaRPr lang="en-US" dirty="0" smtClean="0"/>
          </a:p>
          <a:p>
            <a:r>
              <a:rPr lang="en-US" dirty="0" smtClean="0"/>
              <a:t>The XMT2 is showing potential as a platform for providing analytical services on large semantic data sets</a:t>
            </a:r>
          </a:p>
          <a:p>
            <a:r>
              <a:rPr lang="en-US" dirty="0" smtClean="0"/>
              <a:t>Current versions of </a:t>
            </a:r>
            <a:r>
              <a:rPr lang="en-US" dirty="0" err="1" smtClean="0"/>
              <a:t>uRiKA</a:t>
            </a:r>
            <a:r>
              <a:rPr lang="en-US" dirty="0" smtClean="0"/>
              <a:t> do not have a fast enough response time to support transactional applications like Semantic Medline.  We are expecting a new release of </a:t>
            </a:r>
            <a:r>
              <a:rPr lang="en-US" dirty="0" err="1" smtClean="0"/>
              <a:t>uRiKA</a:t>
            </a:r>
            <a:r>
              <a:rPr lang="en-US" dirty="0" smtClean="0"/>
              <a:t> this winter that is designed to work an order of magnitude faster on the type of query we are testing.  </a:t>
            </a:r>
          </a:p>
          <a:p>
            <a:r>
              <a:rPr lang="en-US" dirty="0" smtClean="0"/>
              <a:t>Noblis has ongoing projects to explore the use of the XMT for </a:t>
            </a:r>
            <a:r>
              <a:rPr lang="en-US" dirty="0" err="1" smtClean="0"/>
              <a:t>cybersecurity</a:t>
            </a:r>
            <a:r>
              <a:rPr lang="en-US" dirty="0" smtClean="0"/>
              <a:t>, law enforcement, and network analysis.</a:t>
            </a:r>
          </a:p>
        </p:txBody>
      </p:sp>
    </p:spTree>
    <p:extLst>
      <p:ext uri="{BB962C8B-B14F-4D97-AF65-F5344CB8AC3E}">
        <p14:creationId xmlns:p14="http://schemas.microsoft.com/office/powerpoint/2010/main" val="351542852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060026"/>
            <a:ext cx="8610600" cy="5662507"/>
          </a:xfrm>
        </p:spPr>
        <p:txBody>
          <a:bodyPr>
            <a:norm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The development of “Semantic Technology” represents the confluence of several fields: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Internet/Web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Knowledge modeling (most notably the field of ontology)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Mathematical logic and Computational logic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Database technology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general advancement of complex applications with rich GUIs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 Because of these diverse origins, there is a variety of ways in which the technology is commonly used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Adding machine-readable information to web components to support interoperation and autonomous action by software agents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Augmenting an existing data set with a model (e.g. ontology, taxonomy)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ntegrating multiple data sets on common data elements with well-defined meanings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Extracting and structuring information from text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Implementing </a:t>
            </a:r>
            <a:r>
              <a:rPr lang="en-US" dirty="0" err="1" smtClean="0">
                <a:solidFill>
                  <a:schemeClr val="tx1"/>
                </a:solidFill>
              </a:rPr>
              <a:t>knowledgebases</a:t>
            </a:r>
            <a:r>
              <a:rPr lang="en-US" dirty="0" smtClean="0">
                <a:solidFill>
                  <a:schemeClr val="tx1"/>
                </a:solidFill>
              </a:rPr>
              <a:t> (reservoirs of knowledge, support simple reasoning)</a:t>
            </a:r>
          </a:p>
          <a:p>
            <a:pPr lvl="1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Analysis of “graph-based” problems: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Social network analysis (benign – e.g. Facebook, malign – e.g. terrorist networks)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Cybersecurity</a:t>
            </a:r>
            <a:r>
              <a:rPr lang="en-US" dirty="0" smtClean="0">
                <a:solidFill>
                  <a:schemeClr val="tx1"/>
                </a:solidFill>
              </a:rPr>
              <a:t> analysis</a:t>
            </a:r>
          </a:p>
          <a:p>
            <a:pPr lvl="2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Fraud detection and surveillance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467" y="118533"/>
            <a:ext cx="7704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Overview</a:t>
            </a:r>
          </a:p>
          <a:p>
            <a:endParaRPr lang="en-US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21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 bwMode="auto">
          <a:xfrm>
            <a:off x="2218329" y="1998133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3031129" y="1803399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921996" y="3048000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921996" y="1456266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014196" y="3522133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>
            <a:stCxn id="6" idx="5"/>
            <a:endCxn id="3" idx="0"/>
          </p:cNvCxnSpPr>
          <p:nvPr/>
        </p:nvCxnSpPr>
        <p:spPr bwMode="auto">
          <a:xfrm>
            <a:off x="2095438" y="1622482"/>
            <a:ext cx="224491" cy="375651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>
            <a:stCxn id="3" idx="6"/>
            <a:endCxn id="4" idx="2"/>
          </p:cNvCxnSpPr>
          <p:nvPr/>
        </p:nvCxnSpPr>
        <p:spPr bwMode="auto">
          <a:xfrm flipV="1">
            <a:off x="2421529" y="1900766"/>
            <a:ext cx="609600" cy="194734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>
            <a:stCxn id="3" idx="4"/>
            <a:endCxn id="5" idx="0"/>
          </p:cNvCxnSpPr>
          <p:nvPr/>
        </p:nvCxnSpPr>
        <p:spPr bwMode="auto">
          <a:xfrm flipH="1">
            <a:off x="2023596" y="2192867"/>
            <a:ext cx="296333" cy="85513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5" idx="5"/>
            <a:endCxn id="7" idx="1"/>
          </p:cNvCxnSpPr>
          <p:nvPr/>
        </p:nvCxnSpPr>
        <p:spPr bwMode="auto">
          <a:xfrm>
            <a:off x="2095438" y="3214216"/>
            <a:ext cx="948516" cy="336435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701862" y="3988713"/>
            <a:ext cx="17695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Social networks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“link analysis”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1400" dirty="0" smtClean="0">
                <a:solidFill>
                  <a:schemeClr val="tx2"/>
                </a:solidFill>
              </a:rPr>
              <a:t>“</a:t>
            </a:r>
            <a:r>
              <a:rPr lang="en-US" sz="1400" dirty="0" err="1" smtClean="0">
                <a:solidFill>
                  <a:schemeClr val="tx2"/>
                </a:solidFill>
              </a:rPr>
              <a:t>degr</a:t>
            </a:r>
            <a:r>
              <a:rPr lang="en-US" sz="1400" dirty="0" smtClean="0">
                <a:solidFill>
                  <a:schemeClr val="tx2"/>
                </a:solidFill>
              </a:rPr>
              <a:t>. of </a:t>
            </a:r>
            <a:r>
              <a:rPr lang="en-US" sz="1400" dirty="0" err="1" smtClean="0">
                <a:solidFill>
                  <a:schemeClr val="tx2"/>
                </a:solidFill>
              </a:rPr>
              <a:t>sep.</a:t>
            </a:r>
            <a:r>
              <a:rPr lang="en-US" sz="1400" dirty="0" smtClean="0">
                <a:solidFill>
                  <a:schemeClr val="tx2"/>
                </a:solidFill>
              </a:rPr>
              <a:t>”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Edges may have weights representing strength or certainty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-------------------------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“graph” has “nodes” and “edges”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19929" y="2108200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Joe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976096" y="1483982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Zoe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125196" y="2937217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</a:t>
            </a:r>
            <a:r>
              <a:rPr lang="en-US" sz="1200" dirty="0" smtClean="0">
                <a:solidFill>
                  <a:schemeClr val="tx2"/>
                </a:solidFill>
              </a:rPr>
              <a:t>oe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06657" y="1276634"/>
            <a:ext cx="601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Sam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64995" y="3298886"/>
            <a:ext cx="558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Pam</a:t>
            </a:r>
          </a:p>
        </p:txBody>
      </p:sp>
      <p:sp>
        <p:nvSpPr>
          <p:cNvPr id="24" name="Oval 23"/>
          <p:cNvSpPr/>
          <p:nvPr/>
        </p:nvSpPr>
        <p:spPr bwMode="auto">
          <a:xfrm>
            <a:off x="4716088" y="2015061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5528888" y="1820327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4419755" y="3064928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4419755" y="1473194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5511955" y="3539061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cxnSp>
        <p:nvCxnSpPr>
          <p:cNvPr id="29" name="Straight Connector 28"/>
          <p:cNvCxnSpPr>
            <a:stCxn id="27" idx="5"/>
            <a:endCxn id="24" idx="0"/>
          </p:cNvCxnSpPr>
          <p:nvPr/>
        </p:nvCxnSpPr>
        <p:spPr bwMode="auto">
          <a:xfrm>
            <a:off x="4593197" y="1639410"/>
            <a:ext cx="224491" cy="375651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0" name="Straight Connector 29"/>
          <p:cNvCxnSpPr>
            <a:stCxn id="24" idx="6"/>
            <a:endCxn id="25" idx="2"/>
          </p:cNvCxnSpPr>
          <p:nvPr/>
        </p:nvCxnSpPr>
        <p:spPr bwMode="auto">
          <a:xfrm flipV="1">
            <a:off x="4919288" y="1917694"/>
            <a:ext cx="609600" cy="194734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1" name="Straight Connector 30"/>
          <p:cNvCxnSpPr>
            <a:stCxn id="24" idx="4"/>
            <a:endCxn id="26" idx="0"/>
          </p:cNvCxnSpPr>
          <p:nvPr/>
        </p:nvCxnSpPr>
        <p:spPr bwMode="auto">
          <a:xfrm flipH="1">
            <a:off x="4521355" y="2209795"/>
            <a:ext cx="296333" cy="85513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2" name="Straight Connector 31"/>
          <p:cNvCxnSpPr>
            <a:stCxn id="26" idx="5"/>
            <a:endCxn id="28" idx="1"/>
          </p:cNvCxnSpPr>
          <p:nvPr/>
        </p:nvCxnSpPr>
        <p:spPr bwMode="auto">
          <a:xfrm>
            <a:off x="4593197" y="3231144"/>
            <a:ext cx="948516" cy="336435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4817688" y="2125128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Joe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73855" y="1500910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Zoe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37261" y="3021887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</a:t>
            </a:r>
            <a:r>
              <a:rPr lang="en-US" sz="1200" dirty="0" smtClean="0">
                <a:solidFill>
                  <a:schemeClr val="tx2"/>
                </a:solidFill>
              </a:rPr>
              <a:t>oe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04416" y="1293562"/>
            <a:ext cx="601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Sam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562754" y="3315814"/>
            <a:ext cx="558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Pam</a:t>
            </a:r>
          </a:p>
        </p:txBody>
      </p:sp>
      <p:sp>
        <p:nvSpPr>
          <p:cNvPr id="38" name="TextBox 37"/>
          <p:cNvSpPr txBox="1"/>
          <p:nvPr/>
        </p:nvSpPr>
        <p:spPr>
          <a:xfrm rot="20629758">
            <a:off x="4756627" y="1822758"/>
            <a:ext cx="770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hasMom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 rot="17384230">
            <a:off x="4063888" y="2487596"/>
            <a:ext cx="770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hasDad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1103062">
            <a:off x="4673444" y="3149828"/>
            <a:ext cx="851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hasSpouse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60607" y="1720357"/>
            <a:ext cx="11769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hasArmsSupplier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098021" y="4419600"/>
            <a:ext cx="225213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Semantic graph has named relations with direction.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Permits much more sophisticated queries.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Supports reasoning.</a:t>
            </a:r>
          </a:p>
          <a:p>
            <a:r>
              <a:rPr lang="en-US" sz="1400" dirty="0" smtClean="0">
                <a:solidFill>
                  <a:schemeClr val="tx2"/>
                </a:solidFill>
              </a:rPr>
              <a:t>-------------------------------</a:t>
            </a:r>
            <a:endParaRPr lang="en-US" sz="1400" dirty="0">
              <a:solidFill>
                <a:schemeClr val="tx2"/>
              </a:solidFill>
            </a:endParaRPr>
          </a:p>
          <a:p>
            <a:r>
              <a:rPr lang="en-US" sz="1400" dirty="0" smtClean="0">
                <a:solidFill>
                  <a:schemeClr val="tx2"/>
                </a:solidFill>
              </a:rPr>
              <a:t>&lt;Moe&gt; &lt;</a:t>
            </a:r>
            <a:r>
              <a:rPr lang="en-US" sz="1400" dirty="0" err="1" smtClean="0">
                <a:solidFill>
                  <a:schemeClr val="tx2"/>
                </a:solidFill>
              </a:rPr>
              <a:t>hasDad</a:t>
            </a:r>
            <a:r>
              <a:rPr lang="en-US" sz="1400" dirty="0" smtClean="0">
                <a:solidFill>
                  <a:schemeClr val="tx2"/>
                </a:solidFill>
              </a:rPr>
              <a:t>&gt; &lt;Joe&gt; is called a “triple” in the semantic world</a:t>
            </a:r>
          </a:p>
        </p:txBody>
      </p:sp>
      <p:cxnSp>
        <p:nvCxnSpPr>
          <p:cNvPr id="50" name="Straight Arrow Connector 49"/>
          <p:cNvCxnSpPr>
            <a:stCxn id="26" idx="7"/>
            <a:endCxn id="25" idx="3"/>
          </p:cNvCxnSpPr>
          <p:nvPr/>
        </p:nvCxnSpPr>
        <p:spPr bwMode="auto">
          <a:xfrm flipV="1">
            <a:off x="4593197" y="1986543"/>
            <a:ext cx="965449" cy="1106903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 w="med" len="med"/>
          </a:ln>
          <a:effectLst/>
        </p:spPr>
      </p:cxnSp>
      <p:sp>
        <p:nvSpPr>
          <p:cNvPr id="51" name="Freeform 50"/>
          <p:cNvSpPr/>
          <p:nvPr/>
        </p:nvSpPr>
        <p:spPr bwMode="auto">
          <a:xfrm>
            <a:off x="4572047" y="3276600"/>
            <a:ext cx="948267" cy="408453"/>
          </a:xfrm>
          <a:custGeom>
            <a:avLst/>
            <a:gdLst>
              <a:gd name="connsiteX0" fmla="*/ 948267 w 948267"/>
              <a:gd name="connsiteY0" fmla="*/ 406400 h 408453"/>
              <a:gd name="connsiteX1" fmla="*/ 262467 w 948267"/>
              <a:gd name="connsiteY1" fmla="*/ 347133 h 408453"/>
              <a:gd name="connsiteX2" fmla="*/ 0 w 948267"/>
              <a:gd name="connsiteY2" fmla="*/ 0 h 40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8267" h="408453">
                <a:moveTo>
                  <a:pt x="948267" y="406400"/>
                </a:moveTo>
                <a:cubicBezTo>
                  <a:pt x="684389" y="410633"/>
                  <a:pt x="420512" y="414866"/>
                  <a:pt x="262467" y="347133"/>
                </a:cubicBezTo>
                <a:cubicBezTo>
                  <a:pt x="104422" y="279400"/>
                  <a:pt x="52211" y="139700"/>
                  <a:pt x="0" y="0"/>
                </a:cubicBezTo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prstDash val="lgDash"/>
            <a:headEnd type="none" w="med" len="med"/>
            <a:tailEnd type="triangle" w="med" len="med"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6185A2"/>
              </a:solidFill>
              <a:effectLst/>
              <a:latin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8732602">
            <a:off x="4463233" y="2487172"/>
            <a:ext cx="13123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tx2"/>
                </a:solidFill>
              </a:rPr>
              <a:t>hasGrandparent</a:t>
            </a:r>
            <a:endParaRPr lang="en-US" sz="1100" dirty="0" smtClean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 rot="1103062">
            <a:off x="4436969" y="3599105"/>
            <a:ext cx="851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hasSpouse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sp>
        <p:nvSpPr>
          <p:cNvPr id="54" name="Oval 53"/>
          <p:cNvSpPr/>
          <p:nvPr/>
        </p:nvSpPr>
        <p:spPr bwMode="auto">
          <a:xfrm>
            <a:off x="7400121" y="1981187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55" name="Oval 54"/>
          <p:cNvSpPr/>
          <p:nvPr/>
        </p:nvSpPr>
        <p:spPr bwMode="auto">
          <a:xfrm>
            <a:off x="8212921" y="1786453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7103788" y="3031054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57" name="Oval 56"/>
          <p:cNvSpPr/>
          <p:nvPr/>
        </p:nvSpPr>
        <p:spPr bwMode="auto">
          <a:xfrm>
            <a:off x="7103788" y="1439320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58" name="Oval 57"/>
          <p:cNvSpPr/>
          <p:nvPr/>
        </p:nvSpPr>
        <p:spPr bwMode="auto">
          <a:xfrm>
            <a:off x="8195988" y="3505187"/>
            <a:ext cx="203200" cy="194734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cxnSp>
        <p:nvCxnSpPr>
          <p:cNvPr id="59" name="Straight Connector 58"/>
          <p:cNvCxnSpPr>
            <a:stCxn id="57" idx="5"/>
            <a:endCxn id="54" idx="0"/>
          </p:cNvCxnSpPr>
          <p:nvPr/>
        </p:nvCxnSpPr>
        <p:spPr bwMode="auto">
          <a:xfrm>
            <a:off x="7277230" y="1605536"/>
            <a:ext cx="224491" cy="375651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0" name="Straight Connector 59"/>
          <p:cNvCxnSpPr>
            <a:stCxn id="54" idx="6"/>
            <a:endCxn id="55" idx="2"/>
          </p:cNvCxnSpPr>
          <p:nvPr/>
        </p:nvCxnSpPr>
        <p:spPr bwMode="auto">
          <a:xfrm flipV="1">
            <a:off x="7603321" y="1883820"/>
            <a:ext cx="609600" cy="194734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61" name="Straight Connector 60"/>
          <p:cNvCxnSpPr>
            <a:stCxn id="54" idx="4"/>
            <a:endCxn id="56" idx="0"/>
          </p:cNvCxnSpPr>
          <p:nvPr/>
        </p:nvCxnSpPr>
        <p:spPr bwMode="auto">
          <a:xfrm flipH="1">
            <a:off x="7205388" y="2175921"/>
            <a:ext cx="296333" cy="855133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6" idx="5"/>
            <a:endCxn id="58" idx="1"/>
          </p:cNvCxnSpPr>
          <p:nvPr/>
        </p:nvCxnSpPr>
        <p:spPr bwMode="auto">
          <a:xfrm>
            <a:off x="7277230" y="3197270"/>
            <a:ext cx="948516" cy="336435"/>
          </a:xfrm>
          <a:prstGeom prst="lin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7501721" y="2091254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Joe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157888" y="1467036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Zoe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621294" y="2988013"/>
            <a:ext cx="48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</a:t>
            </a:r>
            <a:r>
              <a:rPr lang="en-US" sz="1200" dirty="0" smtClean="0">
                <a:solidFill>
                  <a:schemeClr val="tx2"/>
                </a:solidFill>
              </a:rPr>
              <a:t>oe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88449" y="1259688"/>
            <a:ext cx="6011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Sam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246787" y="3281940"/>
            <a:ext cx="5587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</a:rPr>
              <a:t>Pam</a:t>
            </a:r>
          </a:p>
        </p:txBody>
      </p:sp>
      <p:sp>
        <p:nvSpPr>
          <p:cNvPr id="68" name="TextBox 67"/>
          <p:cNvSpPr txBox="1"/>
          <p:nvPr/>
        </p:nvSpPr>
        <p:spPr>
          <a:xfrm rot="20629758">
            <a:off x="7457380" y="1649861"/>
            <a:ext cx="770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hasMom</a:t>
            </a:r>
            <a:endParaRPr lang="en-US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</a:rPr>
              <a:t>P=1.0</a:t>
            </a:r>
          </a:p>
        </p:txBody>
      </p:sp>
      <p:sp>
        <p:nvSpPr>
          <p:cNvPr id="69" name="TextBox 68"/>
          <p:cNvSpPr txBox="1"/>
          <p:nvPr/>
        </p:nvSpPr>
        <p:spPr>
          <a:xfrm rot="17384230">
            <a:off x="6790016" y="2434764"/>
            <a:ext cx="770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hasDad</a:t>
            </a:r>
            <a:endParaRPr lang="en-US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</a:rPr>
              <a:t>P=0.67</a:t>
            </a:r>
          </a:p>
        </p:txBody>
      </p:sp>
      <p:sp>
        <p:nvSpPr>
          <p:cNvPr id="70" name="TextBox 69"/>
          <p:cNvSpPr txBox="1"/>
          <p:nvPr/>
        </p:nvSpPr>
        <p:spPr>
          <a:xfrm rot="1103062">
            <a:off x="7397731" y="3184777"/>
            <a:ext cx="851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hasSpouse</a:t>
            </a:r>
            <a:endParaRPr lang="en-US" sz="1000" dirty="0" smtClean="0">
              <a:solidFill>
                <a:schemeClr val="tx2"/>
              </a:solidFill>
            </a:endParaRPr>
          </a:p>
        </p:txBody>
      </p:sp>
      <p:cxnSp>
        <p:nvCxnSpPr>
          <p:cNvPr id="72" name="Straight Arrow Connector 71"/>
          <p:cNvCxnSpPr>
            <a:stCxn id="56" idx="7"/>
            <a:endCxn id="55" idx="3"/>
          </p:cNvCxnSpPr>
          <p:nvPr/>
        </p:nvCxnSpPr>
        <p:spPr bwMode="auto">
          <a:xfrm flipV="1">
            <a:off x="7277230" y="1952669"/>
            <a:ext cx="965449" cy="1106903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triangle" w="med" len="med"/>
          </a:ln>
          <a:effectLst/>
        </p:spPr>
      </p:cxnSp>
      <p:sp>
        <p:nvSpPr>
          <p:cNvPr id="73" name="Freeform 72"/>
          <p:cNvSpPr/>
          <p:nvPr/>
        </p:nvSpPr>
        <p:spPr bwMode="auto">
          <a:xfrm>
            <a:off x="7256080" y="3242726"/>
            <a:ext cx="948267" cy="408453"/>
          </a:xfrm>
          <a:custGeom>
            <a:avLst/>
            <a:gdLst>
              <a:gd name="connsiteX0" fmla="*/ 948267 w 948267"/>
              <a:gd name="connsiteY0" fmla="*/ 406400 h 408453"/>
              <a:gd name="connsiteX1" fmla="*/ 262467 w 948267"/>
              <a:gd name="connsiteY1" fmla="*/ 347133 h 408453"/>
              <a:gd name="connsiteX2" fmla="*/ 0 w 948267"/>
              <a:gd name="connsiteY2" fmla="*/ 0 h 408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8267" h="408453">
                <a:moveTo>
                  <a:pt x="948267" y="406400"/>
                </a:moveTo>
                <a:cubicBezTo>
                  <a:pt x="684389" y="410633"/>
                  <a:pt x="420512" y="414866"/>
                  <a:pt x="262467" y="347133"/>
                </a:cubicBezTo>
                <a:cubicBezTo>
                  <a:pt x="104422" y="279400"/>
                  <a:pt x="52211" y="139700"/>
                  <a:pt x="0" y="0"/>
                </a:cubicBezTo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prstDash val="lgDash"/>
            <a:headEnd type="none" w="med" len="med"/>
            <a:tailEnd type="triangle" w="med" len="med"/>
          </a:ln>
          <a:effec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rgbClr val="6185A2"/>
              </a:solidFill>
              <a:effectLst/>
              <a:latin typeface="Arial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18732602">
            <a:off x="7220012" y="2435736"/>
            <a:ext cx="1312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tx2"/>
                </a:solidFill>
              </a:rPr>
              <a:t>hasGrandparent</a:t>
            </a:r>
            <a:endParaRPr lang="en-US" sz="1100" dirty="0" smtClean="0">
              <a:solidFill>
                <a:schemeClr val="tx2"/>
              </a:solidFill>
            </a:endParaRPr>
          </a:p>
          <a:p>
            <a:r>
              <a:rPr lang="en-US" sz="1100" dirty="0" smtClean="0">
                <a:solidFill>
                  <a:schemeClr val="tx2"/>
                </a:solidFill>
              </a:rPr>
              <a:t>P=0.67</a:t>
            </a:r>
          </a:p>
        </p:txBody>
      </p:sp>
      <p:sp>
        <p:nvSpPr>
          <p:cNvPr id="75" name="TextBox 74"/>
          <p:cNvSpPr txBox="1"/>
          <p:nvPr/>
        </p:nvSpPr>
        <p:spPr>
          <a:xfrm rot="1103062">
            <a:off x="7091785" y="3522160"/>
            <a:ext cx="851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hasSpouse</a:t>
            </a:r>
            <a:endParaRPr lang="en-US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</a:rPr>
              <a:t>P=1.0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269078" y="1637599"/>
            <a:ext cx="11769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solidFill>
                  <a:schemeClr val="tx2"/>
                </a:solidFill>
              </a:rPr>
              <a:t>hasArmsSupplier</a:t>
            </a:r>
            <a:endParaRPr lang="en-US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</a:rPr>
              <a:t>P=0.8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050410" y="4419600"/>
            <a:ext cx="19835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Enhanced semantic graphs with weighted edges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130406" y="253996"/>
            <a:ext cx="703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/>
                </a:solidFill>
              </a:rPr>
              <a:t>Representing Data in Graph Form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727" y="2159608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Joe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7719" y="1913381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Sam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7719" y="2408416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Moe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7719" y="2654637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Pam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719" y="2900189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Zoe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41873" y="2159602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541865" y="1913375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541865" y="2408410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41865" y="2654631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41865" y="2900183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7739" y="1697222"/>
            <a:ext cx="47413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/>
                </a:solidFill>
              </a:rPr>
              <a:t>Name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41873" y="1697222"/>
            <a:ext cx="47413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solidFill>
                  <a:schemeClr val="tx2"/>
                </a:solidFill>
              </a:rPr>
              <a:t>Addr</a:t>
            </a:r>
            <a:endParaRPr lang="en-US" sz="800" dirty="0" smtClean="0">
              <a:solidFill>
                <a:schemeClr val="tx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016019" y="2159596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016011" y="1913369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016011" y="2408404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016011" y="2654625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016011" y="2900177"/>
            <a:ext cx="474134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016019" y="1697216"/>
            <a:ext cx="47413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tx2"/>
                </a:solidFill>
              </a:rPr>
              <a:t>SSN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3926" y="1276634"/>
            <a:ext cx="12700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Tabular Data</a:t>
            </a:r>
          </a:p>
        </p:txBody>
      </p:sp>
    </p:spTree>
    <p:extLst>
      <p:ext uri="{BB962C8B-B14F-4D97-AF65-F5344CB8AC3E}">
        <p14:creationId xmlns:p14="http://schemas.microsoft.com/office/powerpoint/2010/main" val="200319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17" grpId="0"/>
      <p:bldP spid="18" grpId="0"/>
      <p:bldP spid="19" grpId="0"/>
      <p:bldP spid="20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3" grpId="0"/>
      <p:bldP spid="44" grpId="0"/>
      <p:bldP spid="51" grpId="0" animBg="1"/>
      <p:bldP spid="52" grpId="0"/>
      <p:bldP spid="53" grpId="0"/>
      <p:bldP spid="54" grpId="0" animBg="1"/>
      <p:bldP spid="55" grpId="0" animBg="1"/>
      <p:bldP spid="56" grpId="0" animBg="1"/>
      <p:bldP spid="57" grpId="0" animBg="1"/>
      <p:bldP spid="58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3" grpId="0" animBg="1"/>
      <p:bldP spid="74" grpId="0"/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Cybersecurity</a:t>
            </a:r>
            <a:r>
              <a:rPr lang="en-US" dirty="0" smtClean="0"/>
              <a:t>: Security Event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Organizations commonly deploy “event logging software” to record the events that occur in their networks (e.g. </a:t>
            </a:r>
            <a:r>
              <a:rPr lang="en-US" dirty="0" err="1" smtClean="0"/>
              <a:t>ArcSight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most basic data collected for each event is the source and destination IP address</a:t>
            </a:r>
          </a:p>
          <a:p>
            <a:pPr lvl="1"/>
            <a:r>
              <a:rPr lang="en-US" dirty="0" smtClean="0"/>
              <a:t>This can be naturally represented as a network graph of nodes (IP addresses) and edges (event that links two addresses)</a:t>
            </a:r>
          </a:p>
          <a:p>
            <a:pPr lvl="1"/>
            <a:r>
              <a:rPr lang="en-US" dirty="0" smtClean="0"/>
              <a:t>The number of events generated for a mid-sized company is in the billions, so the graph to be analyzed is large.</a:t>
            </a:r>
          </a:p>
          <a:p>
            <a:pPr lvl="1"/>
            <a:r>
              <a:rPr lang="en-US" dirty="0" smtClean="0"/>
              <a:t>The kinds of queries needed to identify problems range over the entire graph, so subdividing the graph (e.g. </a:t>
            </a:r>
            <a:r>
              <a:rPr lang="en-US" dirty="0" err="1" smtClean="0"/>
              <a:t>Hadoop-MapReduce</a:t>
            </a:r>
            <a:r>
              <a:rPr lang="en-US" dirty="0" smtClean="0"/>
              <a:t>) can make some queries not feasible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9105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Model of Events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597807" y="3222094"/>
            <a:ext cx="2438400" cy="364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3999" y="2904065"/>
            <a:ext cx="8288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</a:rPr>
              <a:t>Transform security event data into a semantic graph </a:t>
            </a:r>
            <a:r>
              <a:rPr lang="en-US" dirty="0" smtClean="0">
                <a:solidFill>
                  <a:schemeClr val="tx1"/>
                </a:solidFill>
              </a:rPr>
              <a:t>and  examine all relationships to identify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unknown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cyber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threats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8167"/>
            <a:ext cx="515302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2140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Knowledgebase: Semantic Medline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>
              <a:buSzPct val="115000"/>
            </a:pPr>
            <a:r>
              <a:rPr lang="en-US" sz="1800" dirty="0">
                <a:solidFill>
                  <a:schemeClr val="tx1"/>
                </a:solidFill>
              </a:rPr>
              <a:t>Example using the XMT2 : </a:t>
            </a:r>
            <a:r>
              <a:rPr lang="en-US" dirty="0">
                <a:solidFill>
                  <a:schemeClr val="tx1"/>
                </a:solidFill>
              </a:rPr>
              <a:t>Semantic Medline (</a:t>
            </a:r>
            <a:r>
              <a:rPr lang="en-US" dirty="0" err="1">
                <a:solidFill>
                  <a:schemeClr val="tx1"/>
                </a:solidFill>
              </a:rPr>
              <a:t>Rindflesh</a:t>
            </a:r>
            <a:r>
              <a:rPr lang="en-US" dirty="0">
                <a:solidFill>
                  <a:schemeClr val="tx1"/>
                </a:solidFill>
              </a:rPr>
              <a:t>, Shin, et al.)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60M+ High-confidence ‘facts’ extracted from 22M biomedical (PubMed) citations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Augment it with biomedical knowledge models (e.g. UMLS </a:t>
            </a:r>
            <a:r>
              <a:rPr lang="en-US" dirty="0" err="1">
                <a:solidFill>
                  <a:schemeClr val="tx1"/>
                </a:solidFill>
              </a:rPr>
              <a:t>Metathesaurus</a:t>
            </a:r>
            <a:r>
              <a:rPr lang="en-US" dirty="0">
                <a:solidFill>
                  <a:schemeClr val="tx1"/>
                </a:solidFill>
              </a:rPr>
              <a:t>, NCBI Taxonomy)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Integrate with other resources (e.g. </a:t>
            </a:r>
            <a:r>
              <a:rPr lang="en-US" dirty="0" err="1">
                <a:solidFill>
                  <a:schemeClr val="tx1"/>
                </a:solidFill>
              </a:rPr>
              <a:t>Geonames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r>
              <a:rPr lang="en-US" dirty="0"/>
              <a:t>The Computing Environment:</a:t>
            </a:r>
          </a:p>
          <a:p>
            <a:pPr lvl="1"/>
            <a:r>
              <a:rPr lang="en-US" dirty="0"/>
              <a:t>4TB of shared memory</a:t>
            </a:r>
          </a:p>
          <a:p>
            <a:pPr lvl="1"/>
            <a:r>
              <a:rPr lang="en-US" dirty="0"/>
              <a:t>128 cores, each capable of running 128 independent threads (16384 threads)</a:t>
            </a:r>
          </a:p>
          <a:p>
            <a:pPr lvl="1"/>
            <a:r>
              <a:rPr lang="en-US" dirty="0"/>
              <a:t>Maximum recommended size: 20 billion triples (occupies 2TB, but </a:t>
            </a:r>
            <a:r>
              <a:rPr lang="en-US" dirty="0" err="1"/>
              <a:t>uRiKA</a:t>
            </a:r>
            <a:r>
              <a:rPr lang="en-US" dirty="0"/>
              <a:t> uses the remaining 2TB as scratch space)</a:t>
            </a:r>
          </a:p>
          <a:p>
            <a:pPr lvl="1"/>
            <a:r>
              <a:rPr lang="en-US" dirty="0" err="1"/>
              <a:t>uRiKA</a:t>
            </a:r>
            <a:r>
              <a:rPr lang="en-US" dirty="0"/>
              <a:t> provides a SPARQL endpoint as well as a web client a user can interact with directly.</a:t>
            </a:r>
          </a:p>
          <a:p>
            <a:pPr lvl="1"/>
            <a:r>
              <a:rPr lang="en-US" dirty="0"/>
              <a:t>‘Service nodes’ are Linux machines separate from the ‘compute nodes’ and there is a communication latency between them that must be managed</a:t>
            </a:r>
          </a:p>
          <a:p>
            <a:pPr marL="457200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0237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XMT2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063"/>
            <a:ext cx="8390467" cy="4705600"/>
          </a:xfrm>
        </p:spPr>
        <p:txBody>
          <a:bodyPr/>
          <a:lstStyle/>
          <a:p>
            <a:r>
              <a:rPr lang="en-US" dirty="0" smtClean="0"/>
              <a:t>The architecture of the XMT2 is suited for data that is not easily subdivided</a:t>
            </a:r>
          </a:p>
          <a:p>
            <a:r>
              <a:rPr lang="en-US" dirty="0" smtClean="0"/>
              <a:t>Efficiency of computation requires the entire set to be held in shared memory</a:t>
            </a:r>
          </a:p>
          <a:p>
            <a:r>
              <a:rPr lang="en-US" dirty="0" smtClean="0"/>
              <a:t>Data with little semantic content is not the best candidate (e.g. </a:t>
            </a:r>
            <a:r>
              <a:rPr lang="en-US" dirty="0" err="1" smtClean="0"/>
              <a:t>triplifying</a:t>
            </a:r>
            <a:r>
              <a:rPr lang="en-US" dirty="0" smtClean="0"/>
              <a:t> huge tabular arrays of numerical data is not appropriate)</a:t>
            </a:r>
          </a:p>
          <a:p>
            <a:endParaRPr lang="en-US" dirty="0"/>
          </a:p>
          <a:p>
            <a:r>
              <a:rPr lang="en-US" dirty="0" smtClean="0"/>
              <a:t>Since you are going to create a copy of the data for the XMT2, the best approach is to remodel it to contain as rich a semantic structure as possible.</a:t>
            </a:r>
          </a:p>
          <a:p>
            <a:r>
              <a:rPr lang="en-US" dirty="0" smtClean="0"/>
              <a:t>Any ontology that adds semantic richness can support new queries that might be valuable</a:t>
            </a:r>
          </a:p>
          <a:p>
            <a:r>
              <a:rPr lang="en-US" dirty="0" smtClean="0"/>
              <a:t>Since you are doing ETL, a scripting language is appropriate.</a:t>
            </a:r>
          </a:p>
          <a:p>
            <a:endParaRPr lang="en-US" dirty="0"/>
          </a:p>
          <a:p>
            <a:r>
              <a:rPr lang="en-US" dirty="0" smtClean="0"/>
              <a:t>The XMT2 is not intended to serve as a persistence layer for transactional applications.  It is best suited to non-</a:t>
            </a:r>
            <a:r>
              <a:rPr lang="en-US" dirty="0" err="1" smtClean="0"/>
              <a:t>subdividable</a:t>
            </a:r>
            <a:r>
              <a:rPr lang="en-US" dirty="0" smtClean="0"/>
              <a:t> graph analytic problems that have billions of nodes and edges.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0472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Text Extraction and Triples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7" y="1177396"/>
            <a:ext cx="8232775" cy="4605324"/>
          </a:xfrm>
        </p:spPr>
        <p:txBody>
          <a:bodyPr/>
          <a:lstStyle/>
          <a:p>
            <a:r>
              <a:rPr lang="en-US" dirty="0" smtClean="0"/>
              <a:t>The first task in text extraction is to identify entities (e.g. people, places, things, events)</a:t>
            </a:r>
          </a:p>
          <a:p>
            <a:pPr lvl="1"/>
            <a:r>
              <a:rPr lang="en-US" dirty="0" smtClean="0"/>
              <a:t>Good for document characterization, document matching, categorization.</a:t>
            </a:r>
          </a:p>
          <a:p>
            <a:r>
              <a:rPr lang="en-US" dirty="0" smtClean="0"/>
              <a:t>Natural language processing can go much further by:</a:t>
            </a:r>
          </a:p>
          <a:p>
            <a:pPr lvl="1"/>
            <a:r>
              <a:rPr lang="en-US" dirty="0" smtClean="0"/>
              <a:t> tagging each term with its part of speech</a:t>
            </a:r>
          </a:p>
          <a:p>
            <a:pPr lvl="1"/>
            <a:r>
              <a:rPr lang="en-US" dirty="0" smtClean="0"/>
              <a:t>Using the part-of-speech tags to extract ‘subject-verb-object’ triples</a:t>
            </a:r>
          </a:p>
          <a:p>
            <a:pPr lvl="1"/>
            <a:r>
              <a:rPr lang="en-US" dirty="0" smtClean="0"/>
              <a:t>These triples mirror the triple structure of semantic data</a:t>
            </a:r>
          </a:p>
          <a:p>
            <a:pPr lvl="1"/>
            <a:r>
              <a:rPr lang="en-US" dirty="0" smtClean="0"/>
              <a:t>Use controlled vocabularies and ontologies to manage entities and relations</a:t>
            </a:r>
          </a:p>
          <a:p>
            <a:pPr lvl="1"/>
            <a:r>
              <a:rPr lang="en-US" dirty="0" smtClean="0"/>
              <a:t>Example:  </a:t>
            </a:r>
            <a:r>
              <a:rPr lang="en-US" dirty="0" smtClean="0">
                <a:solidFill>
                  <a:srgbClr val="0000FF"/>
                </a:solidFill>
              </a:rPr>
              <a:t>“</a:t>
            </a:r>
            <a:r>
              <a:rPr lang="en-US" dirty="0" err="1" smtClean="0">
                <a:solidFill>
                  <a:srgbClr val="0000FF"/>
                </a:solidFill>
              </a:rPr>
              <a:t>Tamoxifen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has been shown in vitro to inhibit protein kinase C through estrogen receptor-independent antineoplastic effects</a:t>
            </a:r>
            <a:r>
              <a:rPr lang="en-US" dirty="0" smtClean="0">
                <a:solidFill>
                  <a:srgbClr val="0000FF"/>
                </a:solidFill>
              </a:rPr>
              <a:t>.”</a:t>
            </a:r>
            <a:r>
              <a:rPr lang="en-US" dirty="0" smtClean="0"/>
              <a:t> 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795866" y="4597387"/>
            <a:ext cx="2252133" cy="702733"/>
          </a:xfrm>
          <a:prstGeom prst="ellipse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err="1">
                <a:solidFill>
                  <a:srgbClr val="0000FF"/>
                </a:solidFill>
              </a:rPr>
              <a:t>t</a:t>
            </a:r>
            <a:r>
              <a:rPr lang="en-US" dirty="0" err="1" smtClean="0">
                <a:solidFill>
                  <a:srgbClr val="0000FF"/>
                </a:solidFill>
              </a:rPr>
              <a:t>amoxifen</a:t>
            </a:r>
            <a:endParaRPr lang="en-US" dirty="0" smtClean="0">
              <a:solidFill>
                <a:srgbClr val="0000FF"/>
              </a:solidFill>
            </a:endParaRPr>
          </a:p>
        </p:txBody>
      </p:sp>
      <p:cxnSp>
        <p:nvCxnSpPr>
          <p:cNvPr id="7" name="Straight Arrow Connector 6"/>
          <p:cNvCxnSpPr>
            <a:stCxn id="5" idx="4"/>
            <a:endCxn id="8" idx="0"/>
          </p:cNvCxnSpPr>
          <p:nvPr/>
        </p:nvCxnSpPr>
        <p:spPr bwMode="auto">
          <a:xfrm flipH="1">
            <a:off x="1921932" y="5300120"/>
            <a:ext cx="1" cy="482600"/>
          </a:xfrm>
          <a:prstGeom prst="straightConnector1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Oval 7"/>
          <p:cNvSpPr/>
          <p:nvPr/>
        </p:nvSpPr>
        <p:spPr bwMode="auto">
          <a:xfrm>
            <a:off x="605366" y="5782720"/>
            <a:ext cx="2633132" cy="673101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rotein kinase 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9400" y="5372143"/>
            <a:ext cx="1617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inhibits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3716867" y="4665130"/>
            <a:ext cx="4973108" cy="5503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 err="1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23267" y="47752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urn:nlm.nih.gov:UMLS</a:t>
            </a:r>
            <a:r>
              <a:rPr lang="en-US" dirty="0" smtClean="0">
                <a:solidFill>
                  <a:schemeClr val="tx1"/>
                </a:solidFill>
              </a:rPr>
              <a:t>/CUI/C0039286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3716866" y="5882996"/>
            <a:ext cx="5096933" cy="500871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urn:nlm.nih.gov:UMLS</a:t>
            </a:r>
            <a:r>
              <a:rPr lang="en-US" dirty="0" smtClean="0">
                <a:solidFill>
                  <a:schemeClr val="tx1"/>
                </a:solidFill>
              </a:rPr>
              <a:t>/CUI/</a:t>
            </a:r>
            <a:r>
              <a:rPr lang="en-US" dirty="0">
                <a:solidFill>
                  <a:schemeClr val="tx1"/>
                </a:solidFill>
              </a:rPr>
              <a:t>C0033634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0755" y="5339650"/>
            <a:ext cx="41629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urn:nlm.nih.gov:semmed</a:t>
            </a:r>
            <a:r>
              <a:rPr lang="en-US" dirty="0" smtClean="0">
                <a:solidFill>
                  <a:schemeClr val="tx1"/>
                </a:solidFill>
              </a:rPr>
              <a:t>/relation/inhibits</a:t>
            </a:r>
          </a:p>
        </p:txBody>
      </p:sp>
      <p:cxnSp>
        <p:nvCxnSpPr>
          <p:cNvPr id="26" name="Straight Arrow Connector 25"/>
          <p:cNvCxnSpPr>
            <a:stCxn id="16" idx="3"/>
            <a:endCxn id="18" idx="1"/>
          </p:cNvCxnSpPr>
          <p:nvPr/>
        </p:nvCxnSpPr>
        <p:spPr bwMode="auto">
          <a:xfrm>
            <a:off x="4445162" y="5134858"/>
            <a:ext cx="18133" cy="821489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44667041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Semantic Medline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2062"/>
            <a:ext cx="8365067" cy="4986337"/>
          </a:xfrm>
        </p:spPr>
        <p:txBody>
          <a:bodyPr/>
          <a:lstStyle/>
          <a:p>
            <a:r>
              <a:rPr lang="en-US" dirty="0" smtClean="0"/>
              <a:t>The National Library of Medicine hosts a website that contains over 22M citations from the biomedical literature (PubMed).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Even though they are only titles and abstracts, there is a lot of knowledge in them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But the site only provides access to the citations by ‘search’</a:t>
            </a:r>
            <a:endParaRPr lang="en-US" i="1" dirty="0">
              <a:solidFill>
                <a:srgbClr val="0000FF"/>
              </a:solidFill>
            </a:endParaRPr>
          </a:p>
          <a:p>
            <a:r>
              <a:rPr lang="en-US" dirty="0" smtClean="0"/>
              <a:t>NLM scientists (</a:t>
            </a:r>
            <a:r>
              <a:rPr lang="en-US" dirty="0" err="1" smtClean="0"/>
              <a:t>Rindflesh</a:t>
            </a:r>
            <a:r>
              <a:rPr lang="en-US" dirty="0" smtClean="0"/>
              <a:t>, Shin, et al.) built a web-app for exploring high-confidence ‘facts’ extracted from PubMed citations (Semantic Medline)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The ‘facts’ are represented most naturally as a graph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Without a high-performance </a:t>
            </a:r>
            <a:r>
              <a:rPr lang="en-US" i="1" dirty="0" err="1" smtClean="0">
                <a:solidFill>
                  <a:srgbClr val="0000FF"/>
                </a:solidFill>
              </a:rPr>
              <a:t>triplestore</a:t>
            </a:r>
            <a:r>
              <a:rPr lang="en-US" i="1" dirty="0" smtClean="0">
                <a:solidFill>
                  <a:srgbClr val="0000FF"/>
                </a:solidFill>
              </a:rPr>
              <a:t> server, they currently use a relational database (MySQL) to store the facts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We are testing the Cray XMT to see if it has potential to support a graph database as a replacement for MySQL.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We proposed to port Semantic Medline to the Noblis XMT2 </a:t>
            </a: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Cray has provided a Beta version </a:t>
            </a:r>
            <a:r>
              <a:rPr lang="en-US" i="1" dirty="0" err="1" smtClean="0">
                <a:solidFill>
                  <a:srgbClr val="0000FF"/>
                </a:solidFill>
              </a:rPr>
              <a:t>triplestore</a:t>
            </a:r>
            <a:r>
              <a:rPr lang="en-US" i="1" dirty="0" smtClean="0">
                <a:solidFill>
                  <a:srgbClr val="0000FF"/>
                </a:solidFill>
              </a:rPr>
              <a:t> server named </a:t>
            </a:r>
            <a:r>
              <a:rPr lang="en-US" i="1" dirty="0" err="1" smtClean="0">
                <a:solidFill>
                  <a:srgbClr val="0000FF"/>
                </a:solidFill>
              </a:rPr>
              <a:t>uRiKA</a:t>
            </a:r>
            <a:endParaRPr lang="en-US" i="1" dirty="0" smtClean="0">
              <a:solidFill>
                <a:srgbClr val="0000FF"/>
              </a:solidFill>
            </a:endParaRPr>
          </a:p>
          <a:p>
            <a:pPr lvl="1"/>
            <a:r>
              <a:rPr lang="en-US" i="1" dirty="0" smtClean="0">
                <a:solidFill>
                  <a:srgbClr val="0000FF"/>
                </a:solidFill>
              </a:rPr>
              <a:t>It provides a SPARQL endpoint (analogous to a SQL connector for a MySQL)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First let’s look at Semantic Medline’s functionality…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35324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blis PowerPoint Template">
  <a:themeElements>
    <a:clrScheme name="Noblis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B0F0"/>
      </a:accent1>
      <a:accent2>
        <a:srgbClr val="92D050"/>
      </a:accent2>
      <a:accent3>
        <a:srgbClr val="FBE810"/>
      </a:accent3>
      <a:accent4>
        <a:srgbClr val="FFAB4A"/>
      </a:accent4>
      <a:accent5>
        <a:srgbClr val="3F98C2"/>
      </a:accent5>
      <a:accent6>
        <a:srgbClr val="C00000"/>
      </a:accent6>
      <a:hlink>
        <a:srgbClr val="009999"/>
      </a:hlink>
      <a:folHlink>
        <a:srgbClr val="3F98C2"/>
      </a:folHlink>
    </a:clrScheme>
    <a:fontScheme name="1_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err="1" smtClean="0">
            <a:solidFill>
              <a:schemeClr val="bg1"/>
            </a:solidFill>
          </a:defRPr>
        </a:defPPr>
      </a:lstStyle>
      <a:style>
        <a:lnRef idx="3">
          <a:schemeClr val="lt1"/>
        </a:lnRef>
        <a:fillRef idx="1">
          <a:schemeClr val="dk1"/>
        </a:fillRef>
        <a:effectRef idx="1">
          <a:schemeClr val="dk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rgbClr val="6185A2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tx2"/>
            </a:solidFill>
          </a:defRPr>
        </a:defPPr>
      </a:lstStyle>
    </a:tx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3">
        <a:dk1>
          <a:srgbClr val="6185A2"/>
        </a:dk1>
        <a:lt1>
          <a:srgbClr val="FFFFFF"/>
        </a:lt1>
        <a:dk2>
          <a:srgbClr val="6185A2"/>
        </a:dk2>
        <a:lt2>
          <a:srgbClr val="DDDDDD"/>
        </a:lt2>
        <a:accent1>
          <a:srgbClr val="FFD55C"/>
        </a:accent1>
        <a:accent2>
          <a:srgbClr val="45637A"/>
        </a:accent2>
        <a:accent3>
          <a:srgbClr val="FFFFFF"/>
        </a:accent3>
        <a:accent4>
          <a:srgbClr val="52718A"/>
        </a:accent4>
        <a:accent5>
          <a:srgbClr val="FFE7B5"/>
        </a:accent5>
        <a:accent6>
          <a:srgbClr val="3E596E"/>
        </a:accent6>
        <a:hlink>
          <a:srgbClr val="60B4D6"/>
        </a:hlink>
        <a:folHlink>
          <a:srgbClr val="C4D52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Old_x0020_Number xmlns="9f6bb84c-772b-461d-9250-9969eea50805">NA</Old_x0020_Number>
    <Doc_x0020_Number xmlns="9f6bb84c-772b-461d-9250-9969eea50805">QF 4.3-001</Doc_x0020_Number>
    <Rev xmlns="9f6bb84c-772b-461d-9250-9969eea50805">1</Rev>
    <Dept_x0020_Number xmlns="9f6bb84c-772b-461d-9250-9969eea50805" xsi:nil="true"/>
    <Approved_x0020_Date xmlns="9f6bb84c-772b-461d-9250-9969eea50805">2011-10-24T04:00:00+00:00</Approved_x0020_Date>
    <Doc_x0020_Owner xmlns="9f6bb84c-772b-461d-9250-9969eea50805">Corporate Communications</Doc_x0020_Owner>
    <Effective_x0020_Date xmlns="9f6bb84c-772b-461d-9250-9969eea50805">2011-10-19T04:00:00+00:00</Effective_x0020_Date>
    <Doc_x0020_Description xmlns="9f6bb84c-772b-461d-9250-9969eea50805">Official Noblis PowerPoint Template</Doc_x0020_Description>
    <Governance_x0020_Area xmlns="9f6bb84c-772b-461d-9250-9969eea50805">4.3 Branding</Governance_x0020_Area>
    <Suffix_x0020_Number xmlns="9f6bb84c-772b-461d-9250-9969eea50805">001</Suffix_x0020_Number>
    <Doc_x0020_Pages xmlns="9f6bb84c-772b-461d-9250-9969eea50805" xsi:nil="true"/>
    <Service_x0020_Area xmlns="9f6bb84c-772b-461d-9250-9969eea50805">
      <Value>5</Value>
    </Service_x0020_Area>
    <QMS_x0020_Tier xmlns="9f6bb84c-772b-461d-9250-9969eea50805">5 - Form</QMS_x0020_Tier>
    <Revision_x0020_Date xmlns="9f6bb84c-772b-461d-9250-9969eea50805">2011-10-19T04:00:00+00:00</Revision_x0020_Date>
    <Doc_x0020_Subject xmlns="9f6bb84c-772b-461d-9250-9969eea50805">
      <Value>Forms</Value>
    </Doc_x0020_Subject>
    <Doc_x0020_Contact xmlns="9f6bb84c-772b-461d-9250-9969eea50805">
      <UserInfo>
        <DisplayName/>
        <AccountId xsi:nil="true"/>
        <AccountType/>
      </UserInfo>
    </Doc_x0020_Contact>
    <ISO_x0020_Clauses xmlns="9f6bb84c-772b-461d-9250-9969eea50805" xsi:nil="true"/>
    <QMS_x0020_Footer xmlns="9f6bb84c-772b-461d-9250-9969eea50805">© 2110 Noblis, Inc. All rights reserved. Proprietary to Noblis. The controlled version is in the QMS.</QMS_x0020_Footer>
    <Doc_x0020_Audience xmlns="9f6bb84c-772b-461d-9250-9969eea50805">All Employees</Doc_x0020_Audience>
    <Revision_x0020_History xmlns="9f6bb84c-772b-461d-9250-9969eea50805">Added copyright symbol and placed disclaimer on all template pages.
Changed name to match version currently in QMS.</Revision_x0020_History>
    <Related_x0020_Documents xmlns="9f6bb84c-772b-461d-9250-9969eea5080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QMS Document" ma:contentTypeID="0x010100DEA820C9A8027C41A92C5D6408D549C600DA0474ADF08B5B46BD28BF8E339B6907" ma:contentTypeVersion="37" ma:contentTypeDescription="This content type is used for all QMS documents." ma:contentTypeScope="" ma:versionID="4a76178d65f2126b44d7419e19c70513">
  <xsd:schema xmlns:xsd="http://www.w3.org/2001/XMLSchema" xmlns:xs="http://www.w3.org/2001/XMLSchema" xmlns:p="http://schemas.microsoft.com/office/2006/metadata/properties" xmlns:ns2="9f6bb84c-772b-461d-9250-9969eea50805" targetNamespace="http://schemas.microsoft.com/office/2006/metadata/properties" ma:root="true" ma:fieldsID="5a839e6093a0df59d860a30da008f946" ns2:_="">
    <xsd:import namespace="9f6bb84c-772b-461d-9250-9969eea50805"/>
    <xsd:element name="properties">
      <xsd:complexType>
        <xsd:sequence>
          <xsd:element name="documentManagement">
            <xsd:complexType>
              <xsd:all>
                <xsd:element ref="ns2:QMS_x0020_Tier" minOccurs="0"/>
                <xsd:element ref="ns2:Governance_x0020_Area" minOccurs="0"/>
                <xsd:element ref="ns2:Suffix_x0020_Number" minOccurs="0"/>
                <xsd:element ref="ns2:Doc_x0020_Number" minOccurs="0"/>
                <xsd:element ref="ns2:Doc_x0020_Owner" minOccurs="0"/>
                <xsd:element ref="ns2:Doc_x0020_Contact" minOccurs="0"/>
                <xsd:element ref="ns2:Dept_x0020_Number" minOccurs="0"/>
                <xsd:element ref="ns2:Old_x0020_Number" minOccurs="0"/>
                <xsd:element ref="ns2:Effective_x0020_Date" minOccurs="0"/>
                <xsd:element ref="ns2:Revision_x0020_Date" minOccurs="0"/>
                <xsd:element ref="ns2:Rev" minOccurs="0"/>
                <xsd:element ref="ns2:Approved_x0020_Date" minOccurs="0"/>
                <xsd:element ref="ns2:Doc_x0020_Description" minOccurs="0"/>
                <xsd:element ref="ns2:Doc_x0020_Pages" minOccurs="0"/>
                <xsd:element ref="ns2:Service_x0020_Area" minOccurs="0"/>
                <xsd:element ref="ns2:Doc_x0020_Subject" minOccurs="0"/>
                <xsd:element ref="ns2:ISO_x0020_Clauses" minOccurs="0"/>
                <xsd:element ref="ns2:QMS_x0020_Footer" minOccurs="0"/>
                <xsd:element ref="ns2:Doc_x0020_Audience" minOccurs="0"/>
                <xsd:element ref="ns2:Revision_x0020_History" minOccurs="0"/>
                <xsd:element ref="ns2:Related_x0020_Docume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bb84c-772b-461d-9250-9969eea50805" elementFormDefault="qualified">
    <xsd:import namespace="http://schemas.microsoft.com/office/2006/documentManagement/types"/>
    <xsd:import namespace="http://schemas.microsoft.com/office/infopath/2007/PartnerControls"/>
    <xsd:element name="QMS_x0020_Tier" ma:index="2" nillable="true" ma:displayName="QMS Tier" ma:description="Select the correct QMS tier for this document." ma:format="RadioButtons" ma:internalName="QMS_x0020_Tier0">
      <xsd:simpleType>
        <xsd:restriction base="dms:Choice">
          <xsd:enumeration value="1 - Policy"/>
          <xsd:enumeration value="2 - Procedure"/>
          <xsd:enumeration value="3 - Work Instruction"/>
          <xsd:enumeration value="4 - Guideline"/>
          <xsd:enumeration value="5 - Form"/>
        </xsd:restriction>
      </xsd:simpleType>
    </xsd:element>
    <xsd:element name="Governance_x0020_Area" ma:index="4" nillable="true" ma:displayName="Governance Area" ma:description="Select the governance area for this document." ma:format="Dropdown" ma:internalName="Governance_x0020_Area0">
      <xsd:simpleType>
        <xsd:restriction base="dms:Choice">
          <xsd:enumeration value="1.1 Quality Management"/>
          <xsd:enumeration value="1.2 Legal and Compliance"/>
          <xsd:enumeration value="1.3 Program Management Office"/>
          <xsd:enumeration value="1.4 Business Continuity"/>
          <xsd:enumeration value="1.5 Technology"/>
          <xsd:enumeration value="2.1 Employment"/>
          <xsd:enumeration value="2.2 Work Environment"/>
          <xsd:enumeration value="2.3 Compensation and Benefits"/>
          <xsd:enumeration value="2.4 Travel and Transportation"/>
          <xsd:enumeration value="2.5 Talent Management"/>
          <xsd:enumeration value="3.1 Client Services Management"/>
          <xsd:enumeration value="3.2 Contracts"/>
          <xsd:enumeration value="3.3 Billing"/>
          <xsd:enumeration value="4.1 Business Development"/>
          <xsd:enumeration value="4.2 Proposal Management"/>
          <xsd:enumeration value="4.3 Branding"/>
          <xsd:enumeration value="4.4 Communication"/>
          <xsd:enumeration value="5.1 Accounting and Finance"/>
          <xsd:enumeration value="5.2 Pricing"/>
          <xsd:enumeration value="5.3 Procurement and Subcontracts"/>
          <xsd:enumeration value="5.4 Treasury"/>
          <xsd:enumeration value="6.1 Asset Management"/>
          <xsd:enumeration value="6.2 Site Administration"/>
          <xsd:enumeration value="6.3 Corporate Information Management"/>
          <xsd:enumeration value="6.4 Facilities"/>
          <xsd:enumeration value="6.5 Security"/>
        </xsd:restriction>
      </xsd:simpleType>
    </xsd:element>
    <xsd:element name="Suffix_x0020_Number" ma:index="5" nillable="true" ma:displayName="Suffix Number" ma:description="Enter the correct suffix.  With the prefix and governance area, this will create a unique document number." ma:internalName="Suffix_x0020_Number0">
      <xsd:simpleType>
        <xsd:restriction base="dms:Text">
          <xsd:maxLength value="15"/>
        </xsd:restriction>
      </xsd:simpleType>
    </xsd:element>
    <xsd:element name="Doc_x0020_Number" ma:index="6" nillable="true" ma:displayName="Doc Number" ma:description="Enter the unique document number consisting of prefix, governance area, and suffix." ma:internalName="Doc_x0020_Number0">
      <xsd:simpleType>
        <xsd:restriction base="dms:Text">
          <xsd:maxLength value="20"/>
        </xsd:restriction>
      </xsd:simpleType>
    </xsd:element>
    <xsd:element name="Doc_x0020_Owner" ma:index="7" nillable="true" ma:displayName="Process Owner" ma:description="Enter the role of the process owner for the document.  Refer to the Responsibility Matrix to resolve the role to a Noblis employee." ma:internalName="Doc_x0020_Owner0" ma:readOnly="false">
      <xsd:simpleType>
        <xsd:restriction base="dms:Text">
          <xsd:maxLength value="255"/>
        </xsd:restriction>
      </xsd:simpleType>
    </xsd:element>
    <xsd:element name="Doc_x0020_Contact" ma:index="8" nillable="true" ma:displayName="Doc Contact" ma:description="Select the contact person for the document." ma:list="UserInfo" ma:SharePointGroup="0" ma:internalName="Doc_x0020_Contact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pt_x0020_Number" ma:index="9" nillable="true" ma:displayName="Dept Number" ma:description="Enter the number of the owning department." ma:internalName="Dept_x0020_Number0" ma:readOnly="false">
      <xsd:simpleType>
        <xsd:restriction base="dms:Text">
          <xsd:maxLength value="6"/>
        </xsd:restriction>
      </xsd:simpleType>
    </xsd:element>
    <xsd:element name="Old_x0020_Number" ma:index="10" nillable="true" ma:displayName="Old Number" ma:default="NA" ma:description="Enter the old document number (P&amp;P or Form) or NA" ma:internalName="Old_x0020_Number0">
      <xsd:simpleType>
        <xsd:restriction base="dms:Text">
          <xsd:maxLength value="255"/>
        </xsd:restriction>
      </xsd:simpleType>
    </xsd:element>
    <xsd:element name="Effective_x0020_Date" ma:index="11" nillable="true" ma:displayName="Effective Date" ma:description="Enter the effective date for this document." ma:format="DateOnly" ma:internalName="Effective_x0020_Date0">
      <xsd:simpleType>
        <xsd:restriction base="dms:DateTime"/>
      </xsd:simpleType>
    </xsd:element>
    <xsd:element name="Revision_x0020_Date" ma:index="12" nillable="true" ma:displayName="Revision Date" ma:default="[today]" ma:description="Enter the date of the last revision." ma:format="DateOnly" ma:internalName="Revision_x0020_Date0">
      <xsd:simpleType>
        <xsd:restriction base="dms:DateTime"/>
      </xsd:simpleType>
    </xsd:element>
    <xsd:element name="Rev" ma:index="13" nillable="true" ma:displayName="Rev" ma:default="0" ma:description="Revision number" ma:internalName="Rev0">
      <xsd:simpleType>
        <xsd:restriction base="dms:Text">
          <xsd:maxLength value="3"/>
        </xsd:restriction>
      </xsd:simpleType>
    </xsd:element>
    <xsd:element name="Approved_x0020_Date" ma:index="14" nillable="true" ma:displayName="Approved Date" ma:description="Enter the date this document was approved." ma:format="DateOnly" ma:internalName="Approved_x0020_Date0">
      <xsd:simpleType>
        <xsd:restriction base="dms:DateTime"/>
      </xsd:simpleType>
    </xsd:element>
    <xsd:element name="Doc_x0020_Description" ma:index="15" nillable="true" ma:displayName="Doc Description" ma:description="Enter a brief description of the document." ma:internalName="Doc_x0020_Description">
      <xsd:simpleType>
        <xsd:restriction base="dms:Note">
          <xsd:maxLength value="255"/>
        </xsd:restriction>
      </xsd:simpleType>
    </xsd:element>
    <xsd:element name="Doc_x0020_Pages" ma:index="16" nillable="true" ma:displayName="Doc Pages" ma:description="Enter the number of pages in the document." ma:internalName="Doc_x0020_Pages">
      <xsd:simpleType>
        <xsd:restriction base="dms:Text">
          <xsd:maxLength value="4"/>
        </xsd:restriction>
      </xsd:simpleType>
    </xsd:element>
    <xsd:element name="Service_x0020_Area" ma:index="18" nillable="true" ma:displayName="Service Area" ma:description="Select the service area" ma:list="{425e2c79-0749-4334-832b-3cbcfaaaf5fb}" ma:internalName="Service_x0020_Area0" ma:showField="Title" ma:web="9f6bb84c-772b-461d-9250-9969eea508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oc_x0020_Subject" ma:index="19" nillable="true" ma:displayName="Doc Subject" ma:description="Select multiple subject areas for this document." ma:internalName="Doc_x0020_Subject0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ccount Management"/>
                    <xsd:enumeration value="Asset Management"/>
                    <xsd:enumeration value="Assignment to Sites"/>
                    <xsd:enumeration value="Benefits"/>
                    <xsd:enumeration value="Business Continuity"/>
                    <xsd:enumeration value="Business Courtesies"/>
                    <xsd:enumeration value="Capture Management"/>
                    <xsd:enumeration value="Client Acquisitions"/>
                    <xsd:enumeration value="Client Property"/>
                    <xsd:enumeration value="Client Satisfaction"/>
                    <xsd:enumeration value="Clinic"/>
                    <xsd:enumeration value="Code of Ethics and Conduct"/>
                    <xsd:enumeration value="Compensation"/>
                    <xsd:enumeration value="Compliance"/>
                    <xsd:enumeration value="Computer Accounts"/>
                    <xsd:enumeration value="Computer Security"/>
                    <xsd:enumeration value="Computer Support"/>
                    <xsd:enumeration value="Copyright Compliance"/>
                    <xsd:enumeration value="Corporate Insurance"/>
                    <xsd:enumeration value="Credited Service"/>
                    <xsd:enumeration value="Drug-Free Workplace"/>
                    <xsd:enumeration value="Education"/>
                    <xsd:enumeration value="EEO"/>
                    <xsd:enumeration value="Employee Conduct"/>
                    <xsd:enumeration value="Employee Records"/>
                    <xsd:enumeration value="Energy-Environmental Sustainability"/>
                    <xsd:enumeration value="Ethics"/>
                    <xsd:enumeration value="Forms"/>
                    <xsd:enumeration value="Gifts and Gratuities"/>
                    <xsd:enumeration value="Goals and Objectives"/>
                    <xsd:enumeration value="Government Investigations"/>
                    <xsd:enumeration value="Graphics"/>
                    <xsd:enumeration value="Guideline"/>
                    <xsd:enumeration value="Harassment"/>
                    <xsd:enumeration value="Health"/>
                    <xsd:enumeration value="HIPAA"/>
                    <xsd:enumeration value="Hiring"/>
                    <xsd:enumeration value="Immigration"/>
                    <xsd:enumeration value="Insider Trading"/>
                    <xsd:enumeration value="Intellectual Property"/>
                    <xsd:enumeration value="IT Accounts"/>
                    <xsd:enumeration value="IT Security"/>
                    <xsd:enumeration value="Leave"/>
                    <xsd:enumeration value="Library Services"/>
                    <xsd:enumeration value="New Hire Orientation"/>
                    <xsd:enumeration value="NICC"/>
                    <xsd:enumeration value="Onboarding"/>
                    <xsd:enumeration value="Outside Employment"/>
                    <xsd:enumeration value="Payroll"/>
                    <xsd:enumeration value="Performance Evaluation"/>
                    <xsd:enumeration value="Performance Management"/>
                    <xsd:enumeration value="Policy"/>
                    <xsd:enumeration value="Procedure"/>
                    <xsd:enumeration value="Professional Development"/>
                    <xsd:enumeration value="Project Management"/>
                    <xsd:enumeration value="Property Management"/>
                    <xsd:enumeration value="Proposal Development"/>
                    <xsd:enumeration value="PTO (Paid Time Off)"/>
                    <xsd:enumeration value="Records Management"/>
                    <xsd:enumeration value="Recruiting"/>
                    <xsd:enumeration value="Relocation"/>
                    <xsd:enumeration value="Research"/>
                    <xsd:enumeration value="Resignation/Separation"/>
                    <xsd:enumeration value="Retirement"/>
                    <xsd:enumeration value="Safety"/>
                    <xsd:enumeration value="Security"/>
                    <xsd:enumeration value="Service Quality"/>
                    <xsd:enumeration value="Smoke-Free Campus"/>
                    <xsd:enumeration value="Technical Press"/>
                    <xsd:enumeration value="Telecommuting"/>
                    <xsd:enumeration value="Time Reporting"/>
                    <xsd:enumeration value="Trade Controls"/>
                    <xsd:enumeration value="Training"/>
                    <xsd:enumeration value="Transportation"/>
                    <xsd:enumeration value="Travel"/>
                    <xsd:enumeration value="Treasury"/>
                    <xsd:enumeration value="Vacation"/>
                    <xsd:enumeration value="Wellness"/>
                    <xsd:enumeration value="Work Instruction"/>
                    <xsd:enumeration value="Workspace"/>
                  </xsd:restriction>
                </xsd:simpleType>
              </xsd:element>
            </xsd:sequence>
          </xsd:extension>
        </xsd:complexContent>
      </xsd:complexType>
    </xsd:element>
    <xsd:element name="ISO_x0020_Clauses" ma:index="27" nillable="true" ma:displayName="ISO Clauses" ma:description="Enter the related ISO 9001:2008 clauses." ma:internalName="ISO_x0020_Clauses">
      <xsd:simpleType>
        <xsd:restriction base="dms:Text">
          <xsd:maxLength value="255"/>
        </xsd:restriction>
      </xsd:simpleType>
    </xsd:element>
    <xsd:element name="QMS_x0020_Footer" ma:index="28" nillable="true" ma:displayName="QMS Footer" ma:default="© 2010 Noblis, Inc.  All rights reserved.  Proprietary to Noblis.  The controlled version is in the QMS." ma:description="This is the document footer." ma:internalName="QMS_x0020_Footer">
      <xsd:simpleType>
        <xsd:restriction base="dms:Text">
          <xsd:maxLength value="255"/>
        </xsd:restriction>
      </xsd:simpleType>
    </xsd:element>
    <xsd:element name="Doc_x0020_Audience" ma:index="30" nillable="true" ma:displayName="Doc Audience" ma:description="Choose the audience for this document." ma:format="Dropdown" ma:internalName="Doc_x0020_Audience">
      <xsd:simpleType>
        <xsd:union memberTypes="dms:Text">
          <xsd:simpleType>
            <xsd:restriction base="dms:Choice">
              <xsd:enumeration value="All Employees"/>
              <xsd:enumeration value="AFBCP Only"/>
              <xsd:enumeration value="BCP Only"/>
              <xsd:enumeration value="CIM Only"/>
              <xsd:enumeration value="EC Only"/>
              <xsd:enumeration value="HR and Legal Only"/>
              <xsd:enumeration value="HR and Managers Only"/>
              <xsd:enumeration value="HR Only"/>
              <xsd:enumeration value="ORP Only"/>
              <xsd:enumeration value="Records Management Only"/>
              <xsd:enumeration value="Treasury Only"/>
            </xsd:restriction>
          </xsd:simpleType>
        </xsd:union>
      </xsd:simpleType>
    </xsd:element>
    <xsd:element name="Revision_x0020_History" ma:index="31" nillable="true" ma:displayName="Revision History" ma:description="This field contains the record of changes to the document." ma:internalName="Revision_x0020_History">
      <xsd:simpleType>
        <xsd:restriction base="dms:Note"/>
      </xsd:simpleType>
    </xsd:element>
    <xsd:element name="Related_x0020_Documents" ma:index="32" nillable="true" ma:displayName="Related Documents" ma:description="Enter the list of related QMS documents." ma:internalName="Related_x0020_Documents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62E1251-2F12-4557-81AF-86410A8AE40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CFD9DB-70CB-4146-8249-070084AA3563}">
  <ds:schemaRefs>
    <ds:schemaRef ds:uri="http://purl.org/dc/dcmitype/"/>
    <ds:schemaRef ds:uri="9f6bb84c-772b-461d-9250-9969eea50805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F052FA9-E5C0-4C5E-B846-C40287F45E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6bb84c-772b-461d-9250-9969eea508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Noblis PowerPoint Template</Template>
  <TotalTime>11875</TotalTime>
  <Words>1155</Words>
  <Application>Microsoft Office PowerPoint</Application>
  <PresentationFormat>On-screen Show (4:3)</PresentationFormat>
  <Paragraphs>150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Noblis PowerPoint Template</vt:lpstr>
      <vt:lpstr>Applications of Semantic Technology</vt:lpstr>
      <vt:lpstr>PowerPoint Presentation</vt:lpstr>
      <vt:lpstr>PowerPoint Presentation</vt:lpstr>
      <vt:lpstr>Cybersecurity: Security Event Analysis</vt:lpstr>
      <vt:lpstr>Graph Model of Events</vt:lpstr>
      <vt:lpstr>Knowledgebase: Semantic Medline</vt:lpstr>
      <vt:lpstr>The XMT2</vt:lpstr>
      <vt:lpstr>Text Extraction and Triples</vt:lpstr>
      <vt:lpstr>Semantic Medline</vt:lpstr>
      <vt:lpstr>PowerPoint Presentation</vt:lpstr>
      <vt:lpstr>Comments</vt:lpstr>
    </vt:vector>
  </TitlesOfParts>
  <Company>Noblis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>PowerPoint Template 2011</dc:subject>
  <dc:creator>jbuthod</dc:creator>
  <cp:keywords>Noblis Official PowerPoint Template</cp:keywords>
  <dc:description>Official Noblis PowerPoint Template Adopted September 2011.</dc:description>
  <cp:lastModifiedBy>test</cp:lastModifiedBy>
  <cp:revision>591</cp:revision>
  <cp:lastPrinted>2012-04-26T13:41:28Z</cp:lastPrinted>
  <dcterms:created xsi:type="dcterms:W3CDTF">2011-12-02T18:44:47Z</dcterms:created>
  <dcterms:modified xsi:type="dcterms:W3CDTF">2013-01-23T01:07:12Z</dcterms:modified>
  <cp:category>PowerPoint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0x010100DEA820C9A8027C41A92C5D6408D549C600DA0474ADF08B5B46BD28BF8E339B6907</vt:lpwstr>
  </property>
  <property fmtid="{D5CDD505-2E9C-101B-9397-08002B2CF9AE}" pid="3" name="Updated to Office 2007?">
    <vt:lpwstr>Yes</vt:lpwstr>
  </property>
  <property fmtid="{D5CDD505-2E9C-101B-9397-08002B2CF9AE}" pid="4" name="Office 2007 Doc Available?">
    <vt:lpwstr>Yes</vt:lpwstr>
  </property>
  <property fmtid="{D5CDD505-2E9C-101B-9397-08002B2CF9AE}" pid="5" name="Doc Number0">
    <vt:lpwstr/>
  </property>
  <property fmtid="{D5CDD505-2E9C-101B-9397-08002B2CF9AE}" pid="6" name="TemplateUrl">
    <vt:lpwstr/>
  </property>
  <property fmtid="{D5CDD505-2E9C-101B-9397-08002B2CF9AE}" pid="7" name="QMS Tier0">
    <vt:lpwstr/>
  </property>
  <property fmtid="{D5CDD505-2E9C-101B-9397-08002B2CF9AE}" pid="8" name="Effective Date0">
    <vt:filetime>2010-11-01T12:47:52Z</vt:filetime>
  </property>
  <property fmtid="{D5CDD505-2E9C-101B-9397-08002B2CF9AE}" pid="9" name="Owner">
    <vt:lpwstr>Corpcomm</vt:lpwstr>
  </property>
  <property fmtid="{D5CDD505-2E9C-101B-9397-08002B2CF9AE}" pid="10" name="xd_ProgID">
    <vt:lpwstr/>
  </property>
  <property fmtid="{D5CDD505-2E9C-101B-9397-08002B2CF9AE}" pid="11" name="Suffix Number0">
    <vt:lpwstr/>
  </property>
  <property fmtid="{D5CDD505-2E9C-101B-9397-08002B2CF9AE}" pid="12" name="Old Number0">
    <vt:lpwstr>NA</vt:lpwstr>
  </property>
  <property fmtid="{D5CDD505-2E9C-101B-9397-08002B2CF9AE}" pid="13" name="Governance Area0">
    <vt:lpwstr/>
  </property>
  <property fmtid="{D5CDD505-2E9C-101B-9397-08002B2CF9AE}" pid="14" name="Order">
    <vt:r8>35500</vt:r8>
  </property>
  <property fmtid="{D5CDD505-2E9C-101B-9397-08002B2CF9AE}" pid="15" name="Last Updated">
    <vt:filetime>2009-12-01T05:00:00Z</vt:filetime>
  </property>
  <property fmtid="{D5CDD505-2E9C-101B-9397-08002B2CF9AE}" pid="16" name="Doc Subject">
    <vt:lpwstr/>
  </property>
  <property fmtid="{D5CDD505-2E9C-101B-9397-08002B2CF9AE}" pid="17" name="Topics">
    <vt:lpwstr/>
  </property>
  <property fmtid="{D5CDD505-2E9C-101B-9397-08002B2CF9AE}" pid="18" name="QMS Footer">
    <vt:lpwstr>© 2010 Noblis, Inc.  All rights reserved.  Proprietary to Noblis.  The controlled version is in the QMS.</vt:lpwstr>
  </property>
  <property fmtid="{D5CDD505-2E9C-101B-9397-08002B2CF9AE}" pid="19" name="Doc Contact">
    <vt:lpwstr/>
  </property>
  <property fmtid="{D5CDD505-2E9C-101B-9397-08002B2CF9AE}" pid="20" name="Owner0">
    <vt:lpwstr>Corporate Communications</vt:lpwstr>
  </property>
  <property fmtid="{D5CDD505-2E9C-101B-9397-08002B2CF9AE}" pid="21" name="Doc Status0">
    <vt:lpwstr>Published to QMS</vt:lpwstr>
  </property>
</Properties>
</file>