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xlsx" ContentType="application/vnd.openxmlformats-officedocument.spreadsheetml.sheet"/>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7" r:id="rId4"/>
  </p:sldMasterIdLst>
  <p:notesMasterIdLst>
    <p:notesMasterId r:id="rId33"/>
  </p:notesMasterIdLst>
  <p:handoutMasterIdLst>
    <p:handoutMasterId r:id="rId34"/>
  </p:handoutMasterIdLst>
  <p:sldIdLst>
    <p:sldId id="637" r:id="rId5"/>
    <p:sldId id="638" r:id="rId6"/>
    <p:sldId id="639" r:id="rId7"/>
    <p:sldId id="646" r:id="rId8"/>
    <p:sldId id="647" r:id="rId9"/>
    <p:sldId id="648" r:id="rId10"/>
    <p:sldId id="649" r:id="rId11"/>
    <p:sldId id="650" r:id="rId12"/>
    <p:sldId id="651" r:id="rId13"/>
    <p:sldId id="652" r:id="rId14"/>
    <p:sldId id="583" r:id="rId15"/>
    <p:sldId id="585" r:id="rId16"/>
    <p:sldId id="589" r:id="rId17"/>
    <p:sldId id="590" r:id="rId18"/>
    <p:sldId id="573" r:id="rId19"/>
    <p:sldId id="615" r:id="rId20"/>
    <p:sldId id="660" r:id="rId21"/>
    <p:sldId id="656" r:id="rId22"/>
    <p:sldId id="598" r:id="rId23"/>
    <p:sldId id="664" r:id="rId24"/>
    <p:sldId id="662" r:id="rId25"/>
    <p:sldId id="663" r:id="rId26"/>
    <p:sldId id="577" r:id="rId27"/>
    <p:sldId id="588" r:id="rId28"/>
    <p:sldId id="587" r:id="rId29"/>
    <p:sldId id="661" r:id="rId30"/>
    <p:sldId id="665" r:id="rId31"/>
    <p:sldId id="655" r:id="rId32"/>
  </p:sldIdLst>
  <p:sldSz cx="9144000" cy="6858000" type="letter"/>
  <p:notesSz cx="6950075" cy="9236075"/>
  <p:defaultTextStyle>
    <a:defPPr>
      <a:defRPr lang="en-US"/>
    </a:defPPr>
    <a:lvl1pPr algn="l" rtl="0" fontAlgn="base">
      <a:spcBef>
        <a:spcPct val="0"/>
      </a:spcBef>
      <a:spcAft>
        <a:spcPct val="0"/>
      </a:spcAft>
      <a:defRPr sz="1400" kern="1200">
        <a:solidFill>
          <a:schemeClr val="tx1"/>
        </a:solidFill>
        <a:latin typeface="Arial" pitchFamily="34" charset="0"/>
        <a:ea typeface="Arial Unicode MS" pitchFamily="34" charset="-128"/>
        <a:cs typeface="Arial Unicode MS" pitchFamily="34" charset="-128"/>
      </a:defRPr>
    </a:lvl1pPr>
    <a:lvl2pPr marL="457200" algn="l" rtl="0" fontAlgn="base">
      <a:spcBef>
        <a:spcPct val="0"/>
      </a:spcBef>
      <a:spcAft>
        <a:spcPct val="0"/>
      </a:spcAft>
      <a:defRPr sz="1400" kern="1200">
        <a:solidFill>
          <a:schemeClr val="tx1"/>
        </a:solidFill>
        <a:latin typeface="Arial" pitchFamily="34" charset="0"/>
        <a:ea typeface="Arial Unicode MS" pitchFamily="34" charset="-128"/>
        <a:cs typeface="Arial Unicode MS" pitchFamily="34" charset="-128"/>
      </a:defRPr>
    </a:lvl2pPr>
    <a:lvl3pPr marL="914400" algn="l" rtl="0" fontAlgn="base">
      <a:spcBef>
        <a:spcPct val="0"/>
      </a:spcBef>
      <a:spcAft>
        <a:spcPct val="0"/>
      </a:spcAft>
      <a:defRPr sz="1400" kern="1200">
        <a:solidFill>
          <a:schemeClr val="tx1"/>
        </a:solidFill>
        <a:latin typeface="Arial" pitchFamily="34" charset="0"/>
        <a:ea typeface="Arial Unicode MS" pitchFamily="34" charset="-128"/>
        <a:cs typeface="Arial Unicode MS" pitchFamily="34" charset="-128"/>
      </a:defRPr>
    </a:lvl3pPr>
    <a:lvl4pPr marL="1371600" algn="l" rtl="0" fontAlgn="base">
      <a:spcBef>
        <a:spcPct val="0"/>
      </a:spcBef>
      <a:spcAft>
        <a:spcPct val="0"/>
      </a:spcAft>
      <a:defRPr sz="1400" kern="1200">
        <a:solidFill>
          <a:schemeClr val="tx1"/>
        </a:solidFill>
        <a:latin typeface="Arial" pitchFamily="34" charset="0"/>
        <a:ea typeface="Arial Unicode MS" pitchFamily="34" charset="-128"/>
        <a:cs typeface="Arial Unicode MS" pitchFamily="34" charset="-128"/>
      </a:defRPr>
    </a:lvl4pPr>
    <a:lvl5pPr marL="1828800" algn="l" rtl="0" fontAlgn="base">
      <a:spcBef>
        <a:spcPct val="0"/>
      </a:spcBef>
      <a:spcAft>
        <a:spcPct val="0"/>
      </a:spcAft>
      <a:defRPr sz="1400" kern="1200">
        <a:solidFill>
          <a:schemeClr val="tx1"/>
        </a:solidFill>
        <a:latin typeface="Arial" pitchFamily="34" charset="0"/>
        <a:ea typeface="Arial Unicode MS" pitchFamily="34" charset="-128"/>
        <a:cs typeface="Arial Unicode MS" pitchFamily="34" charset="-128"/>
      </a:defRPr>
    </a:lvl5pPr>
    <a:lvl6pPr marL="2286000" algn="l" defTabSz="914400" rtl="0" eaLnBrk="1" latinLnBrk="0" hangingPunct="1">
      <a:defRPr sz="1400" kern="1200">
        <a:solidFill>
          <a:schemeClr val="tx1"/>
        </a:solidFill>
        <a:latin typeface="Arial" pitchFamily="34" charset="0"/>
        <a:ea typeface="Arial Unicode MS" pitchFamily="34" charset="-128"/>
        <a:cs typeface="Arial Unicode MS" pitchFamily="34" charset="-128"/>
      </a:defRPr>
    </a:lvl6pPr>
    <a:lvl7pPr marL="2743200" algn="l" defTabSz="914400" rtl="0" eaLnBrk="1" latinLnBrk="0" hangingPunct="1">
      <a:defRPr sz="1400" kern="1200">
        <a:solidFill>
          <a:schemeClr val="tx1"/>
        </a:solidFill>
        <a:latin typeface="Arial" pitchFamily="34" charset="0"/>
        <a:ea typeface="Arial Unicode MS" pitchFamily="34" charset="-128"/>
        <a:cs typeface="Arial Unicode MS" pitchFamily="34" charset="-128"/>
      </a:defRPr>
    </a:lvl7pPr>
    <a:lvl8pPr marL="3200400" algn="l" defTabSz="914400" rtl="0" eaLnBrk="1" latinLnBrk="0" hangingPunct="1">
      <a:defRPr sz="1400" kern="1200">
        <a:solidFill>
          <a:schemeClr val="tx1"/>
        </a:solidFill>
        <a:latin typeface="Arial" pitchFamily="34" charset="0"/>
        <a:ea typeface="Arial Unicode MS" pitchFamily="34" charset="-128"/>
        <a:cs typeface="Arial Unicode MS" pitchFamily="34" charset="-128"/>
      </a:defRPr>
    </a:lvl8pPr>
    <a:lvl9pPr marL="3657600" algn="l" defTabSz="914400" rtl="0" eaLnBrk="1" latinLnBrk="0" hangingPunct="1">
      <a:defRPr sz="1400" kern="1200">
        <a:solidFill>
          <a:schemeClr val="tx1"/>
        </a:solidFill>
        <a:latin typeface="Arial" pitchFamily="34" charset="0"/>
        <a:ea typeface="Arial Unicode MS" pitchFamily="34" charset="-128"/>
        <a:cs typeface="Arial Unicode MS" pitchFamily="34"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72E3"/>
    <a:srgbClr val="F917CE"/>
    <a:srgbClr val="996600"/>
    <a:srgbClr val="00FF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87" autoAdjust="0"/>
    <p:restoredTop sz="98113" autoAdjust="0"/>
  </p:normalViewPr>
  <p:slideViewPr>
    <p:cSldViewPr>
      <p:cViewPr>
        <p:scale>
          <a:sx n="99" d="100"/>
          <a:sy n="99" d="100"/>
        </p:scale>
        <p:origin x="-2448" y="-384"/>
      </p:cViewPr>
      <p:guideLst>
        <p:guide orient="horz" pos="2160"/>
        <p:guide pos="2880"/>
      </p:guideLst>
    </p:cSldViewPr>
  </p:slideViewPr>
  <p:notesTextViewPr>
    <p:cViewPr>
      <p:scale>
        <a:sx n="100" d="100"/>
        <a:sy n="100" d="100"/>
      </p:scale>
      <p:origin x="0" y="0"/>
    </p:cViewPr>
  </p:notesTextViewPr>
  <p:sorterViewPr>
    <p:cViewPr>
      <p:scale>
        <a:sx n="119" d="100"/>
        <a:sy n="119" d="100"/>
      </p:scale>
      <p:origin x="0" y="3024"/>
    </p:cViewPr>
  </p:sorterViewPr>
  <p:notesViewPr>
    <p:cSldViewPr>
      <p:cViewPr varScale="1">
        <p:scale>
          <a:sx n="130" d="100"/>
          <a:sy n="130" d="100"/>
        </p:scale>
        <p:origin x="-1158" y="-102"/>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413555944396"/>
          <c:y val="0.0280024956036959"/>
          <c:w val="0.843092616895113"/>
          <c:h val="0.853008420555381"/>
        </c:manualLayout>
      </c:layout>
      <c:lineChart>
        <c:grouping val="standard"/>
        <c:varyColors val="0"/>
        <c:ser>
          <c:idx val="0"/>
          <c:order val="0"/>
          <c:tx>
            <c:strRef>
              <c:f>Sheet1!$D$1</c:f>
              <c:strCache>
                <c:ptCount val="1"/>
                <c:pt idx="0">
                  <c:v>Total MB</c:v>
                </c:pt>
              </c:strCache>
            </c:strRef>
          </c:tx>
          <c:spPr>
            <a:ln w="69850">
              <a:solidFill>
                <a:srgbClr val="FF0000"/>
              </a:solidFill>
            </a:ln>
          </c:spPr>
          <c:marker>
            <c:symbol val="diamond"/>
            <c:size val="10"/>
            <c:spPr>
              <a:solidFill>
                <a:srgbClr val="FF0000"/>
              </a:solidFill>
            </c:spPr>
          </c:marker>
          <c:cat>
            <c:numRef>
              <c:f>Sheet1!$A$2:$A$7</c:f>
              <c:numCache>
                <c:formatCode>General</c:formatCode>
                <c:ptCount val="6"/>
                <c:pt idx="0">
                  <c:v>1876.0</c:v>
                </c:pt>
                <c:pt idx="1">
                  <c:v>1900.0</c:v>
                </c:pt>
                <c:pt idx="2">
                  <c:v>1950.0</c:v>
                </c:pt>
                <c:pt idx="3">
                  <c:v>1988.0</c:v>
                </c:pt>
                <c:pt idx="4">
                  <c:v>2000.0</c:v>
                </c:pt>
                <c:pt idx="5">
                  <c:v>2006.0</c:v>
                </c:pt>
              </c:numCache>
            </c:numRef>
          </c:cat>
          <c:val>
            <c:numRef>
              <c:f>Sheet1!$D$2:$D$7</c:f>
              <c:numCache>
                <c:formatCode>General</c:formatCode>
                <c:ptCount val="6"/>
                <c:pt idx="0">
                  <c:v>1.680000000000004</c:v>
                </c:pt>
                <c:pt idx="1">
                  <c:v>16.8</c:v>
                </c:pt>
                <c:pt idx="2">
                  <c:v>42.09200000000001</c:v>
                </c:pt>
                <c:pt idx="3">
                  <c:v>77.7</c:v>
                </c:pt>
                <c:pt idx="4">
                  <c:v>94.73100000000002</c:v>
                </c:pt>
                <c:pt idx="5">
                  <c:v>1943.2</c:v>
                </c:pt>
              </c:numCache>
            </c:numRef>
          </c:val>
          <c:smooth val="0"/>
        </c:ser>
        <c:dLbls>
          <c:showLegendKey val="0"/>
          <c:showVal val="0"/>
          <c:showCatName val="0"/>
          <c:showSerName val="0"/>
          <c:showPercent val="0"/>
          <c:showBubbleSize val="0"/>
        </c:dLbls>
        <c:marker val="1"/>
        <c:smooth val="0"/>
        <c:axId val="2092428264"/>
        <c:axId val="2110542360"/>
      </c:lineChart>
      <c:dateAx>
        <c:axId val="2092428264"/>
        <c:scaling>
          <c:orientation val="minMax"/>
        </c:scaling>
        <c:delete val="0"/>
        <c:axPos val="b"/>
        <c:title>
          <c:tx>
            <c:rich>
              <a:bodyPr/>
              <a:lstStyle/>
              <a:p>
                <a:pPr>
                  <a:defRPr sz="2200"/>
                </a:pPr>
                <a:r>
                  <a:rPr lang="en-US" sz="2200" dirty="0" smtClean="0"/>
                  <a:t>Year</a:t>
                </a:r>
                <a:endParaRPr lang="en-US" sz="2200" dirty="0"/>
              </a:p>
            </c:rich>
          </c:tx>
          <c:layout>
            <c:manualLayout>
              <c:xMode val="edge"/>
              <c:yMode val="edge"/>
              <c:x val="0.466440384272355"/>
              <c:y val="0.931247683449247"/>
            </c:manualLayout>
          </c:layout>
          <c:overlay val="0"/>
        </c:title>
        <c:numFmt formatCode="General" sourceLinked="1"/>
        <c:majorTickMark val="in"/>
        <c:minorTickMark val="none"/>
        <c:tickLblPos val="none"/>
        <c:crossAx val="2110542360"/>
        <c:crosses val="autoZero"/>
        <c:auto val="0"/>
        <c:lblOffset val="100"/>
        <c:baseTimeUnit val="days"/>
      </c:dateAx>
      <c:valAx>
        <c:axId val="2110542360"/>
        <c:scaling>
          <c:orientation val="minMax"/>
          <c:max val="2000.0"/>
        </c:scaling>
        <c:delete val="0"/>
        <c:axPos val="l"/>
        <c:majorGridlines/>
        <c:title>
          <c:tx>
            <c:rich>
              <a:bodyPr rot="-5400000" vert="horz"/>
              <a:lstStyle/>
              <a:p>
                <a:pPr>
                  <a:defRPr/>
                </a:pPr>
                <a:r>
                  <a:rPr lang="en-US" dirty="0" smtClean="0"/>
                  <a:t>MB / Season</a:t>
                </a:r>
                <a:endParaRPr lang="en-US" dirty="0"/>
              </a:p>
            </c:rich>
          </c:tx>
          <c:layout/>
          <c:overlay val="0"/>
        </c:title>
        <c:numFmt formatCode="General" sourceLinked="1"/>
        <c:majorTickMark val="in"/>
        <c:minorTickMark val="none"/>
        <c:tickLblPos val="nextTo"/>
        <c:crossAx val="2092428264"/>
        <c:crosses val="autoZero"/>
        <c:crossBetween val="between"/>
      </c:valAx>
      <c:spPr>
        <a:noFill/>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0.82569</cdr:x>
      <cdr:y>0</cdr:y>
    </cdr:from>
    <cdr:to>
      <cdr:x>0.94219</cdr:x>
      <cdr:y>0.16759</cdr:y>
    </cdr:to>
    <cdr:sp macro="" textlink="">
      <cdr:nvSpPr>
        <cdr:cNvPr id="8" name="TextBox 1"/>
        <cdr:cNvSpPr txBox="1"/>
      </cdr:nvSpPr>
      <cdr:spPr>
        <a:xfrm xmlns:a="http://schemas.openxmlformats.org/drawingml/2006/main">
          <a:off x="6858000" y="0"/>
          <a:ext cx="967626" cy="835140"/>
        </a:xfrm>
        <a:prstGeom xmlns:a="http://schemas.openxmlformats.org/drawingml/2006/main" prst="rect">
          <a:avLst/>
        </a:prstGeom>
      </cdr:spPr>
      <cdr:txBody>
        <a:bodyPr xmlns:a="http://schemas.openxmlformats.org/drawingml/2006/main" vert="horz" wrap="none" lIns="91440" tIns="45720" rIns="91440" bIns="45720"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000" b="1" dirty="0" err="1" smtClean="0">
              <a:solidFill>
                <a:schemeClr val="tx1"/>
              </a:solidFill>
            </a:rPr>
            <a:t>Pitchf</a:t>
          </a:r>
          <a:r>
            <a:rPr lang="en-US" sz="2000" b="1" dirty="0" smtClean="0">
              <a:solidFill>
                <a:schemeClr val="tx1"/>
              </a:solidFill>
            </a:rPr>
            <a:t>/x</a:t>
          </a:r>
        </a:p>
        <a:p xmlns:a="http://schemas.openxmlformats.org/drawingml/2006/main">
          <a:pPr algn="ctr"/>
          <a:r>
            <a:rPr lang="en-US" sz="1800" b="1" dirty="0" smtClean="0">
              <a:solidFill>
                <a:schemeClr val="tx1"/>
              </a:solidFill>
            </a:rPr>
            <a:t>2008</a:t>
          </a:r>
        </a:p>
      </cdr:txBody>
    </cdr:sp>
  </cdr:relSizeAnchor>
  <cdr:relSizeAnchor xmlns:cdr="http://schemas.openxmlformats.org/drawingml/2006/chartDrawing">
    <cdr:from>
      <cdr:x>0.2233</cdr:x>
      <cdr:y>0.88691</cdr:y>
    </cdr:from>
    <cdr:to>
      <cdr:x>0.33981</cdr:x>
      <cdr:y>0.96102</cdr:y>
    </cdr:to>
    <cdr:sp macro="" textlink="">
      <cdr:nvSpPr>
        <cdr:cNvPr id="10" name="TextBox 7"/>
        <cdr:cNvSpPr txBox="1"/>
      </cdr:nvSpPr>
      <cdr:spPr>
        <a:xfrm xmlns:a="http://schemas.openxmlformats.org/drawingml/2006/main">
          <a:off x="1752600" y="4419600"/>
          <a:ext cx="914441" cy="36930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rgbClr val="CCCCCC"/>
              </a:solidFill>
              <a:latin typeface="Calibri"/>
            </a:defRPr>
          </a:lvl1pPr>
          <a:lvl2pPr marL="457200" algn="l" defTabSz="914400" rtl="0" eaLnBrk="1" latinLnBrk="0" hangingPunct="1">
            <a:defRPr sz="1800" kern="1200">
              <a:solidFill>
                <a:srgbClr val="CCCCCC"/>
              </a:solidFill>
              <a:latin typeface="Calibri"/>
            </a:defRPr>
          </a:lvl2pPr>
          <a:lvl3pPr marL="914400" algn="l" defTabSz="914400" rtl="0" eaLnBrk="1" latinLnBrk="0" hangingPunct="1">
            <a:defRPr sz="1800" kern="1200">
              <a:solidFill>
                <a:srgbClr val="CCCCCC"/>
              </a:solidFill>
              <a:latin typeface="Calibri"/>
            </a:defRPr>
          </a:lvl3pPr>
          <a:lvl4pPr marL="1371600" algn="l" defTabSz="914400" rtl="0" eaLnBrk="1" latinLnBrk="0" hangingPunct="1">
            <a:defRPr sz="1800" kern="1200">
              <a:solidFill>
                <a:srgbClr val="CCCCCC"/>
              </a:solidFill>
              <a:latin typeface="Calibri"/>
            </a:defRPr>
          </a:lvl4pPr>
          <a:lvl5pPr marL="1828800" algn="l" defTabSz="914400" rtl="0" eaLnBrk="1" latinLnBrk="0" hangingPunct="1">
            <a:defRPr sz="1800" kern="1200">
              <a:solidFill>
                <a:srgbClr val="CCCCCC"/>
              </a:solidFill>
              <a:latin typeface="Calibri"/>
            </a:defRPr>
          </a:lvl5pPr>
          <a:lvl6pPr marL="2286000" algn="l" defTabSz="914400" rtl="0" eaLnBrk="1" latinLnBrk="0" hangingPunct="1">
            <a:defRPr sz="1800" kern="1200">
              <a:solidFill>
                <a:srgbClr val="CCCCCC"/>
              </a:solidFill>
              <a:latin typeface="Calibri"/>
            </a:defRPr>
          </a:lvl6pPr>
          <a:lvl7pPr marL="2743200" algn="l" defTabSz="914400" rtl="0" eaLnBrk="1" latinLnBrk="0" hangingPunct="1">
            <a:defRPr sz="1800" kern="1200">
              <a:solidFill>
                <a:srgbClr val="CCCCCC"/>
              </a:solidFill>
              <a:latin typeface="Calibri"/>
            </a:defRPr>
          </a:lvl7pPr>
          <a:lvl8pPr marL="3200400" algn="l" defTabSz="914400" rtl="0" eaLnBrk="1" latinLnBrk="0" hangingPunct="1">
            <a:defRPr sz="1800" kern="1200">
              <a:solidFill>
                <a:srgbClr val="CCCCCC"/>
              </a:solidFill>
              <a:latin typeface="Calibri"/>
            </a:defRPr>
          </a:lvl8pPr>
          <a:lvl9pPr marL="3657600" algn="l" defTabSz="914400" rtl="0" eaLnBrk="1" latinLnBrk="0" hangingPunct="1">
            <a:defRPr sz="1800" kern="1200">
              <a:solidFill>
                <a:srgbClr val="CCCCCC"/>
              </a:solidFill>
              <a:latin typeface="Calibri"/>
            </a:defRPr>
          </a:lvl9pPr>
        </a:lstStyle>
        <a:p xmlns:a="http://schemas.openxmlformats.org/drawingml/2006/main">
          <a:r>
            <a:rPr lang="en-US" b="1" dirty="0" smtClean="0">
              <a:solidFill>
                <a:schemeClr val="tx1"/>
              </a:solidFill>
            </a:rPr>
            <a:t>1900</a:t>
          </a:r>
          <a:endParaRPr lang="en-US" b="1" dirty="0">
            <a:solidFill>
              <a:schemeClr val="tx1"/>
            </a:solidFill>
          </a:endParaRPr>
        </a:p>
      </cdr:txBody>
    </cdr:sp>
  </cdr:relSizeAnchor>
  <cdr:relSizeAnchor xmlns:cdr="http://schemas.openxmlformats.org/drawingml/2006/chartDrawing">
    <cdr:from>
      <cdr:x>0.57282</cdr:x>
      <cdr:y>0.91749</cdr:y>
    </cdr:from>
    <cdr:to>
      <cdr:x>0.63107</cdr:x>
      <cdr:y>0.96336</cdr:y>
    </cdr:to>
    <cdr:sp macro="" textlink="">
      <cdr:nvSpPr>
        <cdr:cNvPr id="11" name="TextBox 10"/>
        <cdr:cNvSpPr txBox="1"/>
      </cdr:nvSpPr>
      <cdr:spPr>
        <a:xfrm xmlns:a="http://schemas.openxmlformats.org/drawingml/2006/main">
          <a:off x="4495800" y="4572000"/>
          <a:ext cx="457200" cy="2286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0.56311</cdr:x>
      <cdr:y>0.88691</cdr:y>
    </cdr:from>
    <cdr:to>
      <cdr:x>0.65049</cdr:x>
      <cdr:y>0.96337</cdr:y>
    </cdr:to>
    <cdr:sp macro="" textlink="">
      <cdr:nvSpPr>
        <cdr:cNvPr id="12" name="TextBox 11"/>
        <cdr:cNvSpPr txBox="1"/>
      </cdr:nvSpPr>
      <cdr:spPr>
        <a:xfrm xmlns:a="http://schemas.openxmlformats.org/drawingml/2006/main">
          <a:off x="4419600" y="4419600"/>
          <a:ext cx="685811" cy="38101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800" b="1" dirty="0" smtClean="0">
              <a:solidFill>
                <a:schemeClr val="tx1"/>
              </a:solidFill>
            </a:rPr>
            <a:t>1950</a:t>
          </a:r>
          <a:endParaRPr lang="en-US" sz="1800" b="1" dirty="0">
            <a:solidFill>
              <a:schemeClr val="tx1"/>
            </a:solidFill>
          </a:endParaRPr>
        </a:p>
      </cdr:txBody>
    </cdr:sp>
  </cdr:relSizeAnchor>
  <cdr:relSizeAnchor xmlns:cdr="http://schemas.openxmlformats.org/drawingml/2006/chartDrawing">
    <cdr:from>
      <cdr:x>0.8932</cdr:x>
      <cdr:y>0.88691</cdr:y>
    </cdr:from>
    <cdr:to>
      <cdr:x>0.98058</cdr:x>
      <cdr:y>0.96337</cdr:y>
    </cdr:to>
    <cdr:sp macro="" textlink="">
      <cdr:nvSpPr>
        <cdr:cNvPr id="13" name="TextBox 1"/>
        <cdr:cNvSpPr txBox="1"/>
      </cdr:nvSpPr>
      <cdr:spPr>
        <a:xfrm xmlns:a="http://schemas.openxmlformats.org/drawingml/2006/main">
          <a:off x="7010400" y="4419600"/>
          <a:ext cx="685811" cy="38101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800" b="1" dirty="0" smtClean="0">
              <a:solidFill>
                <a:schemeClr val="tx1"/>
              </a:solidFill>
            </a:rPr>
            <a:t>2000</a:t>
          </a:r>
          <a:endParaRPr lang="en-US" sz="1800" b="1" dirty="0">
            <a:solidFill>
              <a:schemeClr val="tx1"/>
            </a:solidFill>
          </a:endParaRPr>
        </a:p>
      </cdr:txBody>
    </cdr:sp>
  </cdr:relSizeAnchor>
  <cdr:relSizeAnchor xmlns:cdr="http://schemas.openxmlformats.org/drawingml/2006/chartDrawing">
    <cdr:from>
      <cdr:x>0.79612</cdr:x>
      <cdr:y>0.88691</cdr:y>
    </cdr:from>
    <cdr:to>
      <cdr:x>0.8835</cdr:x>
      <cdr:y>0.96337</cdr:y>
    </cdr:to>
    <cdr:sp macro="" textlink="">
      <cdr:nvSpPr>
        <cdr:cNvPr id="14" name="TextBox 1"/>
        <cdr:cNvSpPr txBox="1"/>
      </cdr:nvSpPr>
      <cdr:spPr>
        <a:xfrm xmlns:a="http://schemas.openxmlformats.org/drawingml/2006/main">
          <a:off x="6248400" y="4419600"/>
          <a:ext cx="685811" cy="38101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800" b="1" dirty="0" smtClean="0">
              <a:solidFill>
                <a:schemeClr val="tx1"/>
              </a:solidFill>
            </a:rPr>
            <a:t>1988</a:t>
          </a:r>
          <a:endParaRPr lang="en-US" sz="1800" b="1"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2329" cy="462120"/>
          </a:xfrm>
          <a:prstGeom prst="rect">
            <a:avLst/>
          </a:prstGeom>
        </p:spPr>
        <p:txBody>
          <a:bodyPr vert="horz" lIns="90763" tIns="45382" rIns="90763" bIns="45382" rtlCol="0"/>
          <a:lstStyle>
            <a:lvl1pPr algn="l">
              <a:defRPr sz="1200"/>
            </a:lvl1pPr>
          </a:lstStyle>
          <a:p>
            <a:endParaRPr lang="en-US"/>
          </a:p>
        </p:txBody>
      </p:sp>
      <p:sp>
        <p:nvSpPr>
          <p:cNvPr id="3" name="Date Placeholder 2"/>
          <p:cNvSpPr>
            <a:spLocks noGrp="1"/>
          </p:cNvSpPr>
          <p:nvPr>
            <p:ph type="dt" sz="quarter" idx="1"/>
          </p:nvPr>
        </p:nvSpPr>
        <p:spPr>
          <a:xfrm>
            <a:off x="3936173" y="0"/>
            <a:ext cx="3012329" cy="462120"/>
          </a:xfrm>
          <a:prstGeom prst="rect">
            <a:avLst/>
          </a:prstGeom>
        </p:spPr>
        <p:txBody>
          <a:bodyPr vert="horz" lIns="90763" tIns="45382" rIns="90763" bIns="45382" rtlCol="0"/>
          <a:lstStyle>
            <a:lvl1pPr algn="r">
              <a:defRPr sz="1200"/>
            </a:lvl1pPr>
          </a:lstStyle>
          <a:p>
            <a:fld id="{D4A1D733-05F0-427A-BB00-1B0160BD5054}" type="datetimeFigureOut">
              <a:rPr lang="en-US" smtClean="0"/>
              <a:pPr/>
              <a:t>9/10/13</a:t>
            </a:fld>
            <a:endParaRPr lang="en-US"/>
          </a:p>
        </p:txBody>
      </p:sp>
      <p:sp>
        <p:nvSpPr>
          <p:cNvPr id="4" name="Footer Placeholder 3"/>
          <p:cNvSpPr>
            <a:spLocks noGrp="1"/>
          </p:cNvSpPr>
          <p:nvPr>
            <p:ph type="ftr" sz="quarter" idx="2"/>
          </p:nvPr>
        </p:nvSpPr>
        <p:spPr>
          <a:xfrm>
            <a:off x="0" y="8772378"/>
            <a:ext cx="3012329" cy="462120"/>
          </a:xfrm>
          <a:prstGeom prst="rect">
            <a:avLst/>
          </a:prstGeom>
        </p:spPr>
        <p:txBody>
          <a:bodyPr vert="horz" lIns="90763" tIns="45382" rIns="90763" bIns="45382" rtlCol="0" anchor="b"/>
          <a:lstStyle>
            <a:lvl1pPr algn="l">
              <a:defRPr sz="1200"/>
            </a:lvl1pPr>
          </a:lstStyle>
          <a:p>
            <a:endParaRPr lang="en-US"/>
          </a:p>
        </p:txBody>
      </p:sp>
      <p:sp>
        <p:nvSpPr>
          <p:cNvPr id="5" name="Slide Number Placeholder 4"/>
          <p:cNvSpPr>
            <a:spLocks noGrp="1"/>
          </p:cNvSpPr>
          <p:nvPr>
            <p:ph type="sldNum" sz="quarter" idx="3"/>
          </p:nvPr>
        </p:nvSpPr>
        <p:spPr>
          <a:xfrm>
            <a:off x="3936173" y="8772378"/>
            <a:ext cx="3012329" cy="462120"/>
          </a:xfrm>
          <a:prstGeom prst="rect">
            <a:avLst/>
          </a:prstGeom>
        </p:spPr>
        <p:txBody>
          <a:bodyPr vert="horz" lIns="90763" tIns="45382" rIns="90763" bIns="45382" rtlCol="0" anchor="b"/>
          <a:lstStyle>
            <a:lvl1pPr algn="r">
              <a:defRPr sz="1200"/>
            </a:lvl1pPr>
          </a:lstStyle>
          <a:p>
            <a:fld id="{4484C865-B989-4429-8748-05D8BA8D1F1C}" type="slidenum">
              <a:rPr lang="en-US" smtClean="0"/>
              <a:pPr/>
              <a:t>‹#›</a:t>
            </a:fld>
            <a:endParaRPr lang="en-US"/>
          </a:p>
        </p:txBody>
      </p:sp>
    </p:spTree>
    <p:extLst>
      <p:ext uri="{BB962C8B-B14F-4D97-AF65-F5344CB8AC3E}">
        <p14:creationId xmlns:p14="http://schemas.microsoft.com/office/powerpoint/2010/main" val="245574202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511 369,'0'0,"0"0,0 0,0 0,0 0,0 0,0 0,0 0,0 0,0 0,0 0,0 0,0 0,0 0,0 0,0 0,-1 1,1-1,0 0,0 0,0 0,0 0,0 0,0 0,0 0,0 0,0 0,0 0,0 0,0 0,-1 3,1-3,0 0,0 0,0 0,0 0,0 0,0 0,0 0,0 0,0 0,0 0,0 0,-1 2,1-2,0 0,0 0,0 0,0 0,0 0,0 0,0 0,0 0,0 0,0 0,-3 4,3-4,0 0,0 0,0 0,0 0,0 0,0 0,0 0,0 0,0 0,-3 6,3-6,0 0,0 0,0 0,-3 8,3-8,0 0,0 0,0 0,0 0,0 0,0 0,0 0,-5 9,5-9,0 0,0 0,0 0,0 0,0 0,0 0,-6 11,6-11,0 0,0 0,0 0,0 0,0 0,-6 18,6-18,0 0,0 0,0 0,0 0,-8 20,8-20,0 0,0 0,0 0,-8 22,8-22,0 0,0 0,-9 27,9-27,0 0,-11 28,11-28,-12 32,0 3,-3 4,-1 12,-1 0,-1 3,1 2,-1 4,-1 2,1 2,0 3,-3 15,2 1,0 3,1 1,0 1,2 0,-2 16,1 1,1 2,1 1,1-5,2 11,0 0,1-3,3-2,-1-6,3 10,0-1,6-112,-5 124,2-7,1 10,1-5,2-1,1 2,1-2,3 19,2-1,1-2,2-2,2-3,1-2,4 8,2-3,1-12,0-10,2-6,1-8,1-9,-1-7,3 10,1-9,1-5,3 2,3-1,4-2,2-3,2-3,2-4,6-1,1-7,-3-8,0-6,1-7,-2-8,-1-6,-1-4,4-5,0-4,1-5,2-3,2-11,2-5,1-3,4-7,1-3,-1-6,0-7,1-3,0-13,-2-3,-3 1,1-7,-4-3,-2 1,-4-2,-2-11,-4 2,0-4,-4 1,-2 0,-1-10,-3 1,-2 1,-2 0,3-22,-1-2,-2-4,0-4,-2-1,1-17,-3-2,-3 3,-2 0,-3-10,-3 8,-3 7,-3 9,-3-10,-2 7,-2 7,-3 1,-2-5,-4-24,-3-2,-3-4,-3 2,-3 3,-4-8,-2 8,-1 13,0 11,-1 8,0 8,-5-8,0 10,0 8,-4 0,-5-4,-3 1,-5 2,-5 2,-4 5,-2 4,-7 4,1 11,4 9,-3 10,5 9,2 8,-3 8,2 5,2 9,4 7,-2 7,-1 7,-3 6,-5 17,-1 8,-1 11,0 9,-5 25,3 7,4 6,4 1,2 21,2 3,5 2,2 19,2 4,48-146,0 0,0 0,0 0,0 0,0 0,0 0,0 0,0 0,0 0</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930 146,'0'0,"0"0,0 0,0 0,0 0,0 0,0 0,0 0,0 0,0 0,0 0,0 0,0 0,0 0,0 0,0 0,-2 1,2-1,0 0,0 0,0 0,0 0,0 0,0 0,0 0,0 0,0 0,0 0,0 0,0 0,-1 1,1-1,0 0,0 0,0 0,0 0,0 0,0 0,0 0,0 0,0 0,0 0,0 0,-3 1,3-1,0 0,0 0,0 0,0 0,0 0,0 0,0 0,0 0,0 0,0 0,-4 1,4-1,0 0,0 0,0 0,0 0,0 0,0 0,0 0,0 0,0 0,-6 2,6-2,0 0,0 0,0 0,-6 4,6-4,0 0,0 0,0 0,0 0,0 0,0 0,0 0,-9 4,9-4,0 0,0 0,0 0,0 0,0 0,0 0,-10 4,10-4,0 0,0 0,0 0,0 0,0 0,-12 7,12-7,0 0,0 0,0 0,0 0,-14 8,14-8,0 0,0 0,0 0,-15 8,15-8,0 0,0 0,-16 11,16-11,0 0,-20 11,20-11,-22 13,0 1,-5 1,-2 5,-1 1,-3 0,1 2,-1 0,-1 2,1 0,0 2,-4 5,1 1,2 1,2 1,-1 0,2-1,-1 7,1 1,2 1,2-1,2-1,2 4,1 1,4-2,1-1,2-2,3 4,1-1,11-44,-7 49,1-3,2 5,3-3,2 0,3 1,2-1,5 7,2 0,3 0,5-2,3 0,2-2,6 4,4-2,2-4,1-4,3-3,1-3,2-3,-1-3,5 4,2-4,3-1,4 0,5-1,8 0,4-1,4-2,2 0,13-2,-1-2,-3-3,-2-3,4-3,-4-2,-3-4,-2 0,9-3,-1-1,2-3,3 0,4-5,4-1,2-2,7-3,0-1,2-2,-3-3,2-1,1-6,-4 0,-5-1,1-2,-7-1,-3 0,-8 0,-4-5,-6 1,0-2,-9 1,-2-1,-3-3,-5 0,-4 1,-3-1,5-8,-1-1,-4-2,0-1,-4 0,1-8,-4 0,-6 1,-3 0,-5-3,-7 2,-6 3,-5 3,-4-3,-4 3,-5 2,-5 1,-3-3,-7-9,-6 0,-6-3,-6 2,-3 1,-9-4,-4 4,0 5,-2 4,-1 3,0 4,-9-4,0 5,0 3,-7-1,-9-1,-6 0,-9 1,-10 1,-5 2,-5 2,-14 1,4 4,6 5,-5 2,8 5,4 3,-4 3,4 1,2 5,6 2,-1 3,-3 3,-4 2,-11 7,-1 3,-3 4,1 5,-8 8,3 4,9 2,8 1,1 7,7 2,6 1,5 7,4 2,87-58,0 0,0 0,0 0,0 0,0 0,0 0,0 0,0 0,0 0</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403 99,'0'0,"0"0,0 0,0 0,0 0,0 0,0 0,0 0,0 0,0 0,0 0,0 0,0 0,0 0,0 0,0 0,0 0,0 0,0 0,0 0,0 0,0 0,0 0,0 0,0 0,0 0,0 0,0 0,0 0,0 0,0 1,0-1,0 0,0 0,0 0,0 0,0 0,0 0,0 0,0 0,0 0,0 0,0 0,-2 1,2-1,0 0,0 0,0 0,0 0,0 0,0 0,0 0,0 0,0 0,0 0,-2 1,2-1,0 0,0 0,0 0,0 0,0 0,0 0,0 0,0 0,0 0,-2 1,2-1,0 0,0 0,0 0,-3 3,3-3,0 0,0 0,0 0,0 0,0 0,0 0,0 0,-4 2,4-2,0 0,0 0,0 0,0 0,0 0,0 0,-4 3,4-3,0 0,0 0,0 0,0 0,0 0,-5 5,5-5,0 0,0 0,0 0,0 0,-6 5,6-5,0 0,0 0,0 0,-7 6,7-6,0 0,0 0,-7 7,7-7,0 0,-8 8,8-8,-10 9,0 0,-1 2,-2 2,0 1,-1 1,0 0,-1 1,1 1,0 0,-1 1,-1 4,0 0,2 1,0 1,-1-1,2 1,-1 4,1 0,0 1,1 0,1-1,1 2,1 1,1-1,1-1,0-1,2 2,0 1,5-31,-3 33,1-2,0 4,1-2,2 0,1 0,0 0,3 4,0 1,3-2,1 1,1-2,1 0,3 2,2 0,1-4,0-3,0-1,2-2,1-3,-1-2,2 3,1-2,2-2,1 1,2-1,4 0,2 0,1-2,1-1,6 0,-1-2,-1-2,0-1,0-3,0-1,-3-3,1 0,2-2,1-1,0-1,2-1,2-3,0-1,3-1,1-2,1 0,0-3,0-1,1-1,0-4,-2 0,-2 0,0-2,-2-1,-2 1,-4-1,-1-3,-2 0,-1 0,-4 0,0-1,-2-1,-2-1,-2 0,0 1,1-6,-1-1,-1-1,0-1,-1-1,-1-3,-1-2,-2 2,-2-1,-3-2,-2 2,-2 2,-3 1,-2-1,-2 1,-1 2,-3 0,-1-1,-3-6,-2-1,-4-1,-1 1,-3 0,-3-1,-2 1,1 4,-2 3,0 2,-1 2,-3-2,1 3,-2 2,-2 0,-4-1,-3 0,-3 1,-5 0,-2 1,-2 2,-6 1,1 2,3 3,-2 3,4 2,1 3,-2 1,2 2,1 2,3 2,0 2,-2 2,-2 1,-4 5,-2 3,0 2,0 3,-4 6,3 2,2 2,4 0,1 6,3 0,2 1,3 6,1 0,38-39,0 0,0 0,0 0,0 0,0 0,0 0,0 0,0 0,0 0</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1006 306,'0'0,"0"0,0 0,0 0,0 0,0 0,0 0,0 0,0 0,0 0,0 0,0 0,0 0,0 0,0 0,0 0,-1 1,1-1,0 0,0 0,0 0,0 0,0 0,0 0,0 0,0 0,0 0,0 0,0 0,0 0,-2 2,2-2,0 0,0 0,0 0,0 0,0 0,0 0,0 0,0 0,0 0,0 0,0 0,-3 2,3-2,0 0,0 0,0 0,0 0,0 0,0 0,0 0,0 0,0 0,0 0,-5 3,5-3,0 0,0 0,0 0,0 0,0 0,0 0,0 0,0 0,0 0,-6 5,6-5,0 0,0 0,0 0,-7 7,7-7,0 0,0 0,0 0,0 0,0 0,0 0,0 0,-8 8,8-8,0 0,0 0,0 0,0 0,0 0,0 0,-11 9,11-9,0 0,0 0,0 0,0 0,0 0,-13 15,13-15,0 0,0 0,0 0,0 0,-15 16,15-16,0 0,0 0,0 0,-17 18,17-18,0 0,0 0,-18 23,18-23,0 0,-21 24,21-24,-24 26,0 3,-5 4,-3 9,0 1,-3 1,0 3,-1 2,-1 3,2 1,-1 3,-4 11,1 2,2 3,2 1,-1 0,4-1,-3 15,1 0,3 2,1 0,3-3,2 8,1 2,5-4,1-2,2-4,3 8,1-2,12-92,-8 103,2-6,1 9,4-4,2-2,4 2,1-1,6 15,2-1,4-2,4 0,3-3,3-2,8 6,3-2,2-10,2-8,1-5,3-6,2-9,-1-5,5 8,2-7,3-4,6 1,3-1,10-1,5-3,2-2,5-3,11-1,2-7,-4-5,-3-6,4-6,-4-6,-3-5,-2-4,10-4,-1-3,1-4,5-3,3-9,4-4,3-2,8-6,-1-3,1-5,-1-5,1-3,2-11,-5-2,-4 0,-1-5,-7-4,-3 2,-8-1,-6-10,-5 2,-1-3,-9 0,-2 0,-3-7,-7 0,-3 1,-3-1,4-18,-1-1,-3-3,0-4,-6-1,3-13,-6-2,-5 1,-4 1,-6-8,-7 7,-6 5,-5 7,-6-7,-4 5,-5 6,-4 1,-6-5,-6-18,-6-4,-8-1,-4-1,-6 4,-8-6,-5 6,0 11,-2 8,-1 8,-1 5,-9-5,1 9,-2 5,-6 0,-10-2,-8 0,-7 1,-13 2,-5 5,-6 2,-14 4,4 9,7 8,-6 8,9 8,5 6,-6 6,5 5,2 8,7 5,-2 6,-2 6,-5 5,-11 13,-4 8,0 9,0 7,-10 20,6 7,7 5,11 2,0 15,8 4,5 1,7 15,4 5,94-122,0 0,0 0,0 0,0 0,0 0,0 0,0 0,0 0,0 0</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971 238,'0'0,"0"0,0 0,0 0,0 0,0 0,0 0,0 0,0 0,0 0,0 0,0 0,0 0,0 0,0 0,0 0,-1 1,1-1,0 0,0 0,0 0,0 0,0 0,0 0,0 0,0 0,0 0,0 0,0 0,0 0,-2 2,2-2,0 0,0 0,0 0,0 0,0 0,0 0,0 0,0 0,0 0,0 0,0 0,-3 1,3-1,0 0,0 0,0 0,0 0,0 0,0 0,0 0,0 0,0 0,0 0,-5 2,5-2,0 0,0 0,0 0,0 0,0 0,0 0,0 0,0 0,0 0,-5 4,5-4,0 0,0 0,0 0,-7 5,7-5,0 0,0 0,0 0,0 0,0 0,0 0,0 0,-9 7,9-7,0 0,0 0,0 0,0 0,0 0,0 0,-10 7,10-7,0 0,0 0,0 0,0 0,0 0,-13 11,13-11,0 0,0 0,0 0,0 0,-15 13,15-13,0 0,0 0,0 0,-15 14,15-14,0 0,0 0,-17 18,17-18,0 0,-21 18,21-18,-23 21,0 1,-5 4,-2 6,-2 1,-2 2,1 1,-3 3,1 1,1 1,-1 3,-4 8,2 2,1 2,2 0,0 1,3-1,-3 12,2 0,1 1,3 1,2-3,2 6,1 1,4-3,2 0,1-5,4 7,0 0,12-73,-8 80,3-5,0 7,4-3,2-1,4 1,0 0,7 11,1 0,4-2,5-1,3-1,2-3,7 6,3-2,3-6,1-8,2-4,2-5,2-6,-1-4,6 5,1-4,2-4,8 1,2 0,9-2,4-1,4-3,3-2,13-1,-1-4,-3-5,-2-5,4-4,-5-4,-2-5,-2-3,10-3,-2-2,1-4,5-1,4-7,2-4,5-2,5-4,1-2,2-4,-4-5,3-1,3-9,-7-2,-3 1,-1-4,-7-3,-3 1,-8-1,-4-8,-7 2,0-2,-8 0,-4-1,-2-5,-5 0,-3 1,-5 0,5-15,-1 0,-3-4,-1-2,-4-1,2-10,-6-2,-5 2,-3 0,-6-6,-7 5,-6 5,-5 5,-5-6,-4 4,-5 5,-4 0,-5-2,-7-16,-6-2,-6-2,-6 1,-4 2,-9-5,-3 5,-1 9,-3 5,0 7,0 4,-10-4,1 7,-1 4,-8 1,-8-4,-7 2,-8 0,-12 2,-5 3,-5 4,-14 1,4 7,6 7,-5 5,7 7,6 5,-5 5,4 3,2 6,7 5,-1 4,-4 4,-4 4,-10 12,-3 4,-2 8,0 6,-8 15,4 5,8 4,10 1,0 13,8 2,6 1,5 13,4 2,91-94,0 0,0 0,0 0,0 0,0 0,0 0,0 0,0 0,0 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398 416,'0'0,"0"0,0 0,0 0,0 0,0 0,0 0,0 0,0 0,0 0,0 0,0 0,0 0,0 0,0 0,0 0,0 1,0-1,0 0,0 0,0 0,0 0,0 0,0 0,0 0,0 0,0 0,0 0,0 0,0 0,-1 4,1-4,0 0,0 0,0 0,0 0,0 0,0 0,0 0,0 0,0 0,0 0,0 0,-1 2,1-2,0 0,0 0,0 0,0 0,0 0,0 0,0 0,0 0,0 0,0 0,-2 4,2-4,0 0,0 0,0 0,0 0,0 0,0 0,0 0,0 0,0 0,-2 7,2-7,0 0,0 0,0 0,-3 9,3-9,0 0,0 0,0 0,0 0,0 0,0 0,0 0,-4 11,4-11,0 0,0 0,0 0,0 0,0 0,0 0,-4 12,4-12,0 0,0 0,0 0,0 0,0 0,-5 21,5-21,0 0,0 0,0 0,0 0,-6 22,6-22,0 0,0 0,0 0,-7 25,7-25,0 0,0 0,-7 30,7-30,0 0,-8 32,8-32,-9 36,-1 3,-2 6,0 12,-1 1,-1 2,0 4,0 3,-1 4,1 0,0 5,-2 16,0 2,2 3,0 2,0 0,2 0,-2 18,0 2,2 2,0 0,1-4,1 11,1 1,1-4,1-2,1-6,0 10,2 0,4-127,-3 139,0-7,1 11,2-5,0-1,2 1,1 0,1 19,2 0,1-3,2-1,1-4,1-2,3 8,2-3,0-13,1-11,1-8,-1-8,3-10,-1-8,2 10,1-9,1-5,2 1,2-1,4-2,1-3,2-4,0-4,6-1,0-9,-1-8,-1-7,1-9,-1-7,-1-8,-2-4,4-6,0-5,1-5,2-4,1-12,1-5,2-4,2-7,0-4,1-8,0-7,0-2,0-17,-2-2,-1 0,0-6,-3-5,-1 1,-4-1,-2-13,-2 2,-1-4,-2 1,-2-1,-1-9,-3-1,0 2,-2-1,2-24,-1-2,-1-5,0-4,-3-1,1-19,-1-3,-3 3,-1 0,-2-10,-4 8,-1 9,-3 8,-2-10,-1 8,-3 8,-1 1,-3-5,-2-28,-2-2,-3-4,-3 2,-1 2,-4-7,-2 8,1 15,-1 11,-1 10,0 10,-4-10,1 12,-1 9,-3-1,-4-4,-2 1,-4 2,-4 3,-3 5,-1 6,-7 3,2 12,2 12,-1 9,4 12,0 9,-1 7,1 8,2 9,2 8,0 8,-1 8,-3 7,-4 18,-1 11,-1 11,2 11,-5 26,2 10,3 7,3 0,2 24,3 4,1 1,3 22,2 6,37-166,0 0,0 0,0 0,0 0,0 0,0 0,0 0,0 0,0 0</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traceFormat>
        <inkml:channelProperties>
          <inkml:channelProperty channel="X" name="resolution" value="582.52441" units="1/cm"/>
          <inkml:channelProperty channel="Y" name="resolution" value="1028.14563" units="1/cm"/>
        </inkml:channelProperties>
      </inkml:inkSource>
      <inkml:timestamp xml:id="ts0" timeString="2013-02-27T04:46:52.269"/>
    </inkml:context>
    <inkml:brush xml:id="br0">
      <inkml:brushProperty name="width" value="0.14111" units="cm"/>
      <inkml:brushProperty name="height" value="0.05292" units="cm"/>
      <inkml:brushProperty name="color" value="#FF0000"/>
      <inkml:brushProperty name="fitToCurve" value="1"/>
    </inkml:brush>
  </inkml:definitions>
  <inkml:trace contextRef="#ctx0" brushRef="#br0">580 310,'0'0,"0"0,0 0,0 0,0 0,0 0,0 0,0 0,0 0,0 0,0 0,0 0,0 0,0 0,0 0,0 0,-1 1,1-1,0 0,0 0,0 0,0 0,0 0,0 0,0 0,0 0,0 0,0 0,0 0,0 0,0 2,0-2,0 0,0 0,0 0,0 0,0 0,0 0,0 0,0 0,0 0,0 0,0 0,-2 2,2-2,0 0,0 0,0 0,0 0,0 0,0 0,0 0,0 0,0 0,0 0,-3 3,3-3,0 0,0 0,0 0,0 0,0 0,0 0,0 0,0 0,0 0,-3 5,3-5,0 0,0 0,0 0,-4 7,4-7,0 0,0 0,0 0,0 0,0 0,0 0,0 0,-6 8,6-8,0 0,0 0,0 0,0 0,0 0,0 0,-6 9,6-9,0 0,0 0,0 0,0 0,0 0,-7 15,7-15,0 0,0 0,0 0,0 0,-9 17,9-17,0 0,0 0,0 0,-10 18,10-18,0 0,0 0,-10 23,10-23,0 0,-12 24,12-24,-14 26,0 3,-2 5,-3 8,0 1,-1 2,0 2,-1 3,0 2,1 2,-1 3,-2 11,0 2,2 2,1 1,0 1,1-1,-2 14,2 2,1 1,1 1,1-5,2 10,1-1,1-2,2-1,0-5,3 7,0 0,7-94,-5 104,2-6,0 9,3-4,0-2,3 2,0-1,4 15,1 0,2-2,3-2,2-2,2-2,3 7,2-3,2-10,0-8,2-5,1-7,1-8,0-4,3 6,1-6,1-5,3 3,4-3,4 0,3-3,2-3,1-3,9 0,-1-7,0-6,-3-6,2-5,-2-7,-3-5,1-3,4-5,0-3,0-4,4-3,1-9,3-4,1-2,5-7,-1-1,2-7,-2-4,1-4,1-10,-3-3,-2 1,-1-6,-4-3,-1 1,-4 0,-5-11,-2 2,-1-2,-5-1,-2 1,-1-8,-4-1,-2 2,-1 0,2-19,-1-1,-2-3,0-4,-2-1,0-14,-2-1,-4 1,-2 2,-3-10,-5 7,-3 7,-3 6,-3-8,-2 6,-4 6,-2 1,-2-5,-5-19,-3-2,-5-4,-2 2,-4 3,-4-7,-3 7,0 10,-1 9,-1 8,0 6,-5-6,0 9,-1 4,-4 2,-5-4,-5 1,-4 2,-7 1,-4 5,-3 4,-8 1,3 10,3 9,-3 7,5 9,3 6,-3 6,2 5,2 7,4 6,-1 6,-2 6,-3 5,-6 14,-1 7,-2 9,1 8,-5 20,2 7,5 5,6 0,-1 18,5 2,4 2,3 16,3 5,54-124,0 0,0 0,0 0,0 0,0 0,0 0,0 0,0 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2329" cy="462120"/>
          </a:xfrm>
          <a:prstGeom prst="rect">
            <a:avLst/>
          </a:prstGeom>
        </p:spPr>
        <p:txBody>
          <a:bodyPr vert="horz" lIns="90763" tIns="45382" rIns="90763" bIns="45382" rtlCol="0"/>
          <a:lstStyle>
            <a:lvl1pPr algn="l">
              <a:defRPr sz="1200"/>
            </a:lvl1pPr>
          </a:lstStyle>
          <a:p>
            <a:endParaRPr lang="en-US"/>
          </a:p>
        </p:txBody>
      </p:sp>
      <p:sp>
        <p:nvSpPr>
          <p:cNvPr id="3" name="Date Placeholder 2"/>
          <p:cNvSpPr>
            <a:spLocks noGrp="1"/>
          </p:cNvSpPr>
          <p:nvPr>
            <p:ph type="dt" idx="1"/>
          </p:nvPr>
        </p:nvSpPr>
        <p:spPr>
          <a:xfrm>
            <a:off x="3936173" y="0"/>
            <a:ext cx="3012329" cy="462120"/>
          </a:xfrm>
          <a:prstGeom prst="rect">
            <a:avLst/>
          </a:prstGeom>
        </p:spPr>
        <p:txBody>
          <a:bodyPr vert="horz" lIns="90763" tIns="45382" rIns="90763" bIns="45382" rtlCol="0"/>
          <a:lstStyle>
            <a:lvl1pPr algn="r">
              <a:defRPr sz="1200"/>
            </a:lvl1pPr>
          </a:lstStyle>
          <a:p>
            <a:fld id="{44016A93-A98D-354F-9CDC-CB7C878AEC78}" type="datetimeFigureOut">
              <a:rPr lang="en-US" smtClean="0"/>
              <a:pPr/>
              <a:t>9/10/13</a:t>
            </a:fld>
            <a:endParaRPr lang="en-US"/>
          </a:p>
        </p:txBody>
      </p:sp>
      <p:sp>
        <p:nvSpPr>
          <p:cNvPr id="4" name="Slide Image Placeholder 3"/>
          <p:cNvSpPr>
            <a:spLocks noGrp="1" noRot="1" noChangeAspect="1"/>
          </p:cNvSpPr>
          <p:nvPr>
            <p:ph type="sldImg" idx="2"/>
          </p:nvPr>
        </p:nvSpPr>
        <p:spPr>
          <a:xfrm>
            <a:off x="1166813" y="692150"/>
            <a:ext cx="4616450" cy="3463925"/>
          </a:xfrm>
          <a:prstGeom prst="rect">
            <a:avLst/>
          </a:prstGeom>
          <a:noFill/>
          <a:ln w="12700">
            <a:solidFill>
              <a:prstClr val="black"/>
            </a:solidFill>
          </a:ln>
        </p:spPr>
        <p:txBody>
          <a:bodyPr vert="horz" lIns="90763" tIns="45382" rIns="90763" bIns="45382" rtlCol="0" anchor="ctr"/>
          <a:lstStyle/>
          <a:p>
            <a:endParaRPr lang="en-US"/>
          </a:p>
        </p:txBody>
      </p:sp>
      <p:sp>
        <p:nvSpPr>
          <p:cNvPr id="5" name="Notes Placeholder 4"/>
          <p:cNvSpPr>
            <a:spLocks noGrp="1"/>
          </p:cNvSpPr>
          <p:nvPr>
            <p:ph type="body" sz="quarter" idx="3"/>
          </p:nvPr>
        </p:nvSpPr>
        <p:spPr>
          <a:xfrm>
            <a:off x="695637" y="4387767"/>
            <a:ext cx="5558801" cy="4155919"/>
          </a:xfrm>
          <a:prstGeom prst="rect">
            <a:avLst/>
          </a:prstGeom>
        </p:spPr>
        <p:txBody>
          <a:bodyPr vert="horz" lIns="90763" tIns="45382" rIns="90763" bIns="4538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378"/>
            <a:ext cx="3012329" cy="462120"/>
          </a:xfrm>
          <a:prstGeom prst="rect">
            <a:avLst/>
          </a:prstGeom>
        </p:spPr>
        <p:txBody>
          <a:bodyPr vert="horz" lIns="90763" tIns="45382" rIns="90763" bIns="45382" rtlCol="0" anchor="b"/>
          <a:lstStyle>
            <a:lvl1pPr algn="l">
              <a:defRPr sz="1200"/>
            </a:lvl1pPr>
          </a:lstStyle>
          <a:p>
            <a:endParaRPr lang="en-US"/>
          </a:p>
        </p:txBody>
      </p:sp>
      <p:sp>
        <p:nvSpPr>
          <p:cNvPr id="7" name="Slide Number Placeholder 6"/>
          <p:cNvSpPr>
            <a:spLocks noGrp="1"/>
          </p:cNvSpPr>
          <p:nvPr>
            <p:ph type="sldNum" sz="quarter" idx="5"/>
          </p:nvPr>
        </p:nvSpPr>
        <p:spPr>
          <a:xfrm>
            <a:off x="3936173" y="8772378"/>
            <a:ext cx="3012329" cy="462120"/>
          </a:xfrm>
          <a:prstGeom prst="rect">
            <a:avLst/>
          </a:prstGeom>
        </p:spPr>
        <p:txBody>
          <a:bodyPr vert="horz" lIns="90763" tIns="45382" rIns="90763" bIns="45382" rtlCol="0" anchor="b"/>
          <a:lstStyle>
            <a:lvl1pPr algn="r">
              <a:defRPr sz="1200"/>
            </a:lvl1pPr>
          </a:lstStyle>
          <a:p>
            <a:fld id="{7E71426E-5493-D847-9A17-A412A16BE0E0}" type="slidenum">
              <a:rPr lang="en-US" smtClean="0"/>
              <a:pPr/>
              <a:t>‹#›</a:t>
            </a:fld>
            <a:endParaRPr lang="en-US"/>
          </a:p>
        </p:txBody>
      </p:sp>
    </p:spTree>
    <p:extLst>
      <p:ext uri="{BB962C8B-B14F-4D97-AF65-F5344CB8AC3E}">
        <p14:creationId xmlns:p14="http://schemas.microsoft.com/office/powerpoint/2010/main" val="5100245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0" y="2790635"/>
            <a:ext cx="9144000" cy="590931"/>
          </a:xfrm>
        </p:spPr>
        <p:txBody>
          <a:bodyPr>
            <a:spAutoFit/>
          </a:bodyPr>
          <a:lstStyle>
            <a:lvl1pPr algn="ctr">
              <a:defRPr sz="3600"/>
            </a:lvl1pPr>
          </a:lstStyle>
          <a:p>
            <a:r>
              <a:rPr lang="en-US" smtClean="0"/>
              <a:t>Click to edit Master title style</a:t>
            </a:r>
            <a:endParaRPr lang="en-US" dirty="0"/>
          </a:p>
        </p:txBody>
      </p:sp>
    </p:spTree>
  </p:cSld>
  <p:clrMapOvr>
    <a:masterClrMapping/>
  </p:clrMapOvr>
  <p:transition xmlns:p14="http://schemas.microsoft.com/office/powerpoint/2010/main">
    <p:fade/>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Content Placeholder 8"/>
          <p:cNvSpPr>
            <a:spLocks noGrp="1"/>
          </p:cNvSpPr>
          <p:nvPr>
            <p:ph idx="1"/>
          </p:nvPr>
        </p:nvSpPr>
        <p:spPr>
          <a:xfrm>
            <a:off x="182880" y="1066800"/>
            <a:ext cx="8778240" cy="5120640"/>
          </a:xfrm>
        </p:spPr>
        <p:txBody>
          <a:bodyPr/>
          <a:lstStyle>
            <a:lvl1pPr>
              <a:lnSpc>
                <a:spcPct val="100000"/>
              </a:lnSpc>
              <a:defRPr/>
            </a:lvl1pPr>
            <a:lvl2pPr>
              <a:lnSpc>
                <a:spcPct val="100000"/>
              </a:lnSpc>
              <a:spcBef>
                <a:spcPts val="0"/>
              </a:spcBef>
              <a:defRPr sz="2400"/>
            </a:lvl2pPr>
            <a:lvl3pPr>
              <a:lnSpc>
                <a:spcPct val="100000"/>
              </a:lnSpc>
              <a:defRPr sz="2000"/>
            </a:lvl3pPr>
            <a:lvl4pPr>
              <a:lnSpc>
                <a:spcPct val="100000"/>
              </a:lnSpc>
              <a:defRPr/>
            </a:lvl4pPr>
            <a:lvl5pPr>
              <a:lnSpc>
                <a:spcPct val="100000"/>
              </a:lnSpc>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45697"/>
            <a:ext cx="8763000" cy="616303"/>
          </a:xfrm>
        </p:spPr>
        <p:txBody>
          <a:bodyPr/>
          <a:lstStyle/>
          <a:p>
            <a:r>
              <a:rPr lang="en-US" dirty="0" smtClean="0"/>
              <a:t>Click to Edit Master Title Style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223849"/>
      </p:ext>
    </p:extLst>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9143993" cy="6857995"/>
          </a:xfrm>
          <a:prstGeom prst="rect">
            <a:avLst/>
          </a:prstGeom>
          <a:noFill/>
          <a:ln>
            <a:noFill/>
          </a:ln>
        </p:spPr>
      </p:pic>
      <p:sp>
        <p:nvSpPr>
          <p:cNvPr id="2" name="Title 1"/>
          <p:cNvSpPr>
            <a:spLocks noGrp="1"/>
          </p:cNvSpPr>
          <p:nvPr>
            <p:ph type="ctrTitle" hasCustomPrompt="1"/>
          </p:nvPr>
        </p:nvSpPr>
        <p:spPr>
          <a:xfrm>
            <a:off x="2876386" y="3438144"/>
            <a:ext cx="5926836" cy="1006476"/>
          </a:xfrm>
        </p:spPr>
        <p:txBody>
          <a:bodyPr anchor="t" anchorCtr="0"/>
          <a:lstStyle>
            <a:lvl1pPr algn="l">
              <a:lnSpc>
                <a:spcPct val="80000"/>
              </a:lnSpc>
              <a:defRPr sz="3600">
                <a:solidFill>
                  <a:schemeClr val="tx2"/>
                </a:solidFill>
              </a:defRPr>
            </a:lvl1pPr>
          </a:lstStyle>
          <a:p>
            <a:r>
              <a:rPr lang="en-US" dirty="0" smtClean="0"/>
              <a:t>Click to edit Master </a:t>
            </a:r>
            <a:br>
              <a:rPr lang="en-US" dirty="0" smtClean="0"/>
            </a:br>
            <a:r>
              <a:rPr lang="en-US" dirty="0" smtClean="0"/>
              <a:t>title style</a:t>
            </a:r>
            <a:endParaRPr lang="en-US" dirty="0"/>
          </a:p>
        </p:txBody>
      </p:sp>
      <p:sp>
        <p:nvSpPr>
          <p:cNvPr id="3" name="Subtitle 2"/>
          <p:cNvSpPr>
            <a:spLocks noGrp="1"/>
          </p:cNvSpPr>
          <p:nvPr>
            <p:ph type="subTitle" idx="1"/>
          </p:nvPr>
        </p:nvSpPr>
        <p:spPr>
          <a:xfrm>
            <a:off x="2876386" y="4524049"/>
            <a:ext cx="5926836" cy="369332"/>
          </a:xfrm>
        </p:spPr>
        <p:txBody>
          <a:bodyPr/>
          <a:lstStyle>
            <a:lvl1pPr marL="0" indent="0" algn="l">
              <a:spcBef>
                <a:spcPts val="0"/>
              </a:spcBef>
              <a:spcAft>
                <a:spcPts val="1200"/>
              </a:spcAft>
              <a:buNone/>
              <a:defRPr sz="2000" b="1">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sp>
        <p:nvSpPr>
          <p:cNvPr id="13" name="Text Placeholder 12"/>
          <p:cNvSpPr>
            <a:spLocks noGrp="1"/>
          </p:cNvSpPr>
          <p:nvPr>
            <p:ph type="body" sz="quarter" idx="13" hasCustomPrompt="1"/>
          </p:nvPr>
        </p:nvSpPr>
        <p:spPr>
          <a:xfrm>
            <a:off x="2876386" y="4933534"/>
            <a:ext cx="5926836" cy="341632"/>
          </a:xfrm>
        </p:spPr>
        <p:txBody>
          <a:bodyPr vert="horz" wrap="square" lIns="91440" tIns="45720" rIns="91440" bIns="45720" rtlCol="0">
            <a:spAutoFit/>
          </a:bodyPr>
          <a:lstStyle>
            <a:lvl1pPr marL="171450" indent="-171450">
              <a:buNone/>
              <a:defRPr lang="en-US" sz="1800" b="0" smtClean="0">
                <a:solidFill>
                  <a:schemeClr val="tx2"/>
                </a:solidFill>
              </a:defRPr>
            </a:lvl1pPr>
            <a:lvl2pPr>
              <a:defRPr lang="en-US" sz="1500" smtClean="0"/>
            </a:lvl2pPr>
            <a:lvl3pPr>
              <a:defRPr lang="en-US" sz="1350" smtClean="0"/>
            </a:lvl3pPr>
            <a:lvl4pPr>
              <a:defRPr lang="en-US" sz="1200" smtClean="0"/>
            </a:lvl4pPr>
            <a:lvl5pPr>
              <a:defRPr lang="en-US" sz="1200"/>
            </a:lvl5pPr>
          </a:lstStyle>
          <a:p>
            <a:pPr marL="0" lvl="0" indent="0">
              <a:spcBef>
                <a:spcPts val="0"/>
              </a:spcBef>
              <a:spcAft>
                <a:spcPts val="1200"/>
              </a:spcAft>
            </a:pPr>
            <a:r>
              <a:rPr lang="en-US" dirty="0" smtClean="0"/>
              <a:t>Date:</a:t>
            </a:r>
            <a:endParaRPr lang="en-US" dirty="0"/>
          </a:p>
        </p:txBody>
      </p:sp>
      <p:sp>
        <p:nvSpPr>
          <p:cNvPr id="5" name="Footer Placeholder 4"/>
          <p:cNvSpPr>
            <a:spLocks noGrp="1"/>
          </p:cNvSpPr>
          <p:nvPr>
            <p:ph type="ftr" sz="quarter" idx="11"/>
          </p:nvPr>
        </p:nvSpPr>
        <p:spPr>
          <a:xfrm>
            <a:off x="2876386" y="6373368"/>
            <a:ext cx="4193281" cy="365125"/>
          </a:xfrm>
          <a:prstGeom prst="rect">
            <a:avLst/>
          </a:prstGeom>
        </p:spPr>
        <p:txBody>
          <a:bodyPr lIns="91440"/>
          <a:lstStyle>
            <a:lvl1pPr algn="l">
              <a:defRPr>
                <a:solidFill>
                  <a:schemeClr val="tx2"/>
                </a:solidFill>
              </a:defRPr>
            </a:lvl1pPr>
          </a:lstStyle>
          <a:p>
            <a:r>
              <a:rPr lang="en-US" dirty="0" err="1" smtClean="0"/>
              <a:t>YarcData</a:t>
            </a:r>
            <a:r>
              <a:rPr lang="en-US" dirty="0" smtClean="0"/>
              <a:t> COMPANY CONFIDENTIAL – DO NOT DISTRIBUTE</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80667" y="1667134"/>
            <a:ext cx="2663786" cy="601753"/>
          </a:xfrm>
          <a:prstGeom prst="rect">
            <a:avLst/>
          </a:prstGeom>
        </p:spPr>
      </p:pic>
    </p:spTree>
    <p:extLst>
      <p:ext uri="{BB962C8B-B14F-4D97-AF65-F5344CB8AC3E}">
        <p14:creationId xmlns:p14="http://schemas.microsoft.com/office/powerpoint/2010/main" val="553471353"/>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146C7D-D1B9-43D3-B286-7C9E07728757}" type="datetime1">
              <a:rPr lang="en-US" smtClean="0"/>
              <a:pPr/>
              <a:t>9/10/13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BFFA8CB-597C-4C43-B043-DDBF6F7DD188}" type="slidenum">
              <a:rPr lang="en-US" smtClean="0"/>
              <a:pPr/>
              <a:t>‹#›</a:t>
            </a:fld>
            <a:endParaRPr lang="en-US"/>
          </a:p>
        </p:txBody>
      </p:sp>
    </p:spTree>
    <p:extLst>
      <p:ext uri="{BB962C8B-B14F-4D97-AF65-F5344CB8AC3E}">
        <p14:creationId xmlns:p14="http://schemas.microsoft.com/office/powerpoint/2010/main" val="1995116916"/>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3.png"/><Relationship Id="rId9"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Rectangle 7"/>
          <p:cNvSpPr/>
          <p:nvPr/>
        </p:nvSpPr>
        <p:spPr bwMode="auto">
          <a:xfrm>
            <a:off x="0" y="6172200"/>
            <a:ext cx="9144001" cy="685800"/>
          </a:xfrm>
          <a:prstGeom prst="rect">
            <a:avLst/>
          </a:prstGeom>
          <a:solidFill>
            <a:schemeClr val="accent2"/>
          </a:solidFill>
          <a:ln>
            <a:noFill/>
          </a:ln>
          <a:effectLst>
            <a:innerShdw blurRad="63500" dist="25400" dir="16200000">
              <a:prstClr val="black">
                <a:alpha val="50000"/>
              </a:prstClr>
            </a:innerShdw>
          </a:effectLst>
          <a:ex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Arial" charset="0"/>
              <a:ea typeface="ＭＳ Ｐゴシック" charset="0"/>
            </a:endParaRPr>
          </a:p>
        </p:txBody>
      </p:sp>
      <p:sp>
        <p:nvSpPr>
          <p:cNvPr id="25" name="Freeform 24"/>
          <p:cNvSpPr/>
          <p:nvPr/>
        </p:nvSpPr>
        <p:spPr bwMode="auto">
          <a:xfrm>
            <a:off x="-1" y="6172200"/>
            <a:ext cx="2362200" cy="685800"/>
          </a:xfrm>
          <a:custGeom>
            <a:avLst/>
            <a:gdLst>
              <a:gd name="connsiteX0" fmla="*/ 0 w 9144001"/>
              <a:gd name="connsiteY0" fmla="*/ 0 h 685800"/>
              <a:gd name="connsiteX1" fmla="*/ 9144001 w 9144001"/>
              <a:gd name="connsiteY1" fmla="*/ 0 h 685800"/>
              <a:gd name="connsiteX2" fmla="*/ 9144001 w 9144001"/>
              <a:gd name="connsiteY2" fmla="*/ 685800 h 685800"/>
              <a:gd name="connsiteX3" fmla="*/ 0 w 9144001"/>
              <a:gd name="connsiteY3" fmla="*/ 685800 h 685800"/>
              <a:gd name="connsiteX4" fmla="*/ 0 w 9144001"/>
              <a:gd name="connsiteY4" fmla="*/ 0 h 685800"/>
              <a:gd name="connsiteX0" fmla="*/ 0 w 9144001"/>
              <a:gd name="connsiteY0" fmla="*/ 0 h 685800"/>
              <a:gd name="connsiteX1" fmla="*/ 6194321 w 9144001"/>
              <a:gd name="connsiteY1" fmla="*/ 0 h 685800"/>
              <a:gd name="connsiteX2" fmla="*/ 9144001 w 9144001"/>
              <a:gd name="connsiteY2" fmla="*/ 685800 h 685800"/>
              <a:gd name="connsiteX3" fmla="*/ 0 w 9144001"/>
              <a:gd name="connsiteY3" fmla="*/ 685800 h 685800"/>
              <a:gd name="connsiteX4" fmla="*/ 0 w 9144001"/>
              <a:gd name="connsiteY4" fmla="*/ 0 h 685800"/>
              <a:gd name="connsiteX0" fmla="*/ 0 w 11798706"/>
              <a:gd name="connsiteY0" fmla="*/ 0 h 685800"/>
              <a:gd name="connsiteX1" fmla="*/ 6194321 w 11798706"/>
              <a:gd name="connsiteY1" fmla="*/ 0 h 685800"/>
              <a:gd name="connsiteX2" fmla="*/ 11798706 w 11798706"/>
              <a:gd name="connsiteY2" fmla="*/ 685800 h 685800"/>
              <a:gd name="connsiteX3" fmla="*/ 0 w 11798706"/>
              <a:gd name="connsiteY3" fmla="*/ 685800 h 685800"/>
              <a:gd name="connsiteX4" fmla="*/ 0 w 11798706"/>
              <a:gd name="connsiteY4" fmla="*/ 0 h 685800"/>
              <a:gd name="connsiteX0" fmla="*/ 0 w 11798706"/>
              <a:gd name="connsiteY0" fmla="*/ 0 h 685800"/>
              <a:gd name="connsiteX1" fmla="*/ 9733929 w 11798706"/>
              <a:gd name="connsiteY1" fmla="*/ 0 h 685800"/>
              <a:gd name="connsiteX2" fmla="*/ 11798706 w 11798706"/>
              <a:gd name="connsiteY2" fmla="*/ 685800 h 685800"/>
              <a:gd name="connsiteX3" fmla="*/ 0 w 11798706"/>
              <a:gd name="connsiteY3" fmla="*/ 685800 h 685800"/>
              <a:gd name="connsiteX4" fmla="*/ 0 w 11798706"/>
              <a:gd name="connsiteY4" fmla="*/ 0 h 685800"/>
              <a:gd name="connsiteX0" fmla="*/ 0 w 9733929"/>
              <a:gd name="connsiteY0" fmla="*/ 0 h 685800"/>
              <a:gd name="connsiteX1" fmla="*/ 9733929 w 9733929"/>
              <a:gd name="connsiteY1" fmla="*/ 0 h 685800"/>
              <a:gd name="connsiteX2" fmla="*/ 9143997 w 9733929"/>
              <a:gd name="connsiteY2" fmla="*/ 685800 h 685800"/>
              <a:gd name="connsiteX3" fmla="*/ 0 w 9733929"/>
              <a:gd name="connsiteY3" fmla="*/ 685800 h 685800"/>
              <a:gd name="connsiteX4" fmla="*/ 0 w 9733929"/>
              <a:gd name="connsiteY4" fmla="*/ 0 h 685800"/>
              <a:gd name="connsiteX0" fmla="*/ 0 w 9143998"/>
              <a:gd name="connsiteY0" fmla="*/ 0 h 685800"/>
              <a:gd name="connsiteX1" fmla="*/ 7374195 w 9143998"/>
              <a:gd name="connsiteY1" fmla="*/ 0 h 685800"/>
              <a:gd name="connsiteX2" fmla="*/ 9143997 w 9143998"/>
              <a:gd name="connsiteY2" fmla="*/ 685800 h 685800"/>
              <a:gd name="connsiteX3" fmla="*/ 0 w 9143998"/>
              <a:gd name="connsiteY3" fmla="*/ 685800 h 685800"/>
              <a:gd name="connsiteX4" fmla="*/ 0 w 9143998"/>
              <a:gd name="connsiteY4" fmla="*/ 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3998" h="685800">
                <a:moveTo>
                  <a:pt x="0" y="0"/>
                </a:moveTo>
                <a:lnTo>
                  <a:pt x="7374195" y="0"/>
                </a:lnTo>
                <a:lnTo>
                  <a:pt x="9143997" y="685800"/>
                </a:lnTo>
                <a:lnTo>
                  <a:pt x="0" y="685800"/>
                </a:lnTo>
                <a:lnTo>
                  <a:pt x="0" y="0"/>
                </a:lnTo>
                <a:close/>
              </a:path>
            </a:pathLst>
          </a:custGeom>
          <a:solidFill>
            <a:schemeClr val="tx1"/>
          </a:solidFill>
          <a:ln>
            <a:noFill/>
          </a:ln>
          <a:effectLst>
            <a:innerShdw blurRad="63500" dist="25400" dir="16200000">
              <a:prstClr val="black">
                <a:alpha val="50000"/>
              </a:prstClr>
            </a:innerShdw>
          </a:effectLst>
          <a:ex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Arial" charset="0"/>
              <a:ea typeface="ＭＳ Ｐゴシック" charset="0"/>
            </a:endParaRPr>
          </a:p>
        </p:txBody>
      </p:sp>
      <p:pic>
        <p:nvPicPr>
          <p:cNvPr id="1031" name="Picture 7" descr="C:\Users\jcissell\Desktop\dots-b-ppt2.png"/>
          <p:cNvPicPr>
            <a:picLocks noChangeAspect="1" noChangeArrowheads="1"/>
          </p:cNvPicPr>
          <p:nvPr/>
        </p:nvPicPr>
        <p:blipFill>
          <a:blip r:embed="rId8" cstate="print"/>
          <a:srcRect/>
          <a:stretch>
            <a:fillRect/>
          </a:stretch>
        </p:blipFill>
        <p:spPr bwMode="auto">
          <a:xfrm>
            <a:off x="6858000" y="6188066"/>
            <a:ext cx="2286000" cy="669933"/>
          </a:xfrm>
          <a:prstGeom prst="rect">
            <a:avLst/>
          </a:prstGeom>
          <a:noFill/>
        </p:spPr>
      </p:pic>
      <p:sp>
        <p:nvSpPr>
          <p:cNvPr id="1026" name="Text Placeholder 8"/>
          <p:cNvSpPr>
            <a:spLocks noGrp="1"/>
          </p:cNvSpPr>
          <p:nvPr>
            <p:ph type="body" idx="1"/>
          </p:nvPr>
        </p:nvSpPr>
        <p:spPr bwMode="auto">
          <a:xfrm>
            <a:off x="182880" y="1066800"/>
            <a:ext cx="8778240" cy="51206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Placeholder 4"/>
          <p:cNvSpPr>
            <a:spLocks noGrp="1"/>
          </p:cNvSpPr>
          <p:nvPr>
            <p:ph type="title"/>
          </p:nvPr>
        </p:nvSpPr>
        <p:spPr>
          <a:xfrm>
            <a:off x="0" y="76200"/>
            <a:ext cx="8763000" cy="616303"/>
          </a:xfrm>
          <a:prstGeom prst="rect">
            <a:avLst/>
          </a:prstGeom>
          <a:ln w="6350" cap="rnd">
            <a:noFill/>
          </a:ln>
        </p:spPr>
        <p:txBody>
          <a:bodyPr vert="horz" anchor="ctr" anchorCtr="0">
            <a:normAutofit/>
          </a:bodyPr>
          <a:lstStyle/>
          <a:p>
            <a:r>
              <a:rPr lang="en-US" dirty="0" smtClean="0"/>
              <a:t>Click to edit Master Title Style</a:t>
            </a:r>
            <a:endParaRPr lang="en-US" dirty="0"/>
          </a:p>
        </p:txBody>
      </p:sp>
      <p:sp>
        <p:nvSpPr>
          <p:cNvPr id="42" name="Slide Number Placeholder 39"/>
          <p:cNvSpPr txBox="1">
            <a:spLocks/>
          </p:cNvSpPr>
          <p:nvPr/>
        </p:nvSpPr>
        <p:spPr>
          <a:xfrm>
            <a:off x="8382000" y="6400800"/>
            <a:ext cx="381000" cy="381000"/>
          </a:xfrm>
          <a:prstGeom prst="ellipse">
            <a:avLst/>
          </a:prstGeom>
          <a:ln w="19050"/>
          <a:effectLst/>
        </p:spPr>
        <p:style>
          <a:lnRef idx="3">
            <a:schemeClr val="lt1"/>
          </a:lnRef>
          <a:fillRef idx="1">
            <a:schemeClr val="accent3"/>
          </a:fillRef>
          <a:effectRef idx="1">
            <a:schemeClr val="accent3"/>
          </a:effectRef>
          <a:fontRef idx="minor">
            <a:schemeClr val="lt1"/>
          </a:fontRef>
        </p:style>
        <p:txBody>
          <a:bodyPr vert="horz" lIns="91440" tIns="45720" rIns="91440" bIns="45720" rtlCol="0" anchor="ctr"/>
          <a:lstStyle>
            <a:lvl1pPr algn="ctr">
              <a:defRPr sz="1000" b="1">
                <a:solidFill>
                  <a:schemeClr val="accent2"/>
                </a:solidFill>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fld id="{28A0D5C3-669F-401C-94A6-2070CF9F0B03}" type="slidenum">
              <a:rPr kumimoji="0" lang="en-US" sz="1000" b="1" i="0" u="none" strike="noStrike" kern="1200" cap="none" spc="0" normalizeH="0" baseline="0" noProof="0" smtClean="0">
                <a:ln>
                  <a:noFill/>
                </a:ln>
                <a:solidFill>
                  <a:schemeClr val="tx1"/>
                </a:solidFill>
                <a:effectLst/>
                <a:uLnTx/>
                <a:uFillTx/>
                <a:latin typeface="Arial" pitchFamily="34" charset="0"/>
                <a:ea typeface="Arial Unicode MS" pitchFamily="34" charset="-128"/>
                <a:cs typeface="Arial Unicode MS" pitchFamily="34" charset="-128"/>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000" b="1" i="0" u="none" strike="noStrike" kern="1200" cap="none" spc="0" normalizeH="0" baseline="0" noProof="0" dirty="0">
              <a:ln>
                <a:noFill/>
              </a:ln>
              <a:solidFill>
                <a:schemeClr val="tx1"/>
              </a:solidFill>
              <a:effectLst/>
              <a:uLnTx/>
              <a:uFillTx/>
              <a:latin typeface="Arial" pitchFamily="34" charset="0"/>
              <a:ea typeface="Arial Unicode MS" pitchFamily="34" charset="-128"/>
              <a:cs typeface="Arial Unicode MS" pitchFamily="34" charset="-128"/>
            </a:endParaRPr>
          </a:p>
        </p:txBody>
      </p:sp>
      <p:pic>
        <p:nvPicPr>
          <p:cNvPr id="10" name="Picture 9" descr="yd-company.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28599" y="6400800"/>
            <a:ext cx="1471897" cy="304800"/>
          </a:xfrm>
          <a:prstGeom prst="rect">
            <a:avLst/>
          </a:prstGeom>
        </p:spPr>
      </p:pic>
    </p:spTree>
  </p:cSld>
  <p:clrMap bg1="dk1" tx1="lt1" bg2="dk2" tx2="lt2" accent1="accent1" accent2="accent2" accent3="accent3" accent4="accent4" accent5="accent5" accent6="accent6" hlink="hlink" folHlink="folHlink"/>
  <p:sldLayoutIdLst>
    <p:sldLayoutId id="2147483928" r:id="rId1"/>
    <p:sldLayoutId id="2147483929" r:id="rId2"/>
    <p:sldLayoutId id="2147483930" r:id="rId3"/>
    <p:sldLayoutId id="2147483932" r:id="rId4"/>
    <p:sldLayoutId id="2147483933" r:id="rId5"/>
    <p:sldLayoutId id="2147483934" r:id="rId6"/>
  </p:sldLayoutIdLst>
  <p:transition xmlns:p14="http://schemas.microsoft.com/office/powerpoint/2010/main">
    <p:fade/>
  </p:transition>
  <p:timing>
    <p:tnLst>
      <p:par>
        <p:cTn xmlns:p14="http://schemas.microsoft.com/office/powerpoint/2010/main" id="1" dur="indefinite" restart="never" nodeType="tmRoot"/>
      </p:par>
    </p:tnLst>
  </p:timing>
  <p:hf hdr="0" dt="0"/>
  <p:txStyles>
    <p:titleStyle>
      <a:lvl1pPr marL="182880" algn="l" rtl="0" eaLnBrk="1" fontAlgn="base" hangingPunct="1">
        <a:lnSpc>
          <a:spcPct val="90000"/>
        </a:lnSpc>
        <a:spcBef>
          <a:spcPct val="0"/>
        </a:spcBef>
        <a:spcAft>
          <a:spcPct val="0"/>
        </a:spcAft>
        <a:defRPr lang="en-US" sz="2800" b="1" kern="1200" spc="0" dirty="0">
          <a:ln w="3200">
            <a:solidFill>
              <a:schemeClr val="bg2">
                <a:shade val="75000"/>
                <a:alpha val="25000"/>
              </a:schemeClr>
            </a:solidFill>
            <a:prstDash val="solid"/>
            <a:round/>
          </a:ln>
          <a:solidFill>
            <a:schemeClr val="accent5"/>
          </a:solidFill>
          <a:effectLst/>
          <a:latin typeface="Century Gothic" pitchFamily="34" charset="0"/>
          <a:ea typeface="+mj-ea"/>
          <a:cs typeface="Arial" pitchFamily="34" charset="0"/>
        </a:defRPr>
      </a:lvl1pPr>
      <a:lvl2pPr algn="l" rtl="0" eaLnBrk="1" fontAlgn="base" hangingPunct="1">
        <a:lnSpc>
          <a:spcPts val="1800"/>
        </a:lnSpc>
        <a:spcBef>
          <a:spcPct val="0"/>
        </a:spcBef>
        <a:spcAft>
          <a:spcPct val="0"/>
        </a:spcAft>
        <a:defRPr sz="2000">
          <a:solidFill>
            <a:srgbClr val="344E6D"/>
          </a:solidFill>
          <a:latin typeface="Calibri" pitchFamily="34" charset="0"/>
        </a:defRPr>
      </a:lvl2pPr>
      <a:lvl3pPr algn="l" rtl="0" eaLnBrk="1" fontAlgn="base" hangingPunct="1">
        <a:lnSpc>
          <a:spcPts val="1800"/>
        </a:lnSpc>
        <a:spcBef>
          <a:spcPct val="0"/>
        </a:spcBef>
        <a:spcAft>
          <a:spcPct val="0"/>
        </a:spcAft>
        <a:defRPr sz="2000">
          <a:solidFill>
            <a:srgbClr val="344E6D"/>
          </a:solidFill>
          <a:latin typeface="Calibri" pitchFamily="34" charset="0"/>
        </a:defRPr>
      </a:lvl3pPr>
      <a:lvl4pPr algn="l" rtl="0" eaLnBrk="1" fontAlgn="base" hangingPunct="1">
        <a:lnSpc>
          <a:spcPts val="1800"/>
        </a:lnSpc>
        <a:spcBef>
          <a:spcPct val="0"/>
        </a:spcBef>
        <a:spcAft>
          <a:spcPct val="0"/>
        </a:spcAft>
        <a:defRPr sz="2000">
          <a:solidFill>
            <a:srgbClr val="344E6D"/>
          </a:solidFill>
          <a:latin typeface="Calibri" pitchFamily="34" charset="0"/>
        </a:defRPr>
      </a:lvl4pPr>
      <a:lvl5pPr algn="l" rtl="0" eaLnBrk="1" fontAlgn="base" hangingPunct="1">
        <a:lnSpc>
          <a:spcPts val="1800"/>
        </a:lnSpc>
        <a:spcBef>
          <a:spcPct val="0"/>
        </a:spcBef>
        <a:spcAft>
          <a:spcPct val="0"/>
        </a:spcAft>
        <a:defRPr sz="2000">
          <a:solidFill>
            <a:srgbClr val="344E6D"/>
          </a:solidFill>
          <a:latin typeface="Calibri" pitchFamily="34" charset="0"/>
        </a:defRPr>
      </a:lvl5pPr>
      <a:lvl6pPr marL="457200" algn="l" rtl="0" eaLnBrk="1" fontAlgn="base" hangingPunct="1">
        <a:lnSpc>
          <a:spcPts val="1800"/>
        </a:lnSpc>
        <a:spcBef>
          <a:spcPct val="0"/>
        </a:spcBef>
        <a:spcAft>
          <a:spcPct val="0"/>
        </a:spcAft>
        <a:defRPr sz="2000">
          <a:solidFill>
            <a:srgbClr val="344E6D"/>
          </a:solidFill>
          <a:latin typeface="Calibri" pitchFamily="34" charset="0"/>
        </a:defRPr>
      </a:lvl6pPr>
      <a:lvl7pPr marL="914400" algn="l" rtl="0" eaLnBrk="1" fontAlgn="base" hangingPunct="1">
        <a:lnSpc>
          <a:spcPts val="1800"/>
        </a:lnSpc>
        <a:spcBef>
          <a:spcPct val="0"/>
        </a:spcBef>
        <a:spcAft>
          <a:spcPct val="0"/>
        </a:spcAft>
        <a:defRPr sz="2000">
          <a:solidFill>
            <a:srgbClr val="344E6D"/>
          </a:solidFill>
          <a:latin typeface="Calibri" pitchFamily="34" charset="0"/>
        </a:defRPr>
      </a:lvl7pPr>
      <a:lvl8pPr marL="1371600" algn="l" rtl="0" eaLnBrk="1" fontAlgn="base" hangingPunct="1">
        <a:lnSpc>
          <a:spcPts val="1800"/>
        </a:lnSpc>
        <a:spcBef>
          <a:spcPct val="0"/>
        </a:spcBef>
        <a:spcAft>
          <a:spcPct val="0"/>
        </a:spcAft>
        <a:defRPr sz="2000">
          <a:solidFill>
            <a:srgbClr val="344E6D"/>
          </a:solidFill>
          <a:latin typeface="Calibri" pitchFamily="34" charset="0"/>
        </a:defRPr>
      </a:lvl8pPr>
      <a:lvl9pPr marL="1828800" algn="l" rtl="0" eaLnBrk="1" fontAlgn="base" hangingPunct="1">
        <a:lnSpc>
          <a:spcPts val="1800"/>
        </a:lnSpc>
        <a:spcBef>
          <a:spcPct val="0"/>
        </a:spcBef>
        <a:spcAft>
          <a:spcPct val="0"/>
        </a:spcAft>
        <a:defRPr sz="2000">
          <a:solidFill>
            <a:srgbClr val="344E6D"/>
          </a:solidFill>
          <a:latin typeface="Calibri" pitchFamily="34" charset="0"/>
        </a:defRPr>
      </a:lvl9pPr>
    </p:titleStyle>
    <p:bodyStyle>
      <a:lvl1pPr marL="273050" indent="-273050" algn="l" rtl="0" eaLnBrk="1" fontAlgn="base" hangingPunct="1">
        <a:lnSpc>
          <a:spcPct val="80000"/>
        </a:lnSpc>
        <a:spcBef>
          <a:spcPts val="600"/>
        </a:spcBef>
        <a:spcAft>
          <a:spcPct val="0"/>
        </a:spcAft>
        <a:buClr>
          <a:schemeClr val="accent2"/>
        </a:buClr>
        <a:buSzPct val="65000"/>
        <a:buFont typeface="Wingdings 2" pitchFamily="18" charset="2"/>
        <a:buChar char=""/>
        <a:defRPr sz="2800" b="1" kern="1000" spc="-70" baseline="0">
          <a:solidFill>
            <a:srgbClr val="595959"/>
          </a:solidFill>
          <a:latin typeface="+mj-lt"/>
          <a:ea typeface="+mn-ea"/>
          <a:cs typeface="+mn-cs"/>
        </a:defRPr>
      </a:lvl1pPr>
      <a:lvl2pPr marL="639763" indent="-273050" algn="l" rtl="0" eaLnBrk="1" fontAlgn="base" hangingPunct="1">
        <a:lnSpc>
          <a:spcPct val="80000"/>
        </a:lnSpc>
        <a:spcBef>
          <a:spcPts val="300"/>
        </a:spcBef>
        <a:spcAft>
          <a:spcPct val="0"/>
        </a:spcAft>
        <a:buClr>
          <a:srgbClr val="D6903D"/>
        </a:buClr>
        <a:buSzPct val="85000"/>
        <a:buFont typeface="Wingdings 2" pitchFamily="18" charset="2"/>
        <a:buChar char=""/>
        <a:defRPr sz="2400" kern="1000" spc="-70" baseline="0">
          <a:solidFill>
            <a:srgbClr val="595959"/>
          </a:solidFill>
          <a:latin typeface="+mj-lt"/>
          <a:ea typeface="+mn-ea"/>
          <a:cs typeface="+mn-cs"/>
        </a:defRPr>
      </a:lvl2pPr>
      <a:lvl3pPr marL="1004888" indent="-228600" algn="l" rtl="0" eaLnBrk="1" fontAlgn="base" hangingPunct="1">
        <a:lnSpc>
          <a:spcPct val="80000"/>
        </a:lnSpc>
        <a:spcBef>
          <a:spcPts val="300"/>
        </a:spcBef>
        <a:spcAft>
          <a:spcPct val="0"/>
        </a:spcAft>
        <a:buClr>
          <a:srgbClr val="B37732"/>
        </a:buClr>
        <a:buSzPct val="85000"/>
        <a:buFont typeface="Wingdings 2" pitchFamily="18" charset="2"/>
        <a:buChar char=""/>
        <a:defRPr sz="2000" kern="1000" spc="-70" baseline="0">
          <a:solidFill>
            <a:srgbClr val="595959"/>
          </a:solidFill>
          <a:latin typeface="+mj-lt"/>
          <a:ea typeface="+mn-ea"/>
          <a:cs typeface="+mn-cs"/>
        </a:defRPr>
      </a:lvl3pPr>
      <a:lvl4pPr marL="1279525" indent="-228600" algn="l" rtl="0" eaLnBrk="1" fontAlgn="base" hangingPunct="1">
        <a:lnSpc>
          <a:spcPct val="80000"/>
        </a:lnSpc>
        <a:spcBef>
          <a:spcPts val="300"/>
        </a:spcBef>
        <a:spcAft>
          <a:spcPct val="0"/>
        </a:spcAft>
        <a:buClr>
          <a:srgbClr val="D6903D"/>
        </a:buClr>
        <a:buSzPct val="85000"/>
        <a:buFont typeface="Wingdings 2" pitchFamily="18" charset="2"/>
        <a:buChar char=""/>
        <a:defRPr sz="1800" kern="1000" spc="-70" baseline="0">
          <a:solidFill>
            <a:srgbClr val="595959"/>
          </a:solidFill>
          <a:latin typeface="+mj-lt"/>
          <a:ea typeface="+mn-ea"/>
          <a:cs typeface="+mn-cs"/>
        </a:defRPr>
      </a:lvl4pPr>
      <a:lvl5pPr marL="1554163" indent="-228600" algn="l" rtl="0" eaLnBrk="1" fontAlgn="base" hangingPunct="1">
        <a:lnSpc>
          <a:spcPct val="80000"/>
        </a:lnSpc>
        <a:spcBef>
          <a:spcPts val="338"/>
        </a:spcBef>
        <a:spcAft>
          <a:spcPct val="0"/>
        </a:spcAft>
        <a:buClr>
          <a:srgbClr val="D6903D"/>
        </a:buClr>
        <a:buSzPct val="85000"/>
        <a:buFont typeface="Wingdings 2" pitchFamily="18" charset="2"/>
        <a:buChar char=""/>
        <a:defRPr sz="1800" kern="1000" spc="-70" baseline="0">
          <a:solidFill>
            <a:srgbClr val="595959"/>
          </a:solidFill>
          <a:latin typeface="+mj-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 Id="rId3" Type="http://schemas.openxmlformats.org/officeDocument/2006/relationships/image" Target="file://localhost/Users/michael/Desktop/2-final-stock-photo-6715410-needle-in-a-haystack.jp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file://localhost/Users/michael/Desktop/slide7_opioid_diagram_1.22.13.jpg" TargetMode="External"/><Relationship Id="rId4" Type="http://schemas.openxmlformats.org/officeDocument/2006/relationships/image" Target="../media/image16.gif"/><Relationship Id="rId5" Type="http://schemas.openxmlformats.org/officeDocument/2006/relationships/image" Target="file://localhost/Users/michael/Desktop/underline.gif" TargetMode="External"/><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9.xml.rels><?xml version="1.0" encoding="UTF-8" standalone="yes"?>
<Relationships xmlns="http://schemas.openxmlformats.org/package/2006/relationships"><Relationship Id="rId11" Type="http://schemas.openxmlformats.org/officeDocument/2006/relationships/image" Target="file://localhost/Users/michael/Desktop/social.networking/2twitter-big-data_ppt.jpg" TargetMode="External"/><Relationship Id="rId12" Type="http://schemas.openxmlformats.org/officeDocument/2006/relationships/image" Target="../media/image22.jpeg"/><Relationship Id="rId13" Type="http://schemas.openxmlformats.org/officeDocument/2006/relationships/image" Target="file://localhost/Users/michael/Desktop/healthcare/2healthcare.ppt.jpg" TargetMode="External"/><Relationship Id="rId1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file://localhost/Users/michael/Desktop/life.sciences/2cambridgesemantic.ppt.jpg" TargetMode="External"/><Relationship Id="rId4" Type="http://schemas.openxmlformats.org/officeDocument/2006/relationships/image" Target="../media/image18.jpeg"/><Relationship Id="rId5" Type="http://schemas.openxmlformats.org/officeDocument/2006/relationships/image" Target="file://localhost/Users/michael/Desktop/financial/2financialppt.jpg" TargetMode="External"/><Relationship Id="rId6" Type="http://schemas.openxmlformats.org/officeDocument/2006/relationships/image" Target="../media/image19.jpeg"/><Relationship Id="rId7" Type="http://schemas.openxmlformats.org/officeDocument/2006/relationships/image" Target="file://localhost/Users/michael/Desktop/telecom/2-2telecom-phases-1ppt.jpg" TargetMode="External"/><Relationship Id="rId8" Type="http://schemas.openxmlformats.org/officeDocument/2006/relationships/image" Target="../media/image20.jpeg"/><Relationship Id="rId9" Type="http://schemas.openxmlformats.org/officeDocument/2006/relationships/image" Target="file://localhost/Users/michael/Desktop/terrorism/2bbc_news_visualisation.ppt.jpg" TargetMode="External"/><Relationship Id="rId10"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gif"/><Relationship Id="rId4" Type="http://schemas.openxmlformats.org/officeDocument/2006/relationships/image" Target="file://localhost/Users/michael/Desktop/patient_diagram.gif" TargetMode="External"/><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 Id="rId3"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1" Type="http://schemas.openxmlformats.org/officeDocument/2006/relationships/customXml" Target="../ink/ink5.xml"/><Relationship Id="rId12" Type="http://schemas.openxmlformats.org/officeDocument/2006/relationships/image" Target="../media/image14.emf"/><Relationship Id="rId13" Type="http://schemas.openxmlformats.org/officeDocument/2006/relationships/customXml" Target="../ink/ink6.xml"/><Relationship Id="rId14" Type="http://schemas.openxmlformats.org/officeDocument/2006/relationships/image" Target="../media/image15.emf"/><Relationship Id="rId15" Type="http://schemas.openxmlformats.org/officeDocument/2006/relationships/customXml" Target="../ink/ink7.xml"/><Relationship Id="rId16" Type="http://schemas.openxmlformats.org/officeDocument/2006/relationships/image" Target="../media/image16.emf"/><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customXml" Target="../ink/ink1.xml"/><Relationship Id="rId4" Type="http://schemas.openxmlformats.org/officeDocument/2006/relationships/image" Target="../media/image10.emf"/><Relationship Id="rId5" Type="http://schemas.openxmlformats.org/officeDocument/2006/relationships/customXml" Target="../ink/ink2.xml"/><Relationship Id="rId6" Type="http://schemas.openxmlformats.org/officeDocument/2006/relationships/image" Target="../media/image11.emf"/><Relationship Id="rId7" Type="http://schemas.openxmlformats.org/officeDocument/2006/relationships/customXml" Target="../ink/ink3.xml"/><Relationship Id="rId8" Type="http://schemas.openxmlformats.org/officeDocument/2006/relationships/image" Target="../media/image12.emf"/><Relationship Id="rId9" Type="http://schemas.openxmlformats.org/officeDocument/2006/relationships/customXml" Target="../ink/ink4.xml"/><Relationship Id="rId10" Type="http://schemas.openxmlformats.org/officeDocument/2006/relationships/image" Target="../media/image1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685800" y="2667000"/>
            <a:ext cx="8991600" cy="1650691"/>
          </a:xfrm>
        </p:spPr>
        <p:txBody>
          <a:bodyPr>
            <a:noAutofit/>
          </a:bodyPr>
          <a:lstStyle/>
          <a:p>
            <a:r>
              <a:rPr lang="en-US" sz="4400" dirty="0" smtClean="0">
                <a:solidFill>
                  <a:schemeClr val="accent5"/>
                </a:solidFill>
              </a:rPr>
              <a:t>Data Analytics:</a:t>
            </a:r>
            <a:br>
              <a:rPr lang="en-US" sz="4400" dirty="0" smtClean="0">
                <a:solidFill>
                  <a:schemeClr val="accent5"/>
                </a:solidFill>
              </a:rPr>
            </a:br>
            <a:r>
              <a:rPr lang="en-US" sz="4400" dirty="0" smtClean="0">
                <a:solidFill>
                  <a:schemeClr val="accent5"/>
                </a:solidFill>
              </a:rPr>
              <a:t/>
            </a:r>
            <a:br>
              <a:rPr lang="en-US" sz="4400" dirty="0" smtClean="0">
                <a:solidFill>
                  <a:schemeClr val="accent5"/>
                </a:solidFill>
              </a:rPr>
            </a:br>
            <a:r>
              <a:rPr lang="en-US" sz="4400" dirty="0" smtClean="0">
                <a:solidFill>
                  <a:schemeClr val="accent5"/>
                </a:solidFill>
              </a:rPr>
              <a:t>Supercomputers &amp; </a:t>
            </a:r>
            <a:br>
              <a:rPr lang="en-US" sz="4400" dirty="0" smtClean="0">
                <a:solidFill>
                  <a:schemeClr val="accent5"/>
                </a:solidFill>
              </a:rPr>
            </a:br>
            <a:r>
              <a:rPr lang="en-US" sz="4400" dirty="0" smtClean="0">
                <a:solidFill>
                  <a:schemeClr val="accent5"/>
                </a:solidFill>
              </a:rPr>
              <a:t>Graph Analysis</a:t>
            </a:r>
            <a:r>
              <a:rPr lang="en-US" sz="4400" dirty="0">
                <a:solidFill>
                  <a:schemeClr val="accent5"/>
                </a:solidFill>
              </a:rPr>
              <a:t/>
            </a:r>
            <a:br>
              <a:rPr lang="en-US" sz="4400" dirty="0">
                <a:solidFill>
                  <a:schemeClr val="accent5"/>
                </a:solidFill>
              </a:rPr>
            </a:br>
            <a:r>
              <a:rPr lang="en-US" sz="4400" dirty="0" smtClean="0">
                <a:solidFill>
                  <a:schemeClr val="accent5"/>
                </a:solidFill>
              </a:rPr>
              <a:t/>
            </a:r>
            <a:br>
              <a:rPr lang="en-US" sz="4400" dirty="0" smtClean="0">
                <a:solidFill>
                  <a:schemeClr val="accent5"/>
                </a:solidFill>
              </a:rPr>
            </a:br>
            <a:endParaRPr lang="en-US" sz="4400" dirty="0">
              <a:solidFill>
                <a:schemeClr val="accent5"/>
              </a:solidFill>
            </a:endParaRPr>
          </a:p>
        </p:txBody>
      </p:sp>
      <p:sp>
        <p:nvSpPr>
          <p:cNvPr id="3" name="Title 1"/>
          <p:cNvSpPr txBox="1">
            <a:spLocks/>
          </p:cNvSpPr>
          <p:nvPr/>
        </p:nvSpPr>
        <p:spPr>
          <a:xfrm>
            <a:off x="3200400" y="5257800"/>
            <a:ext cx="5334000" cy="1447588"/>
          </a:xfrm>
          <a:prstGeom prst="rect">
            <a:avLst/>
          </a:prstGeom>
          <a:ln w="6350" cap="rnd">
            <a:noFill/>
          </a:ln>
        </p:spPr>
        <p:txBody>
          <a:bodyPr vert="horz" anchor="t" anchorCtr="0">
            <a:normAutofit fontScale="82500" lnSpcReduction="20000"/>
          </a:bodyPr>
          <a:lstStyle>
            <a:lvl1pPr marL="182880" algn="l" rtl="0" eaLnBrk="1" fontAlgn="base" hangingPunct="1">
              <a:lnSpc>
                <a:spcPct val="80000"/>
              </a:lnSpc>
              <a:spcBef>
                <a:spcPct val="0"/>
              </a:spcBef>
              <a:spcAft>
                <a:spcPct val="0"/>
              </a:spcAft>
              <a:defRPr lang="en-US" sz="3600" b="1" kern="1200" spc="0">
                <a:ln w="3200">
                  <a:solidFill>
                    <a:schemeClr val="bg2">
                      <a:shade val="75000"/>
                      <a:alpha val="25000"/>
                    </a:schemeClr>
                  </a:solidFill>
                  <a:prstDash val="solid"/>
                  <a:round/>
                </a:ln>
                <a:solidFill>
                  <a:schemeClr val="tx2"/>
                </a:solidFill>
                <a:effectLst/>
                <a:latin typeface="Century Gothic" pitchFamily="34" charset="0"/>
                <a:ea typeface="+mj-ea"/>
                <a:cs typeface="Arial" pitchFamily="34" charset="0"/>
              </a:defRPr>
            </a:lvl1pPr>
            <a:lvl2pPr algn="l" rtl="0" eaLnBrk="1" fontAlgn="base" hangingPunct="1">
              <a:lnSpc>
                <a:spcPts val="1800"/>
              </a:lnSpc>
              <a:spcBef>
                <a:spcPct val="0"/>
              </a:spcBef>
              <a:spcAft>
                <a:spcPct val="0"/>
              </a:spcAft>
              <a:defRPr sz="2000">
                <a:solidFill>
                  <a:srgbClr val="344E6D"/>
                </a:solidFill>
                <a:latin typeface="Calibri" pitchFamily="34" charset="0"/>
              </a:defRPr>
            </a:lvl2pPr>
            <a:lvl3pPr algn="l" rtl="0" eaLnBrk="1" fontAlgn="base" hangingPunct="1">
              <a:lnSpc>
                <a:spcPts val="1800"/>
              </a:lnSpc>
              <a:spcBef>
                <a:spcPct val="0"/>
              </a:spcBef>
              <a:spcAft>
                <a:spcPct val="0"/>
              </a:spcAft>
              <a:defRPr sz="2000">
                <a:solidFill>
                  <a:srgbClr val="344E6D"/>
                </a:solidFill>
                <a:latin typeface="Calibri" pitchFamily="34" charset="0"/>
              </a:defRPr>
            </a:lvl3pPr>
            <a:lvl4pPr algn="l" rtl="0" eaLnBrk="1" fontAlgn="base" hangingPunct="1">
              <a:lnSpc>
                <a:spcPts val="1800"/>
              </a:lnSpc>
              <a:spcBef>
                <a:spcPct val="0"/>
              </a:spcBef>
              <a:spcAft>
                <a:spcPct val="0"/>
              </a:spcAft>
              <a:defRPr sz="2000">
                <a:solidFill>
                  <a:srgbClr val="344E6D"/>
                </a:solidFill>
                <a:latin typeface="Calibri" pitchFamily="34" charset="0"/>
              </a:defRPr>
            </a:lvl4pPr>
            <a:lvl5pPr algn="l" rtl="0" eaLnBrk="1" fontAlgn="base" hangingPunct="1">
              <a:lnSpc>
                <a:spcPts val="1800"/>
              </a:lnSpc>
              <a:spcBef>
                <a:spcPct val="0"/>
              </a:spcBef>
              <a:spcAft>
                <a:spcPct val="0"/>
              </a:spcAft>
              <a:defRPr sz="2000">
                <a:solidFill>
                  <a:srgbClr val="344E6D"/>
                </a:solidFill>
                <a:latin typeface="Calibri" pitchFamily="34" charset="0"/>
              </a:defRPr>
            </a:lvl5pPr>
            <a:lvl6pPr marL="457200" algn="l" rtl="0" eaLnBrk="1" fontAlgn="base" hangingPunct="1">
              <a:lnSpc>
                <a:spcPts val="1800"/>
              </a:lnSpc>
              <a:spcBef>
                <a:spcPct val="0"/>
              </a:spcBef>
              <a:spcAft>
                <a:spcPct val="0"/>
              </a:spcAft>
              <a:defRPr sz="2000">
                <a:solidFill>
                  <a:srgbClr val="344E6D"/>
                </a:solidFill>
                <a:latin typeface="Calibri" pitchFamily="34" charset="0"/>
              </a:defRPr>
            </a:lvl6pPr>
            <a:lvl7pPr marL="914400" algn="l" rtl="0" eaLnBrk="1" fontAlgn="base" hangingPunct="1">
              <a:lnSpc>
                <a:spcPts val="1800"/>
              </a:lnSpc>
              <a:spcBef>
                <a:spcPct val="0"/>
              </a:spcBef>
              <a:spcAft>
                <a:spcPct val="0"/>
              </a:spcAft>
              <a:defRPr sz="2000">
                <a:solidFill>
                  <a:srgbClr val="344E6D"/>
                </a:solidFill>
                <a:latin typeface="Calibri" pitchFamily="34" charset="0"/>
              </a:defRPr>
            </a:lvl7pPr>
            <a:lvl8pPr marL="1371600" algn="l" rtl="0" eaLnBrk="1" fontAlgn="base" hangingPunct="1">
              <a:lnSpc>
                <a:spcPts val="1800"/>
              </a:lnSpc>
              <a:spcBef>
                <a:spcPct val="0"/>
              </a:spcBef>
              <a:spcAft>
                <a:spcPct val="0"/>
              </a:spcAft>
              <a:defRPr sz="2000">
                <a:solidFill>
                  <a:srgbClr val="344E6D"/>
                </a:solidFill>
                <a:latin typeface="Calibri" pitchFamily="34" charset="0"/>
              </a:defRPr>
            </a:lvl8pPr>
            <a:lvl9pPr marL="1828800" algn="l" rtl="0" eaLnBrk="1" fontAlgn="base" hangingPunct="1">
              <a:lnSpc>
                <a:spcPts val="1800"/>
              </a:lnSpc>
              <a:spcBef>
                <a:spcPct val="0"/>
              </a:spcBef>
              <a:spcAft>
                <a:spcPct val="0"/>
              </a:spcAft>
              <a:defRPr sz="2000">
                <a:solidFill>
                  <a:srgbClr val="344E6D"/>
                </a:solidFill>
                <a:latin typeface="Calibri" pitchFamily="34" charset="0"/>
              </a:defRPr>
            </a:lvl9pPr>
          </a:lstStyle>
          <a:p>
            <a:pPr algn="r"/>
            <a:r>
              <a:rPr lang="en-US" sz="3200" dirty="0" smtClean="0">
                <a:ln w="3200">
                  <a:solidFill>
                    <a:srgbClr val="FF7E0B">
                      <a:alpha val="25000"/>
                    </a:srgbClr>
                  </a:solidFill>
                  <a:prstDash val="solid"/>
                  <a:round/>
                </a:ln>
                <a:solidFill>
                  <a:srgbClr val="FF7E0B"/>
                </a:solidFill>
              </a:rPr>
              <a:t/>
            </a:r>
            <a:br>
              <a:rPr lang="en-US" sz="3200" dirty="0" smtClean="0">
                <a:ln w="3200">
                  <a:solidFill>
                    <a:srgbClr val="FF7E0B">
                      <a:alpha val="25000"/>
                    </a:srgbClr>
                  </a:solidFill>
                  <a:prstDash val="solid"/>
                  <a:round/>
                </a:ln>
                <a:solidFill>
                  <a:srgbClr val="FF7E0B"/>
                </a:solidFill>
              </a:rPr>
            </a:br>
            <a:r>
              <a:rPr lang="en-US" sz="3200" dirty="0" smtClean="0">
                <a:ln w="3200">
                  <a:solidFill>
                    <a:srgbClr val="FF7E0B">
                      <a:alpha val="25000"/>
                    </a:srgbClr>
                  </a:solidFill>
                  <a:prstDash val="solid"/>
                  <a:round/>
                </a:ln>
                <a:solidFill>
                  <a:srgbClr val="FF7E0B"/>
                </a:solidFill>
              </a:rPr>
              <a:t/>
            </a:r>
            <a:br>
              <a:rPr lang="en-US" sz="3200" dirty="0" smtClean="0">
                <a:ln w="3200">
                  <a:solidFill>
                    <a:srgbClr val="FF7E0B">
                      <a:alpha val="25000"/>
                    </a:srgbClr>
                  </a:solidFill>
                  <a:prstDash val="solid"/>
                  <a:round/>
                </a:ln>
                <a:solidFill>
                  <a:srgbClr val="FF7E0B"/>
                </a:solidFill>
              </a:rPr>
            </a:br>
            <a:r>
              <a:rPr lang="en-US" sz="3200" dirty="0" smtClean="0">
                <a:ln w="3200">
                  <a:solidFill>
                    <a:srgbClr val="FF7E0B">
                      <a:alpha val="25000"/>
                    </a:srgbClr>
                  </a:solidFill>
                  <a:prstDash val="solid"/>
                  <a:round/>
                </a:ln>
                <a:solidFill>
                  <a:srgbClr val="FF7E0B"/>
                </a:solidFill>
              </a:rPr>
              <a:t>Tim White</a:t>
            </a:r>
          </a:p>
          <a:p>
            <a:pPr algn="r"/>
            <a:r>
              <a:rPr lang="en-US" sz="3200" dirty="0" smtClean="0">
                <a:ln w="3200">
                  <a:solidFill>
                    <a:srgbClr val="FF7E0B">
                      <a:alpha val="25000"/>
                    </a:srgbClr>
                  </a:solidFill>
                  <a:prstDash val="solid"/>
                  <a:round/>
                </a:ln>
                <a:solidFill>
                  <a:srgbClr val="FF7E0B"/>
                </a:solidFill>
              </a:rPr>
              <a:t/>
            </a:r>
            <a:br>
              <a:rPr lang="en-US" sz="3200" dirty="0" smtClean="0">
                <a:ln w="3200">
                  <a:solidFill>
                    <a:srgbClr val="FF7E0B">
                      <a:alpha val="25000"/>
                    </a:srgbClr>
                  </a:solidFill>
                  <a:prstDash val="solid"/>
                  <a:round/>
                </a:ln>
                <a:solidFill>
                  <a:srgbClr val="FF7E0B"/>
                </a:solidFill>
              </a:rPr>
            </a:br>
            <a:r>
              <a:rPr lang="en-US" sz="3200" dirty="0" err="1" smtClean="0">
                <a:ln w="3200">
                  <a:solidFill>
                    <a:srgbClr val="FF7E0B">
                      <a:alpha val="25000"/>
                    </a:srgbClr>
                  </a:solidFill>
                  <a:prstDash val="solid"/>
                  <a:round/>
                </a:ln>
                <a:solidFill>
                  <a:srgbClr val="FF7E0B"/>
                </a:solidFill>
              </a:rPr>
              <a:t>tim@yarcdata.com</a:t>
            </a:r>
            <a:r>
              <a:rPr lang="en-US" sz="3200" dirty="0" smtClean="0">
                <a:solidFill>
                  <a:schemeClr val="accent1"/>
                </a:solidFill>
              </a:rPr>
              <a:t/>
            </a:r>
            <a:br>
              <a:rPr lang="en-US" sz="3200" dirty="0" smtClean="0">
                <a:solidFill>
                  <a:schemeClr val="accent1"/>
                </a:solidFill>
              </a:rPr>
            </a:br>
            <a:endParaRPr lang="en-US" sz="1400" dirty="0">
              <a:solidFill>
                <a:schemeClr val="bg1"/>
              </a:solidFill>
            </a:endParaRPr>
          </a:p>
        </p:txBody>
      </p:sp>
    </p:spTree>
    <p:extLst>
      <p:ext uri="{BB962C8B-B14F-4D97-AF65-F5344CB8AC3E}">
        <p14:creationId xmlns:p14="http://schemas.microsoft.com/office/powerpoint/2010/main" val="3379460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205" y="1524000"/>
            <a:ext cx="8763000" cy="616303"/>
          </a:xfrm>
        </p:spPr>
        <p:txBody>
          <a:bodyPr>
            <a:noAutofit/>
          </a:bodyPr>
          <a:lstStyle/>
          <a:p>
            <a:r>
              <a:rPr lang="en-US" sz="4400" dirty="0" smtClean="0"/>
              <a:t>Discussion on Big Data </a:t>
            </a:r>
            <a:br>
              <a:rPr lang="en-US" sz="4400" dirty="0" smtClean="0"/>
            </a:br>
            <a:r>
              <a:rPr lang="en-US" sz="4400" dirty="0" smtClean="0"/>
              <a:t>and Technology</a:t>
            </a:r>
            <a:endParaRPr lang="en-US" sz="4400" dirty="0"/>
          </a:p>
        </p:txBody>
      </p:sp>
    </p:spTree>
    <p:extLst>
      <p:ext uri="{BB962C8B-B14F-4D97-AF65-F5344CB8AC3E}">
        <p14:creationId xmlns:p14="http://schemas.microsoft.com/office/powerpoint/2010/main" val="33173247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Current Big Data approaches focus on SEARCH</a:t>
            </a:r>
            <a:endParaRPr lang="en-US" dirty="0"/>
          </a:p>
        </p:txBody>
      </p:sp>
      <p:pic>
        <p:nvPicPr>
          <p:cNvPr id="7" name="2-final-stock-photo-6715410-needle-in-a-haystack.jpg" descr="/Users/michael/Desktop/2-final-stock-photo-6715410-needle-in-a-haystack.jpg"/>
          <p:cNvPicPr>
            <a:picLocks noChangeAspect="1"/>
          </p:cNvPicPr>
          <p:nvPr/>
        </p:nvPicPr>
        <p:blipFill>
          <a:blip r:embed="rId2" r:link="rId3">
            <a:extLst>
              <a:ext uri="{28A0092B-C50C-407E-A947-70E740481C1C}">
                <a14:useLocalDpi xmlns:a14="http://schemas.microsoft.com/office/drawing/2010/main" val="0"/>
              </a:ext>
            </a:extLst>
          </a:blip>
          <a:stretch>
            <a:fillRect/>
          </a:stretch>
        </p:blipFill>
        <p:spPr>
          <a:xfrm>
            <a:off x="1905000" y="2138212"/>
            <a:ext cx="5257800" cy="3500588"/>
          </a:xfrm>
          <a:prstGeom prst="rect">
            <a:avLst/>
          </a:prstGeom>
        </p:spPr>
      </p:pic>
      <p:sp>
        <p:nvSpPr>
          <p:cNvPr id="8" name="TextBox 7"/>
          <p:cNvSpPr txBox="1"/>
          <p:nvPr/>
        </p:nvSpPr>
        <p:spPr>
          <a:xfrm flipH="1">
            <a:off x="1752600" y="1066800"/>
            <a:ext cx="6019800" cy="461665"/>
          </a:xfrm>
          <a:prstGeom prst="rect">
            <a:avLst/>
          </a:prstGeom>
          <a:noFill/>
        </p:spPr>
        <p:txBody>
          <a:bodyPr wrap="square" rtlCol="0">
            <a:spAutoFit/>
          </a:bodyPr>
          <a:lstStyle/>
          <a:p>
            <a:r>
              <a:rPr lang="en-US" sz="2400" dirty="0" smtClean="0">
                <a:solidFill>
                  <a:srgbClr val="141818"/>
                </a:solidFill>
              </a:rPr>
              <a:t>What is the RIGHT answer to a question?</a:t>
            </a:r>
            <a:endParaRPr lang="en-US" sz="2400" dirty="0">
              <a:solidFill>
                <a:srgbClr val="141818"/>
              </a:solidFill>
            </a:endParaRPr>
          </a:p>
        </p:txBody>
      </p:sp>
    </p:spTree>
    <p:extLst>
      <p:ext uri="{BB962C8B-B14F-4D97-AF65-F5344CB8AC3E}">
        <p14:creationId xmlns:p14="http://schemas.microsoft.com/office/powerpoint/2010/main" val="20518709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But the high value Analytics is in DISCOVERY</a:t>
            </a:r>
            <a:endParaRPr lang="en-US" dirty="0"/>
          </a:p>
        </p:txBody>
      </p:sp>
      <p:sp>
        <p:nvSpPr>
          <p:cNvPr id="5" name="TextBox 4"/>
          <p:cNvSpPr txBox="1"/>
          <p:nvPr/>
        </p:nvSpPr>
        <p:spPr>
          <a:xfrm flipH="1">
            <a:off x="1905000" y="1066800"/>
            <a:ext cx="5181600" cy="461665"/>
          </a:xfrm>
          <a:prstGeom prst="rect">
            <a:avLst/>
          </a:prstGeom>
          <a:noFill/>
        </p:spPr>
        <p:txBody>
          <a:bodyPr wrap="square" rtlCol="0">
            <a:spAutoFit/>
          </a:bodyPr>
          <a:lstStyle/>
          <a:p>
            <a:r>
              <a:rPr lang="en-US" sz="2400" dirty="0" smtClean="0">
                <a:solidFill>
                  <a:srgbClr val="141818"/>
                </a:solidFill>
              </a:rPr>
              <a:t>What is the RIGHT question to ask?</a:t>
            </a:r>
            <a:endParaRPr lang="en-US" sz="2400" dirty="0">
              <a:solidFill>
                <a:srgbClr val="141818"/>
              </a:solidFill>
            </a:endParaRPr>
          </a:p>
        </p:txBody>
      </p:sp>
      <p:pic>
        <p:nvPicPr>
          <p:cNvPr id="6" name="Picture 5"/>
          <p:cNvPicPr>
            <a:picLocks noChangeAspect="1"/>
          </p:cNvPicPr>
          <p:nvPr/>
        </p:nvPicPr>
        <p:blipFill>
          <a:blip r:embed="rId2"/>
          <a:stretch>
            <a:fillRect/>
          </a:stretch>
        </p:blipFill>
        <p:spPr>
          <a:xfrm>
            <a:off x="1447800" y="1676400"/>
            <a:ext cx="6297952" cy="4191000"/>
          </a:xfrm>
          <a:prstGeom prst="rect">
            <a:avLst/>
          </a:prstGeom>
        </p:spPr>
      </p:pic>
    </p:spTree>
    <p:extLst>
      <p:ext uri="{BB962C8B-B14F-4D97-AF65-F5344CB8AC3E}">
        <p14:creationId xmlns:p14="http://schemas.microsoft.com/office/powerpoint/2010/main" val="369494275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http://file11.shutterstock.com/public_scripts/serve_image.pl/defaulttype/r/f/j/rfjmyEM710hlcasNyGKxxvvbtNXDmmgendwmGils/shutterstock_6396466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 y="0"/>
            <a:ext cx="91435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04759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Problems…</a:t>
            </a:r>
            <a:endParaRPr lang="en-US" dirty="0"/>
          </a:p>
        </p:txBody>
      </p:sp>
      <p:sp>
        <p:nvSpPr>
          <p:cNvPr id="3" name="Content Placeholder 2"/>
          <p:cNvSpPr>
            <a:spLocks noGrp="1"/>
          </p:cNvSpPr>
          <p:nvPr>
            <p:ph idx="1"/>
          </p:nvPr>
        </p:nvSpPr>
        <p:spPr/>
        <p:txBody>
          <a:bodyPr>
            <a:normAutofit/>
          </a:bodyPr>
          <a:lstStyle/>
          <a:p>
            <a:r>
              <a:rPr lang="en-US" sz="2400" dirty="0" smtClean="0"/>
              <a:t>How many fans are there?</a:t>
            </a:r>
          </a:p>
          <a:p>
            <a:r>
              <a:rPr lang="en-US" sz="2400" dirty="0" smtClean="0"/>
              <a:t>What demographics?</a:t>
            </a:r>
          </a:p>
          <a:p>
            <a:r>
              <a:rPr lang="en-US" sz="2400" dirty="0" smtClean="0"/>
              <a:t>What apparel? </a:t>
            </a:r>
            <a:r>
              <a:rPr lang="en-US" sz="2400" dirty="0"/>
              <a:t>B</a:t>
            </a:r>
            <a:r>
              <a:rPr lang="en-US" sz="2400" dirty="0" smtClean="0"/>
              <a:t>y color/style/size? </a:t>
            </a:r>
          </a:p>
          <a:p>
            <a:r>
              <a:rPr lang="en-US" sz="2400" dirty="0" smtClean="0"/>
              <a:t>What concessions?</a:t>
            </a:r>
          </a:p>
          <a:p>
            <a:pPr marL="0" indent="0">
              <a:buNone/>
            </a:pPr>
            <a:r>
              <a:rPr lang="en-US" sz="2400" dirty="0" smtClean="0"/>
              <a:t>…</a:t>
            </a:r>
          </a:p>
          <a:p>
            <a:pPr marL="0" indent="0">
              <a:buNone/>
            </a:pPr>
            <a:endParaRPr lang="en-US" sz="2400" dirty="0"/>
          </a:p>
          <a:p>
            <a:pPr marL="0" indent="0">
              <a:buNone/>
            </a:pPr>
            <a:r>
              <a:rPr lang="en-US" sz="2400" dirty="0" smtClean="0"/>
              <a:t>Maybe even…</a:t>
            </a:r>
          </a:p>
          <a:p>
            <a:r>
              <a:rPr lang="en-US" sz="2400" dirty="0"/>
              <a:t>Fan density issues for safety, ticketing</a:t>
            </a:r>
            <a:r>
              <a:rPr lang="en-US" sz="2400" dirty="0" smtClean="0"/>
              <a:t>?</a:t>
            </a:r>
          </a:p>
          <a:p>
            <a:r>
              <a:rPr lang="en-US" sz="2400" dirty="0" smtClean="0"/>
              <a:t>Based on lighting and face direction, where in the park was this shot taken?</a:t>
            </a:r>
          </a:p>
          <a:p>
            <a:endParaRPr lang="en-US" sz="2400" dirty="0"/>
          </a:p>
          <a:p>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119489673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http://file11.shutterstock.com/public_scripts/serve_image.pl/defaulttype/r/f/j/rfjmyEM710hlcasNyGKxxvvbtNXDmmgendwmGils/shutterstock_6396466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 y="0"/>
            <a:ext cx="914356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bwMode="auto">
          <a:xfrm>
            <a:off x="3885981" y="4876800"/>
            <a:ext cx="686019" cy="914400"/>
          </a:xfrm>
          <a:prstGeom prst="ellipse">
            <a:avLst/>
          </a:prstGeom>
          <a:noFill/>
          <a:ln w="50800"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pic>
        <p:nvPicPr>
          <p:cNvPr id="6" name="Picture 4" descr="http://file11.shutterstock.com/public_scripts/serve_image.pl/defaulttype/r/f/j/rfjmyEM710hlcasNyGKxxvvbtNXDmmgendwmGils/shutterstock_6396466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2045" t="71492" r="48669" b="14254"/>
          <a:stretch/>
        </p:blipFill>
        <p:spPr bwMode="auto">
          <a:xfrm>
            <a:off x="5334000" y="1981200"/>
            <a:ext cx="3625163" cy="4173583"/>
          </a:xfrm>
          <a:prstGeom prst="rect">
            <a:avLst/>
          </a:prstGeom>
          <a:noFill/>
          <a:ln w="50800">
            <a:solidFill>
              <a:srgbClr val="FFFF00"/>
            </a:solidFill>
            <a:miter lim="800000"/>
            <a:headEnd/>
            <a:tailEnd/>
          </a:ln>
          <a:extLst>
            <a:ext uri="{909E8E84-426E-40dd-AFC4-6F175D3DCCD1}">
              <a14:hiddenFill xmlns:a14="http://schemas.microsoft.com/office/drawing/2010/main">
                <a:solidFill>
                  <a:srgbClr val="FFFFFF"/>
                </a:solidFill>
              </a14:hiddenFill>
            </a:ext>
          </a:extLst>
        </p:spPr>
      </p:pic>
      <p:cxnSp>
        <p:nvCxnSpPr>
          <p:cNvPr id="8" name="Straight Connector 7"/>
          <p:cNvCxnSpPr>
            <a:endCxn id="5" idx="7"/>
          </p:cNvCxnSpPr>
          <p:nvPr/>
        </p:nvCxnSpPr>
        <p:spPr bwMode="auto">
          <a:xfrm flipH="1">
            <a:off x="4471535" y="1981200"/>
            <a:ext cx="862465" cy="3029511"/>
          </a:xfrm>
          <a:prstGeom prst="line">
            <a:avLst/>
          </a:prstGeom>
          <a:solidFill>
            <a:schemeClr val="accent1"/>
          </a:solidFill>
          <a:ln w="50800" cap="flat" cmpd="sng" algn="ctr">
            <a:solidFill>
              <a:srgbClr val="FFFF00"/>
            </a:solidFill>
            <a:prstDash val="solid"/>
            <a:round/>
            <a:headEnd type="none" w="med" len="med"/>
            <a:tailEnd type="none" w="med" len="med"/>
          </a:ln>
          <a:effectLst/>
        </p:spPr>
      </p:cxnSp>
      <p:cxnSp>
        <p:nvCxnSpPr>
          <p:cNvPr id="13" name="Straight Connector 12"/>
          <p:cNvCxnSpPr>
            <a:endCxn id="5" idx="5"/>
          </p:cNvCxnSpPr>
          <p:nvPr/>
        </p:nvCxnSpPr>
        <p:spPr bwMode="auto">
          <a:xfrm flipH="1" flipV="1">
            <a:off x="4471535" y="5657289"/>
            <a:ext cx="862465" cy="514911"/>
          </a:xfrm>
          <a:prstGeom prst="line">
            <a:avLst/>
          </a:prstGeom>
          <a:solidFill>
            <a:schemeClr val="accent1"/>
          </a:solidFill>
          <a:ln w="50800" cap="flat" cmpd="sng" algn="ctr">
            <a:solidFill>
              <a:srgbClr val="FFFF00"/>
            </a:solidFill>
            <a:prstDash val="solid"/>
            <a:round/>
            <a:headEnd type="none" w="med" len="med"/>
            <a:tailEnd type="none" w="med" len="med"/>
          </a:ln>
          <a:effectLst/>
        </p:spPr>
      </p:cxnSp>
    </p:spTree>
    <p:extLst>
      <p:ext uri="{BB962C8B-B14F-4D97-AF65-F5344CB8AC3E}">
        <p14:creationId xmlns:p14="http://schemas.microsoft.com/office/powerpoint/2010/main" val="73795321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5" name="TextBox 4"/>
          <p:cNvSpPr txBox="1"/>
          <p:nvPr/>
        </p:nvSpPr>
        <p:spPr>
          <a:xfrm>
            <a:off x="533400" y="838200"/>
            <a:ext cx="8229600" cy="5509200"/>
          </a:xfrm>
          <a:prstGeom prst="rect">
            <a:avLst/>
          </a:prstGeom>
          <a:noFill/>
        </p:spPr>
        <p:txBody>
          <a:bodyPr wrap="square" rtlCol="0">
            <a:spAutoFit/>
          </a:bodyPr>
          <a:lstStyle/>
          <a:p>
            <a:r>
              <a:rPr lang="en-US" sz="3200" b="1" u="sng" dirty="0" smtClean="0">
                <a:solidFill>
                  <a:srgbClr val="FFFFFF"/>
                </a:solidFill>
              </a:rPr>
              <a:t>What is a Search</a:t>
            </a:r>
            <a:r>
              <a:rPr lang="en-US" sz="3200" b="1" u="sng" dirty="0">
                <a:solidFill>
                  <a:srgbClr val="FFFFFF"/>
                </a:solidFill>
              </a:rPr>
              <a:t>?</a:t>
            </a:r>
            <a:r>
              <a:rPr lang="en-US" sz="3200" b="1" u="sng" dirty="0" smtClean="0">
                <a:solidFill>
                  <a:srgbClr val="FFFFFF"/>
                </a:solidFill>
              </a:rPr>
              <a:t> </a:t>
            </a:r>
          </a:p>
          <a:p>
            <a:r>
              <a:rPr lang="en-US" sz="3200" b="1" dirty="0" smtClean="0">
                <a:solidFill>
                  <a:srgbClr val="FFFFFF"/>
                </a:solidFill>
              </a:rPr>
              <a:t>Scalable and Efficient analysis of various of metrics on lots of Giants fans you expect to find</a:t>
            </a:r>
            <a:r>
              <a:rPr lang="en-US" sz="3200" b="1" dirty="0" smtClean="0">
                <a:solidFill>
                  <a:srgbClr val="FFFFFF"/>
                </a:solidFill>
              </a:rPr>
              <a:t>.</a:t>
            </a:r>
          </a:p>
          <a:p>
            <a:endParaRPr lang="en-US" sz="3200" b="1" dirty="0">
              <a:solidFill>
                <a:srgbClr val="FFFFFF"/>
              </a:solidFill>
            </a:endParaRPr>
          </a:p>
          <a:p>
            <a:r>
              <a:rPr lang="en-US" sz="3200" b="1" dirty="0" smtClean="0">
                <a:solidFill>
                  <a:srgbClr val="FFFFFF"/>
                </a:solidFill>
              </a:rPr>
              <a:t>Optimization is key… </a:t>
            </a:r>
          </a:p>
          <a:p>
            <a:endParaRPr lang="en-US" sz="3200" b="1" dirty="0">
              <a:solidFill>
                <a:srgbClr val="FFFFFF"/>
              </a:solidFill>
            </a:endParaRPr>
          </a:p>
          <a:p>
            <a:r>
              <a:rPr lang="en-US" sz="3200" b="1" dirty="0" smtClean="0">
                <a:solidFill>
                  <a:srgbClr val="FFFFFF"/>
                </a:solidFill>
              </a:rPr>
              <a:t>Yet, requires you to know what you are going to search</a:t>
            </a:r>
          </a:p>
          <a:p>
            <a:endParaRPr lang="en-US" sz="3200" b="1" dirty="0">
              <a:solidFill>
                <a:srgbClr val="FFFFFF"/>
              </a:solidFill>
            </a:endParaRPr>
          </a:p>
          <a:p>
            <a:endParaRPr lang="en-US" sz="3200" b="1" dirty="0">
              <a:solidFill>
                <a:srgbClr val="FFFFFF"/>
              </a:solidFill>
            </a:endParaRPr>
          </a:p>
        </p:txBody>
      </p:sp>
    </p:spTree>
    <p:extLst>
      <p:ext uri="{BB962C8B-B14F-4D97-AF65-F5344CB8AC3E}">
        <p14:creationId xmlns:p14="http://schemas.microsoft.com/office/powerpoint/2010/main" val="261874341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6" name="TextBox 5"/>
          <p:cNvSpPr txBox="1"/>
          <p:nvPr/>
        </p:nvSpPr>
        <p:spPr>
          <a:xfrm>
            <a:off x="457200" y="838200"/>
            <a:ext cx="8001000" cy="4031873"/>
          </a:xfrm>
          <a:prstGeom prst="rect">
            <a:avLst/>
          </a:prstGeom>
          <a:noFill/>
        </p:spPr>
        <p:txBody>
          <a:bodyPr wrap="square" rtlCol="0">
            <a:spAutoFit/>
          </a:bodyPr>
          <a:lstStyle/>
          <a:p>
            <a:r>
              <a:rPr lang="en-US" sz="3200" b="1" u="sng" dirty="0" smtClean="0">
                <a:solidFill>
                  <a:srgbClr val="FFFFFF"/>
                </a:solidFill>
              </a:rPr>
              <a:t>What is Discovery</a:t>
            </a:r>
            <a:r>
              <a:rPr lang="en-US" sz="3200" b="1" u="sng" dirty="0">
                <a:solidFill>
                  <a:srgbClr val="FFFFFF"/>
                </a:solidFill>
              </a:rPr>
              <a:t>?</a:t>
            </a:r>
            <a:r>
              <a:rPr lang="en-US" sz="3200" b="1" u="sng" dirty="0" smtClean="0">
                <a:solidFill>
                  <a:srgbClr val="FFFFFF"/>
                </a:solidFill>
              </a:rPr>
              <a:t> </a:t>
            </a:r>
          </a:p>
          <a:p>
            <a:r>
              <a:rPr lang="en-US" sz="3200" b="1" dirty="0" smtClean="0">
                <a:solidFill>
                  <a:srgbClr val="FFFFFF"/>
                </a:solidFill>
              </a:rPr>
              <a:t>Finding the implication of the one Phillies fan you didn’t expect to </a:t>
            </a:r>
            <a:r>
              <a:rPr lang="en-US" sz="3200" b="1" dirty="0" smtClean="0">
                <a:solidFill>
                  <a:srgbClr val="FFFFFF"/>
                </a:solidFill>
              </a:rPr>
              <a:t>find</a:t>
            </a:r>
          </a:p>
          <a:p>
            <a:endParaRPr lang="en-US" sz="3200" b="1" i="1" dirty="0" smtClean="0">
              <a:solidFill>
                <a:srgbClr val="FFFFFF"/>
              </a:solidFill>
            </a:endParaRPr>
          </a:p>
          <a:p>
            <a:r>
              <a:rPr lang="en-US" sz="3200" b="1" i="1" dirty="0" smtClean="0">
                <a:solidFill>
                  <a:srgbClr val="FFFFFF"/>
                </a:solidFill>
              </a:rPr>
              <a:t>“I do not know what I am going to search”</a:t>
            </a:r>
            <a:endParaRPr lang="en-US" sz="3200" b="1" i="1" dirty="0">
              <a:solidFill>
                <a:srgbClr val="FFFFFF"/>
              </a:solidFill>
            </a:endParaRPr>
          </a:p>
          <a:p>
            <a:endParaRPr lang="en-US" sz="3200" b="1" i="1" dirty="0" smtClean="0">
              <a:solidFill>
                <a:srgbClr val="FFFFFF"/>
              </a:solidFill>
            </a:endParaRPr>
          </a:p>
          <a:p>
            <a:r>
              <a:rPr lang="en-US" sz="3200" b="1" i="1" dirty="0" smtClean="0">
                <a:solidFill>
                  <a:srgbClr val="FFFFFF"/>
                </a:solidFill>
              </a:rPr>
              <a:t>No reference Locality – No start point</a:t>
            </a:r>
            <a:endParaRPr lang="en-US" sz="3200" b="1" i="1" dirty="0" smtClean="0">
              <a:solidFill>
                <a:srgbClr val="FFFFFF"/>
              </a:solidFill>
            </a:endParaRPr>
          </a:p>
        </p:txBody>
      </p:sp>
    </p:spTree>
    <p:extLst>
      <p:ext uri="{BB962C8B-B14F-4D97-AF65-F5344CB8AC3E}">
        <p14:creationId xmlns:p14="http://schemas.microsoft.com/office/powerpoint/2010/main" val="9284964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slide7_opioid_diagram_1.22.13.jpg" descr="/Users/michael/Desktop/slide7_opioid_diagram_1.22.13.jpg"/>
          <p:cNvPicPr>
            <a:picLocks noChangeAspect="1"/>
          </p:cNvPicPr>
          <p:nvPr/>
        </p:nvPicPr>
        <p:blipFill>
          <a:blip r:embed="rId2" r:link="rId3">
            <a:extLst>
              <a:ext uri="{28A0092B-C50C-407E-A947-70E740481C1C}">
                <a14:useLocalDpi xmlns:a14="http://schemas.microsoft.com/office/drawing/2010/main" val="0"/>
              </a:ext>
            </a:extLst>
          </a:blip>
          <a:stretch>
            <a:fillRect/>
          </a:stretch>
        </p:blipFill>
        <p:spPr>
          <a:xfrm>
            <a:off x="235631" y="606662"/>
            <a:ext cx="7181170" cy="4348377"/>
          </a:xfrm>
          <a:prstGeom prst="rect">
            <a:avLst/>
          </a:prstGeom>
        </p:spPr>
      </p:pic>
      <p:sp>
        <p:nvSpPr>
          <p:cNvPr id="4" name="Title 1"/>
          <p:cNvSpPr txBox="1">
            <a:spLocks noGrp="1"/>
          </p:cNvSpPr>
          <p:nvPr>
            <p:ph type="title"/>
          </p:nvPr>
        </p:nvSpPr>
        <p:spPr>
          <a:xfrm>
            <a:off x="200024" y="61379"/>
            <a:ext cx="8500532" cy="616303"/>
          </a:xfrm>
          <a:prstGeom prst="rect">
            <a:avLst/>
          </a:prstGeom>
          <a:ln w="6350" cap="rnd">
            <a:noFill/>
          </a:ln>
        </p:spPr>
        <p:txBody>
          <a:bodyPr vert="horz" anchor="ctr" anchorCtr="0">
            <a:normAutofit fontScale="97500"/>
          </a:bodyPr>
          <a:lstStyle>
            <a:lvl1pPr marL="0" indent="0" algn="l" rtl="0" eaLnBrk="1" fontAlgn="base" hangingPunct="1">
              <a:lnSpc>
                <a:spcPct val="90000"/>
              </a:lnSpc>
              <a:spcBef>
                <a:spcPct val="0"/>
              </a:spcBef>
              <a:spcAft>
                <a:spcPct val="0"/>
              </a:spcAft>
              <a:defRPr lang="en-US" sz="2800" b="1" kern="1200" spc="0" dirty="0">
                <a:ln w="3200">
                  <a:solidFill>
                    <a:schemeClr val="bg2">
                      <a:shade val="75000"/>
                      <a:alpha val="25000"/>
                    </a:schemeClr>
                  </a:solidFill>
                  <a:prstDash val="solid"/>
                  <a:round/>
                </a:ln>
                <a:solidFill>
                  <a:schemeClr val="accent5"/>
                </a:solidFill>
                <a:effectLst/>
                <a:latin typeface="Century Gothic" pitchFamily="34" charset="0"/>
                <a:ea typeface="+mj-ea"/>
                <a:cs typeface="Arial" pitchFamily="34" charset="0"/>
              </a:defRPr>
            </a:lvl1pPr>
            <a:lvl2pPr algn="l" rtl="0" eaLnBrk="1" fontAlgn="base" hangingPunct="1">
              <a:lnSpc>
                <a:spcPts val="1800"/>
              </a:lnSpc>
              <a:spcBef>
                <a:spcPct val="0"/>
              </a:spcBef>
              <a:spcAft>
                <a:spcPct val="0"/>
              </a:spcAft>
              <a:defRPr sz="2000">
                <a:solidFill>
                  <a:srgbClr val="344E6D"/>
                </a:solidFill>
                <a:latin typeface="Calibri" pitchFamily="34" charset="0"/>
              </a:defRPr>
            </a:lvl2pPr>
            <a:lvl3pPr algn="l" rtl="0" eaLnBrk="1" fontAlgn="base" hangingPunct="1">
              <a:lnSpc>
                <a:spcPts val="1800"/>
              </a:lnSpc>
              <a:spcBef>
                <a:spcPct val="0"/>
              </a:spcBef>
              <a:spcAft>
                <a:spcPct val="0"/>
              </a:spcAft>
              <a:defRPr sz="2000">
                <a:solidFill>
                  <a:srgbClr val="344E6D"/>
                </a:solidFill>
                <a:latin typeface="Calibri" pitchFamily="34" charset="0"/>
              </a:defRPr>
            </a:lvl3pPr>
            <a:lvl4pPr algn="l" rtl="0" eaLnBrk="1" fontAlgn="base" hangingPunct="1">
              <a:lnSpc>
                <a:spcPts val="1800"/>
              </a:lnSpc>
              <a:spcBef>
                <a:spcPct val="0"/>
              </a:spcBef>
              <a:spcAft>
                <a:spcPct val="0"/>
              </a:spcAft>
              <a:defRPr sz="2000">
                <a:solidFill>
                  <a:srgbClr val="344E6D"/>
                </a:solidFill>
                <a:latin typeface="Calibri" pitchFamily="34" charset="0"/>
              </a:defRPr>
            </a:lvl4pPr>
            <a:lvl5pPr algn="l" rtl="0" eaLnBrk="1" fontAlgn="base" hangingPunct="1">
              <a:lnSpc>
                <a:spcPts val="1800"/>
              </a:lnSpc>
              <a:spcBef>
                <a:spcPct val="0"/>
              </a:spcBef>
              <a:spcAft>
                <a:spcPct val="0"/>
              </a:spcAft>
              <a:defRPr sz="2000">
                <a:solidFill>
                  <a:srgbClr val="344E6D"/>
                </a:solidFill>
                <a:latin typeface="Calibri" pitchFamily="34" charset="0"/>
              </a:defRPr>
            </a:lvl5pPr>
            <a:lvl6pPr marL="457200" algn="l" rtl="0" eaLnBrk="1" fontAlgn="base" hangingPunct="1">
              <a:lnSpc>
                <a:spcPts val="1800"/>
              </a:lnSpc>
              <a:spcBef>
                <a:spcPct val="0"/>
              </a:spcBef>
              <a:spcAft>
                <a:spcPct val="0"/>
              </a:spcAft>
              <a:defRPr sz="2000">
                <a:solidFill>
                  <a:srgbClr val="344E6D"/>
                </a:solidFill>
                <a:latin typeface="Calibri" pitchFamily="34" charset="0"/>
              </a:defRPr>
            </a:lvl6pPr>
            <a:lvl7pPr marL="914400" algn="l" rtl="0" eaLnBrk="1" fontAlgn="base" hangingPunct="1">
              <a:lnSpc>
                <a:spcPts val="1800"/>
              </a:lnSpc>
              <a:spcBef>
                <a:spcPct val="0"/>
              </a:spcBef>
              <a:spcAft>
                <a:spcPct val="0"/>
              </a:spcAft>
              <a:defRPr sz="2000">
                <a:solidFill>
                  <a:srgbClr val="344E6D"/>
                </a:solidFill>
                <a:latin typeface="Calibri" pitchFamily="34" charset="0"/>
              </a:defRPr>
            </a:lvl7pPr>
            <a:lvl8pPr marL="1371600" algn="l" rtl="0" eaLnBrk="1" fontAlgn="base" hangingPunct="1">
              <a:lnSpc>
                <a:spcPts val="1800"/>
              </a:lnSpc>
              <a:spcBef>
                <a:spcPct val="0"/>
              </a:spcBef>
              <a:spcAft>
                <a:spcPct val="0"/>
              </a:spcAft>
              <a:defRPr sz="2000">
                <a:solidFill>
                  <a:srgbClr val="344E6D"/>
                </a:solidFill>
                <a:latin typeface="Calibri" pitchFamily="34" charset="0"/>
              </a:defRPr>
            </a:lvl8pPr>
            <a:lvl9pPr marL="1828800" algn="l" rtl="0" eaLnBrk="1" fontAlgn="base" hangingPunct="1">
              <a:lnSpc>
                <a:spcPts val="1800"/>
              </a:lnSpc>
              <a:spcBef>
                <a:spcPct val="0"/>
              </a:spcBef>
              <a:spcAft>
                <a:spcPct val="0"/>
              </a:spcAft>
              <a:defRPr sz="2000">
                <a:solidFill>
                  <a:srgbClr val="344E6D"/>
                </a:solidFill>
                <a:latin typeface="Calibri" pitchFamily="34" charset="0"/>
              </a:defRPr>
            </a:lvl9pPr>
          </a:lstStyle>
          <a:p>
            <a:r>
              <a:rPr lang="en-US" sz="2400" dirty="0" smtClean="0">
                <a:ln w="3200">
                  <a:noFill/>
                  <a:prstDash val="solid"/>
                  <a:round/>
                </a:ln>
                <a:solidFill>
                  <a:schemeClr val="accent2"/>
                </a:solidFill>
                <a:latin typeface="Arial"/>
                <a:cs typeface="Arial"/>
              </a:rPr>
              <a:t>Discovery through fast hypothesis validation</a:t>
            </a:r>
            <a:endParaRPr lang="en-US" sz="2400" dirty="0">
              <a:ln w="3200">
                <a:noFill/>
                <a:prstDash val="solid"/>
                <a:round/>
              </a:ln>
              <a:solidFill>
                <a:schemeClr val="accent2"/>
              </a:solidFill>
              <a:latin typeface="Arial"/>
              <a:cs typeface="Arial"/>
            </a:endParaRPr>
          </a:p>
        </p:txBody>
      </p:sp>
      <p:pic>
        <p:nvPicPr>
          <p:cNvPr id="5" name="underline.gif" descr="/Users/michael/Desktop/underline.gif"/>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rot="151402">
            <a:off x="2931417" y="504872"/>
            <a:ext cx="552110" cy="157744"/>
          </a:xfrm>
          <a:prstGeom prst="rect">
            <a:avLst/>
          </a:prstGeom>
        </p:spPr>
      </p:pic>
      <p:sp>
        <p:nvSpPr>
          <p:cNvPr id="15" name="TextBox 14"/>
          <p:cNvSpPr txBox="1"/>
          <p:nvPr/>
        </p:nvSpPr>
        <p:spPr>
          <a:xfrm>
            <a:off x="50654" y="4028167"/>
            <a:ext cx="406402" cy="584776"/>
          </a:xfrm>
          <a:prstGeom prst="rect">
            <a:avLst/>
          </a:prstGeom>
          <a:noFill/>
        </p:spPr>
        <p:txBody>
          <a:bodyPr wrap="square" rtlCol="0">
            <a:spAutoFit/>
          </a:bodyPr>
          <a:lstStyle/>
          <a:p>
            <a:r>
              <a:rPr lang="en-US" sz="3200" dirty="0" smtClean="0">
                <a:solidFill>
                  <a:schemeClr val="bg2">
                    <a:lumMod val="40000"/>
                    <a:lumOff val="60000"/>
                  </a:schemeClr>
                </a:solidFill>
                <a:latin typeface="FrankGoth BT"/>
                <a:cs typeface="FrankGoth BT"/>
              </a:rPr>
              <a:t>“</a:t>
            </a:r>
            <a:endParaRPr lang="en-US" sz="3200" dirty="0">
              <a:solidFill>
                <a:schemeClr val="bg2">
                  <a:lumMod val="40000"/>
                  <a:lumOff val="60000"/>
                </a:schemeClr>
              </a:solidFill>
              <a:latin typeface="FrankGoth BT"/>
              <a:cs typeface="FrankGoth BT"/>
            </a:endParaRPr>
          </a:p>
        </p:txBody>
      </p:sp>
      <p:grpSp>
        <p:nvGrpSpPr>
          <p:cNvPr id="3" name="Group 2"/>
          <p:cNvGrpSpPr/>
          <p:nvPr/>
        </p:nvGrpSpPr>
        <p:grpSpPr>
          <a:xfrm>
            <a:off x="296337" y="5037134"/>
            <a:ext cx="8678333" cy="1139321"/>
            <a:chOff x="296337" y="5037134"/>
            <a:chExt cx="8678333" cy="1139321"/>
          </a:xfrm>
        </p:grpSpPr>
        <p:sp>
          <p:nvSpPr>
            <p:cNvPr id="22" name="Rectangle 21"/>
            <p:cNvSpPr/>
            <p:nvPr/>
          </p:nvSpPr>
          <p:spPr>
            <a:xfrm>
              <a:off x="296337" y="5054609"/>
              <a:ext cx="8678333" cy="982133"/>
            </a:xfrm>
            <a:prstGeom prst="rect">
              <a:avLst/>
            </a:prstGeom>
            <a:solidFill>
              <a:schemeClr val="accent2"/>
            </a:solidFill>
            <a:ln w="285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0000"/>
                      <a:lumOff val="40000"/>
                    </a:schemeClr>
                  </a:solidFill>
                  <a:latin typeface="Franlin Gothic Book"/>
                  <a:cs typeface="Franlin Gothic Book"/>
                </a:rPr>
                <a:t>  </a:t>
              </a:r>
              <a:endParaRPr lang="en-US" dirty="0">
                <a:solidFill>
                  <a:schemeClr val="accent3">
                    <a:lumMod val="60000"/>
                    <a:lumOff val="40000"/>
                  </a:schemeClr>
                </a:solidFill>
                <a:latin typeface="Franlin Gothic Book"/>
                <a:cs typeface="Franlin Gothic Book"/>
              </a:endParaRPr>
            </a:p>
          </p:txBody>
        </p:sp>
        <p:sp>
          <p:nvSpPr>
            <p:cNvPr id="14" name="Rectangle 13"/>
            <p:cNvSpPr/>
            <p:nvPr/>
          </p:nvSpPr>
          <p:spPr>
            <a:xfrm>
              <a:off x="1028921" y="5112697"/>
              <a:ext cx="7844158" cy="987963"/>
            </a:xfrm>
            <a:prstGeom prst="rect">
              <a:avLst/>
            </a:prstGeom>
          </p:spPr>
          <p:txBody>
            <a:bodyPr wrap="square">
              <a:spAutoFit/>
            </a:bodyPr>
            <a:lstStyle/>
            <a:p>
              <a:pPr>
                <a:lnSpc>
                  <a:spcPct val="80000"/>
                </a:lnSpc>
              </a:pPr>
              <a:r>
                <a:rPr lang="en-US" sz="1800" dirty="0" smtClean="0">
                  <a:solidFill>
                    <a:schemeClr val="bg2"/>
                  </a:solidFill>
                  <a:latin typeface="Arial"/>
                  <a:cs typeface="Arial"/>
                </a:rPr>
                <a:t>In </a:t>
              </a:r>
              <a:r>
                <a:rPr lang="en-US" sz="1800" dirty="0">
                  <a:solidFill>
                    <a:schemeClr val="bg2"/>
                  </a:solidFill>
                  <a:latin typeface="Arial"/>
                  <a:cs typeface="Arial"/>
                </a:rPr>
                <a:t>the amount of time </a:t>
              </a:r>
              <a:r>
                <a:rPr lang="en-US" sz="1800" dirty="0" smtClean="0">
                  <a:solidFill>
                    <a:schemeClr val="bg2"/>
                  </a:solidFill>
                  <a:latin typeface="Arial"/>
                  <a:cs typeface="Arial"/>
                </a:rPr>
                <a:t>it takes </a:t>
              </a:r>
              <a:r>
                <a:rPr lang="en-US" sz="1800" dirty="0">
                  <a:solidFill>
                    <a:schemeClr val="bg2"/>
                  </a:solidFill>
                  <a:latin typeface="Arial"/>
                  <a:cs typeface="Arial"/>
                </a:rPr>
                <a:t>to validate one hypothesis, we can now </a:t>
              </a:r>
              <a:r>
                <a:rPr lang="en-US" sz="1800" dirty="0" smtClean="0">
                  <a:solidFill>
                    <a:schemeClr val="bg2"/>
                  </a:solidFill>
                  <a:latin typeface="Arial"/>
                  <a:cs typeface="Arial"/>
                </a:rPr>
                <a:t>validate </a:t>
              </a:r>
              <a:r>
                <a:rPr lang="en-US" sz="1800" dirty="0">
                  <a:solidFill>
                    <a:schemeClr val="bg2"/>
                  </a:solidFill>
                  <a:latin typeface="Arial"/>
                  <a:cs typeface="Arial"/>
                </a:rPr>
                <a:t>1000 </a:t>
              </a:r>
              <a:r>
                <a:rPr lang="en-US" sz="1800" dirty="0" smtClean="0">
                  <a:solidFill>
                    <a:schemeClr val="bg2"/>
                  </a:solidFill>
                  <a:latin typeface="Arial"/>
                  <a:cs typeface="Arial"/>
                </a:rPr>
                <a:t>hypotheses– </a:t>
              </a:r>
              <a:r>
                <a:rPr lang="en-US" sz="1800" dirty="0">
                  <a:solidFill>
                    <a:schemeClr val="bg2"/>
                  </a:solidFill>
                  <a:latin typeface="Arial"/>
                  <a:cs typeface="Arial"/>
                </a:rPr>
                <a:t>massively improving our success rate and systematizing serendipity</a:t>
              </a:r>
              <a:r>
                <a:rPr lang="en-US" sz="1800" dirty="0" smtClean="0">
                  <a:solidFill>
                    <a:schemeClr val="bg2"/>
                  </a:solidFill>
                  <a:latin typeface="Arial"/>
                  <a:cs typeface="Arial"/>
                </a:rPr>
                <a:t>. </a:t>
              </a:r>
            </a:p>
            <a:p>
              <a:pPr>
                <a:lnSpc>
                  <a:spcPct val="80000"/>
                </a:lnSpc>
              </a:pPr>
              <a:endParaRPr lang="en-US" sz="1800" i="1" dirty="0" smtClean="0">
                <a:solidFill>
                  <a:schemeClr val="bg2"/>
                </a:solidFill>
                <a:latin typeface="Arial"/>
                <a:cs typeface="Arial"/>
              </a:endParaRPr>
            </a:p>
          </p:txBody>
        </p:sp>
        <p:sp>
          <p:nvSpPr>
            <p:cNvPr id="20" name="TextBox 19"/>
            <p:cNvSpPr txBox="1"/>
            <p:nvPr/>
          </p:nvSpPr>
          <p:spPr>
            <a:xfrm>
              <a:off x="756717" y="5037134"/>
              <a:ext cx="406402" cy="584776"/>
            </a:xfrm>
            <a:prstGeom prst="rect">
              <a:avLst/>
            </a:prstGeom>
            <a:noFill/>
          </p:spPr>
          <p:txBody>
            <a:bodyPr wrap="square" rtlCol="0">
              <a:spAutoFit/>
            </a:bodyPr>
            <a:lstStyle/>
            <a:p>
              <a:r>
                <a:rPr lang="en-US" sz="3200" dirty="0" smtClean="0">
                  <a:solidFill>
                    <a:schemeClr val="bg2"/>
                  </a:solidFill>
                  <a:latin typeface="FrankGoth BT"/>
                  <a:cs typeface="FrankGoth BT"/>
                </a:rPr>
                <a:t>“</a:t>
              </a:r>
              <a:endParaRPr lang="en-US" sz="3200" dirty="0">
                <a:solidFill>
                  <a:schemeClr val="bg2"/>
                </a:solidFill>
                <a:latin typeface="FrankGoth BT"/>
                <a:cs typeface="FrankGoth BT"/>
              </a:endParaRPr>
            </a:p>
          </p:txBody>
        </p:sp>
        <p:sp>
          <p:nvSpPr>
            <p:cNvPr id="21" name="TextBox 20"/>
            <p:cNvSpPr txBox="1"/>
            <p:nvPr/>
          </p:nvSpPr>
          <p:spPr>
            <a:xfrm flipV="1">
              <a:off x="3625508" y="5324961"/>
              <a:ext cx="468781" cy="584776"/>
            </a:xfrm>
            <a:prstGeom prst="rect">
              <a:avLst/>
            </a:prstGeom>
            <a:noFill/>
          </p:spPr>
          <p:txBody>
            <a:bodyPr wrap="square" rtlCol="0">
              <a:spAutoFit/>
            </a:bodyPr>
            <a:lstStyle/>
            <a:p>
              <a:r>
                <a:rPr lang="en-US" sz="3200" dirty="0" smtClean="0">
                  <a:solidFill>
                    <a:schemeClr val="bg2"/>
                  </a:solidFill>
                  <a:latin typeface="FrankGoth BT"/>
                  <a:cs typeface="FrankGoth BT"/>
                </a:rPr>
                <a:t>“</a:t>
              </a:r>
              <a:endParaRPr lang="en-US" sz="3200" dirty="0">
                <a:solidFill>
                  <a:schemeClr val="bg2"/>
                </a:solidFill>
                <a:latin typeface="FrankGoth BT"/>
                <a:cs typeface="FrankGoth BT"/>
              </a:endParaRPr>
            </a:p>
          </p:txBody>
        </p:sp>
        <p:sp>
          <p:nvSpPr>
            <p:cNvPr id="6" name="TextBox 5"/>
            <p:cNvSpPr txBox="1"/>
            <p:nvPr/>
          </p:nvSpPr>
          <p:spPr>
            <a:xfrm>
              <a:off x="4199483" y="5640924"/>
              <a:ext cx="3175000" cy="535531"/>
            </a:xfrm>
            <a:prstGeom prst="rect">
              <a:avLst/>
            </a:prstGeom>
            <a:noFill/>
          </p:spPr>
          <p:txBody>
            <a:bodyPr wrap="square" rtlCol="0">
              <a:spAutoFit/>
            </a:bodyPr>
            <a:lstStyle/>
            <a:p>
              <a:pPr>
                <a:lnSpc>
                  <a:spcPct val="80000"/>
                </a:lnSpc>
              </a:pPr>
              <a:r>
                <a:rPr lang="en-US" sz="1600" dirty="0" err="1">
                  <a:solidFill>
                    <a:srgbClr val="FFFFFE"/>
                  </a:solidFill>
                  <a:cs typeface="Franklin Gothic Medium"/>
                </a:rPr>
                <a:t>YarcData</a:t>
              </a:r>
              <a:r>
                <a:rPr lang="en-US" sz="1600" i="1" dirty="0">
                  <a:solidFill>
                    <a:srgbClr val="FFFFFE"/>
                  </a:solidFill>
                  <a:cs typeface="Franklin Gothic Book"/>
                </a:rPr>
                <a:t> </a:t>
              </a:r>
              <a:r>
                <a:rPr lang="en-US" sz="1600" i="1" dirty="0" smtClean="0">
                  <a:solidFill>
                    <a:srgbClr val="FFFFFE"/>
                  </a:solidFill>
                  <a:cs typeface="Franklin Gothic Book"/>
                </a:rPr>
                <a:t>Government </a:t>
              </a:r>
              <a:r>
                <a:rPr lang="en-US" sz="1600" i="1" dirty="0">
                  <a:solidFill>
                    <a:srgbClr val="FFFFFE"/>
                  </a:solidFill>
                  <a:cs typeface="Franklin Gothic Book"/>
                </a:rPr>
                <a:t>Customer </a:t>
              </a:r>
            </a:p>
            <a:p>
              <a:endParaRPr lang="en-US" sz="1600" dirty="0">
                <a:solidFill>
                  <a:srgbClr val="FFFFFE"/>
                </a:solidFill>
              </a:endParaRPr>
            </a:p>
          </p:txBody>
        </p:sp>
      </p:grpSp>
    </p:spTree>
    <p:extLst>
      <p:ext uri="{BB962C8B-B14F-4D97-AF65-F5344CB8AC3E}">
        <p14:creationId xmlns:p14="http://schemas.microsoft.com/office/powerpoint/2010/main" val="100803448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Discovery/Graph Analytics is everywhere…</a:t>
            </a:r>
            <a:endParaRPr lang="en-US" dirty="0"/>
          </a:p>
        </p:txBody>
      </p:sp>
      <p:pic>
        <p:nvPicPr>
          <p:cNvPr id="4" name="2cambridgesemantic.ppt.jpg" descr="/Users/michael/Desktop/life.sciences/2cambridgesemantic.ppt.jpg"/>
          <p:cNvPicPr>
            <a:picLocks noChangeAspect="1"/>
          </p:cNvPicPr>
          <p:nvPr/>
        </p:nvPicPr>
        <p:blipFill>
          <a:blip r:embed="rId2" r:link="rId3">
            <a:extLst>
              <a:ext uri="{28A0092B-C50C-407E-A947-70E740481C1C}">
                <a14:useLocalDpi xmlns:a14="http://schemas.microsoft.com/office/drawing/2010/main" val="0"/>
              </a:ext>
            </a:extLst>
          </a:blip>
          <a:stretch>
            <a:fillRect/>
          </a:stretch>
        </p:blipFill>
        <p:spPr>
          <a:xfrm>
            <a:off x="4050240" y="4614572"/>
            <a:ext cx="1634600" cy="1221460"/>
          </a:xfrm>
          <a:prstGeom prst="rect">
            <a:avLst/>
          </a:prstGeom>
        </p:spPr>
      </p:pic>
      <p:pic>
        <p:nvPicPr>
          <p:cNvPr id="5" name="2financialppt.jpg" descr="/Users/michael/Desktop/financial/2financialppt.jpg"/>
          <p:cNvPicPr>
            <a:picLocks noChangeAspect="1"/>
          </p:cNvPicPr>
          <p:nvPr/>
        </p:nvPicPr>
        <p:blipFill>
          <a:blip r:embed="rId4" r:link="rId5" cstate="print">
            <a:extLst>
              <a:ext uri="{28A0092B-C50C-407E-A947-70E740481C1C}">
                <a14:useLocalDpi xmlns:a14="http://schemas.microsoft.com/office/drawing/2010/main" val="0"/>
              </a:ext>
            </a:extLst>
          </a:blip>
          <a:stretch>
            <a:fillRect/>
          </a:stretch>
        </p:blipFill>
        <p:spPr>
          <a:xfrm>
            <a:off x="7074391" y="3419352"/>
            <a:ext cx="1858950" cy="1107888"/>
          </a:xfrm>
          <a:prstGeom prst="rect">
            <a:avLst/>
          </a:prstGeom>
        </p:spPr>
      </p:pic>
      <p:pic>
        <p:nvPicPr>
          <p:cNvPr id="6" name="2-2telecom-phases-1ppt.jpg" descr="/Users/michael/Desktop/telecom/2-2telecom-phases-1ppt.jpg"/>
          <p:cNvPicPr>
            <a:picLocks noChangeAspect="1"/>
          </p:cNvPicPr>
          <p:nvPr/>
        </p:nvPicPr>
        <p:blipFill>
          <a:blip r:embed="rId6" r:link="rId7" cstate="print">
            <a:extLst>
              <a:ext uri="{28A0092B-C50C-407E-A947-70E740481C1C}">
                <a14:useLocalDpi xmlns:a14="http://schemas.microsoft.com/office/drawing/2010/main" val="0"/>
              </a:ext>
            </a:extLst>
          </a:blip>
          <a:stretch>
            <a:fillRect/>
          </a:stretch>
        </p:blipFill>
        <p:spPr>
          <a:xfrm>
            <a:off x="6989093" y="903924"/>
            <a:ext cx="2154907" cy="1182898"/>
          </a:xfrm>
          <a:prstGeom prst="rect">
            <a:avLst/>
          </a:prstGeom>
        </p:spPr>
      </p:pic>
      <p:pic>
        <p:nvPicPr>
          <p:cNvPr id="7" name="2bbc_news_visualisation.ppt.jpg" descr="/Users/michael/Desktop/terrorism/2bbc_news_visualisation.ppt.jpg"/>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492473" y="908260"/>
            <a:ext cx="2274419" cy="1339290"/>
          </a:xfrm>
          <a:prstGeom prst="rect">
            <a:avLst/>
          </a:prstGeom>
        </p:spPr>
      </p:pic>
      <p:pic>
        <p:nvPicPr>
          <p:cNvPr id="8" name="2twitter-big-data_ppt.jpg" descr="/Users/michael/Desktop/social.networking/2twitter-big-data_ppt.jpg"/>
          <p:cNvPicPr>
            <a:picLocks noChangeAspect="1"/>
          </p:cNvPicPr>
          <p:nvPr/>
        </p:nvPicPr>
        <p:blipFill>
          <a:blip r:embed="rId10" r:link="rId11" cstate="print">
            <a:extLst>
              <a:ext uri="{28A0092B-C50C-407E-A947-70E740481C1C}">
                <a14:useLocalDpi xmlns:a14="http://schemas.microsoft.com/office/drawing/2010/main" val="0"/>
              </a:ext>
            </a:extLst>
          </a:blip>
          <a:stretch>
            <a:fillRect/>
          </a:stretch>
        </p:blipFill>
        <p:spPr>
          <a:xfrm>
            <a:off x="238668" y="3331106"/>
            <a:ext cx="1751239" cy="1245326"/>
          </a:xfrm>
          <a:prstGeom prst="rect">
            <a:avLst/>
          </a:prstGeom>
        </p:spPr>
      </p:pic>
      <p:pic>
        <p:nvPicPr>
          <p:cNvPr id="9" name="2healthcare.ppt.jpg" descr="/Users/michael/Desktop/healthcare/2healthcare.ppt.jpg"/>
          <p:cNvPicPr>
            <a:picLocks noChangeAspect="1"/>
          </p:cNvPicPr>
          <p:nvPr/>
        </p:nvPicPr>
        <p:blipFill>
          <a:blip r:embed="rId12" r:link="rId13" cstate="print">
            <a:extLst>
              <a:ext uri="{28A0092B-C50C-407E-A947-70E740481C1C}">
                <a14:useLocalDpi xmlns:a14="http://schemas.microsoft.com/office/drawing/2010/main" val="0"/>
              </a:ext>
            </a:extLst>
          </a:blip>
          <a:stretch>
            <a:fillRect/>
          </a:stretch>
        </p:blipFill>
        <p:spPr>
          <a:xfrm>
            <a:off x="3350557" y="1000501"/>
            <a:ext cx="1522723" cy="1181252"/>
          </a:xfrm>
          <a:prstGeom prst="rect">
            <a:avLst/>
          </a:prstGeom>
        </p:spPr>
      </p:pic>
      <p:pic>
        <p:nvPicPr>
          <p:cNvPr id="10" name="Picture 9"/>
          <p:cNvPicPr>
            <a:picLocks noChangeAspect="1"/>
          </p:cNvPicPr>
          <p:nvPr/>
        </p:nvPicPr>
        <p:blipFill>
          <a:blip r:embed="rId14" cstate="print"/>
          <a:stretch>
            <a:fillRect/>
          </a:stretch>
        </p:blipFill>
        <p:spPr>
          <a:xfrm>
            <a:off x="3183904" y="2438400"/>
            <a:ext cx="2683908" cy="1763435"/>
          </a:xfrm>
          <a:prstGeom prst="rect">
            <a:avLst/>
          </a:prstGeom>
        </p:spPr>
      </p:pic>
      <p:sp>
        <p:nvSpPr>
          <p:cNvPr id="11" name="TextBox 10"/>
          <p:cNvSpPr txBox="1"/>
          <p:nvPr/>
        </p:nvSpPr>
        <p:spPr>
          <a:xfrm>
            <a:off x="404490" y="2080542"/>
            <a:ext cx="2387726" cy="1569660"/>
          </a:xfrm>
          <a:prstGeom prst="rect">
            <a:avLst/>
          </a:prstGeom>
          <a:noFill/>
        </p:spPr>
        <p:txBody>
          <a:bodyPr wrap="square" rtlCol="0">
            <a:spAutoFit/>
          </a:bodyPr>
          <a:lstStyle/>
          <a:p>
            <a:r>
              <a:rPr lang="en-US" sz="1200" u="sng" dirty="0" smtClean="0">
                <a:solidFill>
                  <a:schemeClr val="accent5">
                    <a:lumMod val="10000"/>
                  </a:schemeClr>
                </a:solidFill>
              </a:rPr>
              <a:t>Government/Security</a:t>
            </a:r>
          </a:p>
          <a:p>
            <a:pPr marL="171450" indent="-171450">
              <a:buFont typeface="Arial"/>
              <a:buChar char="•"/>
            </a:pPr>
            <a:r>
              <a:rPr lang="en-US" sz="1200" dirty="0" smtClean="0">
                <a:solidFill>
                  <a:schemeClr val="accent5">
                    <a:lumMod val="10000"/>
                  </a:schemeClr>
                </a:solidFill>
              </a:rPr>
              <a:t>Patterns of Activity Analytics</a:t>
            </a:r>
          </a:p>
          <a:p>
            <a:pPr marL="171450" indent="-171450">
              <a:buFont typeface="Arial"/>
              <a:buChar char="•"/>
            </a:pPr>
            <a:r>
              <a:rPr lang="en-US" sz="1200" dirty="0" err="1" smtClean="0">
                <a:solidFill>
                  <a:schemeClr val="accent5">
                    <a:lumMod val="10000"/>
                  </a:schemeClr>
                </a:solidFill>
              </a:rPr>
              <a:t>CyberThreat</a:t>
            </a:r>
            <a:r>
              <a:rPr lang="en-US" sz="1200" dirty="0" smtClean="0">
                <a:solidFill>
                  <a:schemeClr val="accent5">
                    <a:lumMod val="10000"/>
                  </a:schemeClr>
                </a:solidFill>
              </a:rPr>
              <a:t> Discovery</a:t>
            </a:r>
          </a:p>
          <a:p>
            <a:pPr marL="171450" indent="-171450">
              <a:buFont typeface="Arial"/>
              <a:buChar char="•"/>
            </a:pPr>
            <a:r>
              <a:rPr lang="en-US" sz="1200" dirty="0" smtClean="0">
                <a:solidFill>
                  <a:schemeClr val="accent5">
                    <a:lumMod val="10000"/>
                  </a:schemeClr>
                </a:solidFill>
              </a:rPr>
              <a:t>Tax Fraud Discovery</a:t>
            </a:r>
          </a:p>
          <a:p>
            <a:pPr marL="171450" indent="-171450">
              <a:buFont typeface="Arial"/>
              <a:buChar char="•"/>
            </a:pPr>
            <a:r>
              <a:rPr lang="en-US" sz="1200" dirty="0" smtClean="0">
                <a:solidFill>
                  <a:schemeClr val="accent5">
                    <a:lumMod val="10000"/>
                  </a:schemeClr>
                </a:solidFill>
              </a:rPr>
              <a:t>Crime Prediction</a:t>
            </a:r>
          </a:p>
          <a:p>
            <a:r>
              <a:rPr lang="en-US" sz="1200" dirty="0" smtClean="0">
                <a:solidFill>
                  <a:schemeClr val="accent5">
                    <a:lumMod val="10000"/>
                  </a:schemeClr>
                </a:solidFill>
              </a:rPr>
              <a:t>…</a:t>
            </a:r>
          </a:p>
          <a:p>
            <a:pPr marL="171450" indent="-1714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a:solidFill>
                <a:schemeClr val="accent5">
                  <a:lumMod val="10000"/>
                </a:schemeClr>
              </a:solidFill>
            </a:endParaRPr>
          </a:p>
        </p:txBody>
      </p:sp>
      <p:sp>
        <p:nvSpPr>
          <p:cNvPr id="12" name="TextBox 11"/>
          <p:cNvSpPr txBox="1"/>
          <p:nvPr/>
        </p:nvSpPr>
        <p:spPr>
          <a:xfrm>
            <a:off x="6934136" y="2079585"/>
            <a:ext cx="2209864" cy="1754327"/>
          </a:xfrm>
          <a:prstGeom prst="rect">
            <a:avLst/>
          </a:prstGeom>
          <a:noFill/>
        </p:spPr>
        <p:txBody>
          <a:bodyPr wrap="square" rtlCol="0">
            <a:spAutoFit/>
          </a:bodyPr>
          <a:lstStyle/>
          <a:p>
            <a:r>
              <a:rPr lang="en-US" sz="1200" u="sng" dirty="0" smtClean="0">
                <a:solidFill>
                  <a:schemeClr val="accent5">
                    <a:lumMod val="10000"/>
                  </a:schemeClr>
                </a:solidFill>
              </a:rPr>
              <a:t>Energy/Resources</a:t>
            </a:r>
          </a:p>
          <a:p>
            <a:pPr marL="171450" indent="-171450">
              <a:buFont typeface="Arial"/>
              <a:buChar char="•"/>
            </a:pPr>
            <a:r>
              <a:rPr lang="en-US" sz="1200" dirty="0" smtClean="0">
                <a:solidFill>
                  <a:schemeClr val="accent5">
                    <a:lumMod val="10000"/>
                  </a:schemeClr>
                </a:solidFill>
              </a:rPr>
              <a:t>Location Discovery</a:t>
            </a:r>
          </a:p>
          <a:p>
            <a:pPr marL="171450" indent="-171450">
              <a:buFont typeface="Arial"/>
              <a:buChar char="•"/>
            </a:pPr>
            <a:r>
              <a:rPr lang="en-US" sz="1200" dirty="0" smtClean="0">
                <a:solidFill>
                  <a:schemeClr val="accent5">
                    <a:lumMod val="10000"/>
                  </a:schemeClr>
                </a:solidFill>
              </a:rPr>
              <a:t>Field Production Analysis</a:t>
            </a:r>
          </a:p>
          <a:p>
            <a:pPr marL="171450" indent="-171450">
              <a:buFont typeface="Arial"/>
              <a:buChar char="•"/>
            </a:pPr>
            <a:r>
              <a:rPr lang="en-US" sz="1200" dirty="0" smtClean="0">
                <a:solidFill>
                  <a:schemeClr val="accent5">
                    <a:lumMod val="10000"/>
                  </a:schemeClr>
                </a:solidFill>
              </a:rPr>
              <a:t>Contingency Analysis</a:t>
            </a:r>
          </a:p>
          <a:p>
            <a:pPr marL="171450" indent="-171450">
              <a:buFont typeface="Arial"/>
              <a:buChar char="•"/>
            </a:pPr>
            <a:r>
              <a:rPr lang="en-US" sz="1200" dirty="0" smtClean="0">
                <a:solidFill>
                  <a:schemeClr val="accent5">
                    <a:lumMod val="10000"/>
                  </a:schemeClr>
                </a:solidFill>
              </a:rPr>
              <a:t>Climate Modeling</a:t>
            </a:r>
          </a:p>
          <a:p>
            <a:r>
              <a:rPr lang="en-US" sz="1200" dirty="0" smtClean="0">
                <a:solidFill>
                  <a:schemeClr val="accent5">
                    <a:lumMod val="10000"/>
                  </a:schemeClr>
                </a:solidFill>
              </a:rPr>
              <a:t>…</a:t>
            </a:r>
          </a:p>
          <a:p>
            <a:pPr marL="171450" indent="-171450">
              <a:buFont typeface="Arial"/>
              <a:buChar char="•"/>
            </a:pPr>
            <a:endParaRPr lang="en-US" sz="1200" dirty="0" smtClean="0">
              <a:solidFill>
                <a:schemeClr val="accent5">
                  <a:lumMod val="10000"/>
                </a:schemeClr>
              </a:solidFill>
            </a:endParaRPr>
          </a:p>
          <a:p>
            <a:pPr marL="171450" indent="-1714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a:solidFill>
                <a:schemeClr val="accent5">
                  <a:lumMod val="10000"/>
                </a:schemeClr>
              </a:solidFill>
            </a:endParaRPr>
          </a:p>
        </p:txBody>
      </p:sp>
      <p:sp>
        <p:nvSpPr>
          <p:cNvPr id="13" name="TextBox 12"/>
          <p:cNvSpPr txBox="1"/>
          <p:nvPr/>
        </p:nvSpPr>
        <p:spPr>
          <a:xfrm>
            <a:off x="5001295" y="993196"/>
            <a:ext cx="2154016" cy="1384995"/>
          </a:xfrm>
          <a:prstGeom prst="rect">
            <a:avLst/>
          </a:prstGeom>
          <a:noFill/>
        </p:spPr>
        <p:txBody>
          <a:bodyPr wrap="square" rtlCol="0">
            <a:spAutoFit/>
          </a:bodyPr>
          <a:lstStyle/>
          <a:p>
            <a:r>
              <a:rPr lang="en-US" sz="1200" u="sng" dirty="0" smtClean="0">
                <a:solidFill>
                  <a:schemeClr val="accent5">
                    <a:lumMod val="10000"/>
                  </a:schemeClr>
                </a:solidFill>
              </a:rPr>
              <a:t>Healthcare</a:t>
            </a:r>
          </a:p>
          <a:p>
            <a:pPr marL="171450" indent="-171450">
              <a:buFont typeface="Arial"/>
              <a:buChar char="•"/>
            </a:pPr>
            <a:r>
              <a:rPr lang="en-US" sz="1200" dirty="0" smtClean="0">
                <a:solidFill>
                  <a:schemeClr val="accent5">
                    <a:lumMod val="10000"/>
                  </a:schemeClr>
                </a:solidFill>
              </a:rPr>
              <a:t>Personalized Treatment</a:t>
            </a:r>
          </a:p>
          <a:p>
            <a:pPr marL="171450" indent="-171450">
              <a:buFont typeface="Arial"/>
              <a:buChar char="•"/>
            </a:pPr>
            <a:r>
              <a:rPr lang="en-US" sz="1200" dirty="0" smtClean="0">
                <a:solidFill>
                  <a:schemeClr val="accent5">
                    <a:lumMod val="10000"/>
                  </a:schemeClr>
                </a:solidFill>
              </a:rPr>
              <a:t>Fraud Detection</a:t>
            </a:r>
          </a:p>
          <a:p>
            <a:pPr marL="171450" indent="-171450">
              <a:buFont typeface="Arial"/>
              <a:buChar char="•"/>
            </a:pPr>
            <a:r>
              <a:rPr lang="en-US" sz="1200" dirty="0" smtClean="0">
                <a:solidFill>
                  <a:schemeClr val="accent5">
                    <a:lumMod val="10000"/>
                  </a:schemeClr>
                </a:solidFill>
              </a:rPr>
              <a:t>Efficacy of Care</a:t>
            </a:r>
          </a:p>
          <a:p>
            <a:pPr marL="171450" indent="-171450">
              <a:buFont typeface="Arial"/>
              <a:buChar char="•"/>
            </a:pPr>
            <a:r>
              <a:rPr lang="en-US" sz="1200" dirty="0" smtClean="0">
                <a:solidFill>
                  <a:schemeClr val="accent5">
                    <a:lumMod val="10000"/>
                  </a:schemeClr>
                </a:solidFill>
              </a:rPr>
              <a:t>Adverse Event Clustering</a:t>
            </a:r>
            <a:endParaRPr lang="en-US" sz="1200" dirty="0">
              <a:solidFill>
                <a:schemeClr val="accent5">
                  <a:lumMod val="10000"/>
                </a:schemeClr>
              </a:solidFill>
            </a:endParaRPr>
          </a:p>
          <a:p>
            <a:pPr marL="171450" indent="-171450">
              <a:buFont typeface="Arial"/>
              <a:buChar char="•"/>
            </a:pPr>
            <a:r>
              <a:rPr lang="en-US" sz="1200" dirty="0" smtClean="0">
                <a:solidFill>
                  <a:schemeClr val="accent5">
                    <a:lumMod val="10000"/>
                  </a:schemeClr>
                </a:solidFill>
              </a:rPr>
              <a:t>Disease Prediction</a:t>
            </a:r>
          </a:p>
          <a:p>
            <a:r>
              <a:rPr lang="en-US" sz="1200" dirty="0" smtClean="0">
                <a:solidFill>
                  <a:schemeClr val="accent5">
                    <a:lumMod val="10000"/>
                  </a:schemeClr>
                </a:solidFill>
              </a:rPr>
              <a:t>…</a:t>
            </a:r>
            <a:endParaRPr lang="en-US" sz="1200" dirty="0">
              <a:solidFill>
                <a:schemeClr val="accent5">
                  <a:lumMod val="10000"/>
                </a:schemeClr>
              </a:solidFill>
            </a:endParaRPr>
          </a:p>
        </p:txBody>
      </p:sp>
      <p:sp>
        <p:nvSpPr>
          <p:cNvPr id="14" name="TextBox 13"/>
          <p:cNvSpPr txBox="1"/>
          <p:nvPr/>
        </p:nvSpPr>
        <p:spPr>
          <a:xfrm>
            <a:off x="2459532" y="4746562"/>
            <a:ext cx="2387726" cy="1384995"/>
          </a:xfrm>
          <a:prstGeom prst="rect">
            <a:avLst/>
          </a:prstGeom>
          <a:noFill/>
        </p:spPr>
        <p:txBody>
          <a:bodyPr wrap="square" rtlCol="0">
            <a:spAutoFit/>
          </a:bodyPr>
          <a:lstStyle/>
          <a:p>
            <a:r>
              <a:rPr lang="en-US" sz="1200" u="sng" dirty="0" smtClean="0">
                <a:solidFill>
                  <a:schemeClr val="accent5">
                    <a:lumMod val="10000"/>
                  </a:schemeClr>
                </a:solidFill>
              </a:rPr>
              <a:t>Life Sciences</a:t>
            </a:r>
          </a:p>
          <a:p>
            <a:pPr marL="171450" indent="-171450">
              <a:buFont typeface="Arial"/>
              <a:buChar char="•"/>
            </a:pPr>
            <a:r>
              <a:rPr lang="en-US" sz="1200" dirty="0" smtClean="0">
                <a:solidFill>
                  <a:schemeClr val="accent5">
                    <a:lumMod val="10000"/>
                  </a:schemeClr>
                </a:solidFill>
              </a:rPr>
              <a:t>Drug Discovery</a:t>
            </a:r>
          </a:p>
          <a:p>
            <a:pPr marL="171450" indent="-171450">
              <a:buFont typeface="Arial"/>
              <a:buChar char="•"/>
            </a:pPr>
            <a:r>
              <a:rPr lang="en-US" sz="1200" dirty="0" smtClean="0">
                <a:solidFill>
                  <a:schemeClr val="accent5">
                    <a:lumMod val="10000"/>
                  </a:schemeClr>
                </a:solidFill>
              </a:rPr>
              <a:t>Drug Repurposing</a:t>
            </a:r>
          </a:p>
          <a:p>
            <a:pPr marL="171450" indent="-171450">
              <a:buFont typeface="Arial"/>
              <a:buChar char="•"/>
            </a:pPr>
            <a:r>
              <a:rPr lang="en-US" sz="1200" dirty="0" smtClean="0">
                <a:solidFill>
                  <a:schemeClr val="accent5">
                    <a:lumMod val="10000"/>
                  </a:schemeClr>
                </a:solidFill>
              </a:rPr>
              <a:t>Clinical Trial Mining</a:t>
            </a:r>
          </a:p>
          <a:p>
            <a:r>
              <a:rPr lang="en-US" sz="1200" dirty="0" smtClean="0">
                <a:solidFill>
                  <a:schemeClr val="accent5">
                    <a:lumMod val="10000"/>
                  </a:schemeClr>
                </a:solidFill>
              </a:rPr>
              <a:t>…</a:t>
            </a:r>
          </a:p>
          <a:p>
            <a:pPr marL="285750" indent="-2857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smtClean="0">
              <a:solidFill>
                <a:schemeClr val="accent5">
                  <a:lumMod val="10000"/>
                </a:schemeClr>
              </a:solidFill>
            </a:endParaRPr>
          </a:p>
        </p:txBody>
      </p:sp>
      <p:sp>
        <p:nvSpPr>
          <p:cNvPr id="15" name="TextBox 14"/>
          <p:cNvSpPr txBox="1"/>
          <p:nvPr/>
        </p:nvSpPr>
        <p:spPr>
          <a:xfrm>
            <a:off x="294313" y="4489578"/>
            <a:ext cx="1827429" cy="1384995"/>
          </a:xfrm>
          <a:prstGeom prst="rect">
            <a:avLst/>
          </a:prstGeom>
          <a:noFill/>
        </p:spPr>
        <p:txBody>
          <a:bodyPr wrap="square" rtlCol="0">
            <a:spAutoFit/>
          </a:bodyPr>
          <a:lstStyle/>
          <a:p>
            <a:r>
              <a:rPr lang="en-US" sz="1200" u="sng" dirty="0" smtClean="0">
                <a:solidFill>
                  <a:schemeClr val="accent5">
                    <a:lumMod val="10000"/>
                  </a:schemeClr>
                </a:solidFill>
              </a:rPr>
              <a:t>Telecom/Media</a:t>
            </a:r>
          </a:p>
          <a:p>
            <a:pPr marL="171450" indent="-171450">
              <a:buFont typeface="Arial"/>
              <a:buChar char="•"/>
            </a:pPr>
            <a:r>
              <a:rPr lang="en-US" sz="1200" dirty="0" smtClean="0">
                <a:solidFill>
                  <a:schemeClr val="accent5">
                    <a:lumMod val="10000"/>
                  </a:schemeClr>
                </a:solidFill>
              </a:rPr>
              <a:t>Influencer Discovery</a:t>
            </a:r>
          </a:p>
          <a:p>
            <a:pPr marL="171450" indent="-171450">
              <a:buFont typeface="Arial"/>
              <a:buChar char="•"/>
            </a:pPr>
            <a:r>
              <a:rPr lang="en-US" sz="1200" dirty="0" smtClean="0">
                <a:solidFill>
                  <a:schemeClr val="accent5">
                    <a:lumMod val="10000"/>
                  </a:schemeClr>
                </a:solidFill>
              </a:rPr>
              <a:t>Churn Analytics</a:t>
            </a:r>
          </a:p>
          <a:p>
            <a:pPr marL="171450" indent="-171450">
              <a:buFont typeface="Arial"/>
              <a:buChar char="•"/>
            </a:pPr>
            <a:r>
              <a:rPr lang="en-US" sz="1200" dirty="0" smtClean="0">
                <a:solidFill>
                  <a:schemeClr val="accent5">
                    <a:lumMod val="10000"/>
                  </a:schemeClr>
                </a:solidFill>
              </a:rPr>
              <a:t>Behavior Analytics</a:t>
            </a:r>
          </a:p>
          <a:p>
            <a:r>
              <a:rPr lang="en-US" sz="1200" dirty="0" smtClean="0">
                <a:solidFill>
                  <a:schemeClr val="accent5">
                    <a:lumMod val="10000"/>
                  </a:schemeClr>
                </a:solidFill>
              </a:rPr>
              <a:t>…</a:t>
            </a:r>
          </a:p>
          <a:p>
            <a:pPr marL="171450" indent="-1714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a:solidFill>
                <a:schemeClr val="accent5">
                  <a:lumMod val="10000"/>
                </a:schemeClr>
              </a:solidFill>
            </a:endParaRPr>
          </a:p>
        </p:txBody>
      </p:sp>
      <p:sp>
        <p:nvSpPr>
          <p:cNvPr id="16" name="TextBox 15"/>
          <p:cNvSpPr txBox="1"/>
          <p:nvPr/>
        </p:nvSpPr>
        <p:spPr>
          <a:xfrm>
            <a:off x="6020548" y="4856158"/>
            <a:ext cx="729051" cy="523220"/>
          </a:xfrm>
          <a:prstGeom prst="rect">
            <a:avLst/>
          </a:prstGeom>
          <a:noFill/>
        </p:spPr>
        <p:txBody>
          <a:bodyPr wrap="square" rtlCol="0">
            <a:spAutoFit/>
          </a:bodyPr>
          <a:lstStyle/>
          <a:p>
            <a:r>
              <a:rPr lang="en-US" sz="2800" dirty="0" smtClean="0">
                <a:solidFill>
                  <a:schemeClr val="accent5">
                    <a:lumMod val="10000"/>
                  </a:schemeClr>
                </a:solidFill>
              </a:rPr>
              <a:t>…</a:t>
            </a:r>
            <a:endParaRPr lang="en-US" sz="2800" dirty="0">
              <a:solidFill>
                <a:schemeClr val="accent5">
                  <a:lumMod val="10000"/>
                </a:schemeClr>
              </a:solidFill>
            </a:endParaRPr>
          </a:p>
        </p:txBody>
      </p:sp>
      <p:sp>
        <p:nvSpPr>
          <p:cNvPr id="17" name="TextBox 16"/>
          <p:cNvSpPr txBox="1"/>
          <p:nvPr/>
        </p:nvSpPr>
        <p:spPr>
          <a:xfrm>
            <a:off x="7185074" y="4553541"/>
            <a:ext cx="2387726" cy="2123658"/>
          </a:xfrm>
          <a:prstGeom prst="rect">
            <a:avLst/>
          </a:prstGeom>
          <a:noFill/>
        </p:spPr>
        <p:txBody>
          <a:bodyPr wrap="square" rtlCol="0">
            <a:spAutoFit/>
          </a:bodyPr>
          <a:lstStyle/>
          <a:p>
            <a:r>
              <a:rPr lang="en-US" sz="1200" u="sng" dirty="0" smtClean="0">
                <a:solidFill>
                  <a:schemeClr val="accent5">
                    <a:lumMod val="10000"/>
                  </a:schemeClr>
                </a:solidFill>
              </a:rPr>
              <a:t>Financial Services</a:t>
            </a:r>
          </a:p>
          <a:p>
            <a:pPr marL="171450" indent="-171450">
              <a:buFont typeface="Arial"/>
              <a:buChar char="•"/>
            </a:pPr>
            <a:r>
              <a:rPr lang="en-US" sz="1200" dirty="0" smtClean="0">
                <a:solidFill>
                  <a:schemeClr val="accent5">
                    <a:lumMod val="10000"/>
                  </a:schemeClr>
                </a:solidFill>
              </a:rPr>
              <a:t>Market Sensing</a:t>
            </a:r>
          </a:p>
          <a:p>
            <a:pPr marL="171450" indent="-171450">
              <a:buFont typeface="Arial"/>
              <a:buChar char="•"/>
            </a:pPr>
            <a:r>
              <a:rPr lang="en-US" sz="1200" dirty="0" smtClean="0">
                <a:solidFill>
                  <a:schemeClr val="accent5">
                    <a:lumMod val="10000"/>
                  </a:schemeClr>
                </a:solidFill>
              </a:rPr>
              <a:t>News/Trading Analytics</a:t>
            </a:r>
          </a:p>
          <a:p>
            <a:pPr marL="171450" indent="-171450">
              <a:buFont typeface="Arial"/>
              <a:buChar char="•"/>
            </a:pPr>
            <a:r>
              <a:rPr lang="en-US" sz="1200" dirty="0" smtClean="0">
                <a:solidFill>
                  <a:schemeClr val="accent5">
                    <a:lumMod val="10000"/>
                  </a:schemeClr>
                </a:solidFill>
              </a:rPr>
              <a:t>Counterparty/Risk</a:t>
            </a:r>
          </a:p>
          <a:p>
            <a:pPr marL="171450" indent="-171450">
              <a:buFont typeface="Arial"/>
              <a:buChar char="•"/>
            </a:pPr>
            <a:r>
              <a:rPr lang="en-US" sz="1200" dirty="0" smtClean="0">
                <a:solidFill>
                  <a:schemeClr val="accent5">
                    <a:lumMod val="10000"/>
                  </a:schemeClr>
                </a:solidFill>
              </a:rPr>
              <a:t>Insider Threat </a:t>
            </a:r>
          </a:p>
          <a:p>
            <a:pPr marL="171450" indent="-171450">
              <a:buFont typeface="Arial"/>
              <a:buChar char="•"/>
            </a:pPr>
            <a:r>
              <a:rPr lang="en-US" sz="1200" dirty="0" smtClean="0">
                <a:solidFill>
                  <a:schemeClr val="accent5">
                    <a:lumMod val="10000"/>
                  </a:schemeClr>
                </a:solidFill>
              </a:rPr>
              <a:t>AML/Compliance</a:t>
            </a:r>
          </a:p>
          <a:p>
            <a:r>
              <a:rPr lang="en-US" sz="1200" dirty="0" smtClean="0">
                <a:solidFill>
                  <a:schemeClr val="accent5">
                    <a:lumMod val="10000"/>
                  </a:schemeClr>
                </a:solidFill>
              </a:rPr>
              <a:t>…</a:t>
            </a:r>
          </a:p>
          <a:p>
            <a:pPr marL="171450" indent="-171450">
              <a:buFont typeface="Arial"/>
              <a:buChar char="•"/>
            </a:pPr>
            <a:endParaRPr lang="en-US" sz="1200" dirty="0" smtClean="0">
              <a:solidFill>
                <a:schemeClr val="accent5">
                  <a:lumMod val="10000"/>
                </a:schemeClr>
              </a:solidFill>
            </a:endParaRPr>
          </a:p>
          <a:p>
            <a:pPr marL="171450" indent="-1714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smtClean="0">
              <a:solidFill>
                <a:schemeClr val="accent5">
                  <a:lumMod val="10000"/>
                </a:schemeClr>
              </a:solidFill>
            </a:endParaRPr>
          </a:p>
          <a:p>
            <a:pPr marL="285750" indent="-285750">
              <a:buFont typeface="Arial"/>
              <a:buChar char="•"/>
            </a:pPr>
            <a:endParaRPr lang="en-US" sz="1200" dirty="0" smtClean="0">
              <a:solidFill>
                <a:schemeClr val="accent5">
                  <a:lumMod val="10000"/>
                </a:schemeClr>
              </a:solidFill>
            </a:endParaRPr>
          </a:p>
        </p:txBody>
      </p:sp>
    </p:spTree>
    <p:extLst>
      <p:ext uri="{BB962C8B-B14F-4D97-AF65-F5344CB8AC3E}">
        <p14:creationId xmlns:p14="http://schemas.microsoft.com/office/powerpoint/2010/main" val="12766687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Graph</a:t>
            </a:r>
            <a:r>
              <a:rPr lang="en-US" dirty="0" smtClean="0"/>
              <a:t>? </a:t>
            </a:r>
            <a:endParaRPr lang="en-US" dirty="0"/>
          </a:p>
        </p:txBody>
      </p:sp>
      <p:sp>
        <p:nvSpPr>
          <p:cNvPr id="3" name="Content Placeholder 2"/>
          <p:cNvSpPr>
            <a:spLocks noGrp="1"/>
          </p:cNvSpPr>
          <p:nvPr>
            <p:ph idx="1"/>
          </p:nvPr>
        </p:nvSpPr>
        <p:spPr>
          <a:xfrm>
            <a:off x="190500" y="914400"/>
            <a:ext cx="8770620" cy="1627112"/>
          </a:xfrm>
        </p:spPr>
        <p:txBody>
          <a:bodyPr>
            <a:normAutofit fontScale="92500" lnSpcReduction="20000"/>
          </a:bodyPr>
          <a:lstStyle/>
          <a:p>
            <a:r>
              <a:rPr lang="en-US" dirty="0"/>
              <a:t>Not a chart</a:t>
            </a:r>
          </a:p>
          <a:p>
            <a:r>
              <a:rPr lang="en-US" dirty="0"/>
              <a:t>A fundamental data structure </a:t>
            </a:r>
          </a:p>
          <a:p>
            <a:r>
              <a:rPr lang="en-US" dirty="0"/>
              <a:t>A collection of vertices (nodes) and edges (links, relationships, connections</a:t>
            </a:r>
            <a:r>
              <a:rPr lang="en-US" dirty="0" smtClean="0"/>
              <a:t>)</a:t>
            </a:r>
            <a:endParaRPr lang="en-US" dirty="0"/>
          </a:p>
        </p:txBody>
      </p:sp>
      <p:sp>
        <p:nvSpPr>
          <p:cNvPr id="4" name="Footer Placeholder 3"/>
          <p:cNvSpPr>
            <a:spLocks noGrp="1"/>
          </p:cNvSpPr>
          <p:nvPr>
            <p:ph type="ftr" sz="quarter" idx="4294967295"/>
          </p:nvPr>
        </p:nvSpPr>
        <p:spPr>
          <a:xfrm>
            <a:off x="1060703" y="6307137"/>
            <a:ext cx="4188630" cy="365125"/>
          </a:xfrm>
          <a:prstGeom prst="rect">
            <a:avLst/>
          </a:prstGeom>
        </p:spPr>
        <p:txBody>
          <a:bodyPr/>
          <a:lstStyle/>
          <a:p>
            <a:r>
              <a:rPr lang="en-US" dirty="0" err="1" smtClean="0"/>
              <a:t>YarcData</a:t>
            </a:r>
            <a:r>
              <a:rPr lang="en-US" dirty="0" smtClean="0"/>
              <a:t> COMPANY CONFIDENTIAL – DO NOT DISTRIBUTE</a:t>
            </a:r>
            <a:endParaRPr lang="en-US" dirty="0"/>
          </a:p>
        </p:txBody>
      </p:sp>
      <p:sp>
        <p:nvSpPr>
          <p:cNvPr id="5" name="Slide Number Placeholder 4"/>
          <p:cNvSpPr>
            <a:spLocks noGrp="1"/>
          </p:cNvSpPr>
          <p:nvPr>
            <p:ph type="sldNum" sz="quarter" idx="4294967295"/>
          </p:nvPr>
        </p:nvSpPr>
        <p:spPr>
          <a:xfrm>
            <a:off x="-2" y="6306819"/>
            <a:ext cx="822960" cy="365760"/>
          </a:xfrm>
          <a:prstGeom prst="ellipse">
            <a:avLst/>
          </a:prstGeom>
        </p:spPr>
        <p:txBody>
          <a:bodyPr/>
          <a:lstStyle/>
          <a:p>
            <a:fld id="{783C3130-A91A-47BF-9619-55D7ECFE8E00}" type="slidenum">
              <a:rPr lang="en-US" smtClean="0"/>
              <a:pPr/>
              <a:t>2</a:t>
            </a:fld>
            <a:endParaRPr lang="en-US" dirty="0"/>
          </a:p>
        </p:txBody>
      </p:sp>
      <p:grpSp>
        <p:nvGrpSpPr>
          <p:cNvPr id="73" name="Group 72"/>
          <p:cNvGrpSpPr/>
          <p:nvPr/>
        </p:nvGrpSpPr>
        <p:grpSpPr>
          <a:xfrm>
            <a:off x="563926" y="2971800"/>
            <a:ext cx="6294074" cy="2952182"/>
            <a:chOff x="1889865" y="2133600"/>
            <a:chExt cx="5482485" cy="2419350"/>
          </a:xfrm>
          <a:solidFill>
            <a:schemeClr val="accent6">
              <a:lumMod val="50000"/>
            </a:schemeClr>
          </a:solidFill>
        </p:grpSpPr>
        <p:cxnSp>
          <p:nvCxnSpPr>
            <p:cNvPr id="74" name="Straight Arrow Connector 73"/>
            <p:cNvCxnSpPr>
              <a:endCxn id="124" idx="7"/>
            </p:cNvCxnSpPr>
            <p:nvPr/>
          </p:nvCxnSpPr>
          <p:spPr>
            <a:xfrm flipH="1">
              <a:off x="5590444" y="3823946"/>
              <a:ext cx="166486" cy="225813"/>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75" name="Straight Arrow Connector 74"/>
            <p:cNvCxnSpPr>
              <a:stCxn id="121" idx="2"/>
              <a:endCxn id="123" idx="6"/>
            </p:cNvCxnSpPr>
            <p:nvPr/>
          </p:nvCxnSpPr>
          <p:spPr>
            <a:xfrm>
              <a:off x="5753100" y="3886201"/>
              <a:ext cx="33560" cy="177504"/>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76" name="Straight Arrow Connector 75"/>
            <p:cNvCxnSpPr>
              <a:stCxn id="121" idx="1"/>
              <a:endCxn id="122" idx="6"/>
            </p:cNvCxnSpPr>
            <p:nvPr/>
          </p:nvCxnSpPr>
          <p:spPr>
            <a:xfrm>
              <a:off x="5780041" y="3875042"/>
              <a:ext cx="277859" cy="152047"/>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77" name="Straight Arrow Connector 76"/>
            <p:cNvCxnSpPr>
              <a:stCxn id="112" idx="7"/>
              <a:endCxn id="113" idx="3"/>
            </p:cNvCxnSpPr>
            <p:nvPr/>
          </p:nvCxnSpPr>
          <p:spPr>
            <a:xfrm flipV="1">
              <a:off x="5498206" y="2312941"/>
              <a:ext cx="98518" cy="1366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78" name="Straight Arrow Connector 77"/>
            <p:cNvCxnSpPr>
              <a:stCxn id="112" idx="0"/>
              <a:endCxn id="119" idx="5"/>
            </p:cNvCxnSpPr>
            <p:nvPr/>
          </p:nvCxnSpPr>
          <p:spPr>
            <a:xfrm flipH="1" flipV="1">
              <a:off x="5422006" y="2274841"/>
              <a:ext cx="49259" cy="16355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79" name="Straight Arrow Connector 78"/>
            <p:cNvCxnSpPr>
              <a:stCxn id="112" idx="1"/>
              <a:endCxn id="120" idx="5"/>
            </p:cNvCxnSpPr>
            <p:nvPr/>
          </p:nvCxnSpPr>
          <p:spPr>
            <a:xfrm flipH="1" flipV="1">
              <a:off x="5193406" y="2312941"/>
              <a:ext cx="250918" cy="1366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0" name="Straight Arrow Connector 79"/>
            <p:cNvCxnSpPr>
              <a:stCxn id="98" idx="1"/>
              <a:endCxn id="99" idx="5"/>
            </p:cNvCxnSpPr>
            <p:nvPr/>
          </p:nvCxnSpPr>
          <p:spPr>
            <a:xfrm flipH="1" flipV="1">
              <a:off x="1993006" y="2198641"/>
              <a:ext cx="250918" cy="1747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1" name="Straight Arrow Connector 80"/>
            <p:cNvCxnSpPr>
              <a:stCxn id="98" idx="6"/>
              <a:endCxn id="100" idx="6"/>
            </p:cNvCxnSpPr>
            <p:nvPr/>
          </p:nvCxnSpPr>
          <p:spPr>
            <a:xfrm flipH="1" flipV="1">
              <a:off x="1966065" y="2362200"/>
              <a:ext cx="342900" cy="38100"/>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2" name="Straight Arrow Connector 81"/>
            <p:cNvCxnSpPr>
              <a:stCxn id="98" idx="3"/>
              <a:endCxn id="101" idx="6"/>
            </p:cNvCxnSpPr>
            <p:nvPr/>
          </p:nvCxnSpPr>
          <p:spPr>
            <a:xfrm flipH="1">
              <a:off x="2001691" y="2427241"/>
              <a:ext cx="242233" cy="88262"/>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3" name="Straight Arrow Connector 82"/>
            <p:cNvCxnSpPr>
              <a:stCxn id="98" idx="4"/>
            </p:cNvCxnSpPr>
            <p:nvPr/>
          </p:nvCxnSpPr>
          <p:spPr>
            <a:xfrm flipH="1">
              <a:off x="2154094" y="2438400"/>
              <a:ext cx="116771" cy="229503"/>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4" name="Straight Arrow Connector 83"/>
            <p:cNvCxnSpPr>
              <a:stCxn id="103" idx="4"/>
              <a:endCxn id="106" idx="0"/>
            </p:cNvCxnSpPr>
            <p:nvPr/>
          </p:nvCxnSpPr>
          <p:spPr>
            <a:xfrm flipH="1">
              <a:off x="2379722" y="3733800"/>
              <a:ext cx="20578" cy="304800"/>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5" name="Straight Arrow Connector 84"/>
            <p:cNvCxnSpPr>
              <a:stCxn id="103" idx="3"/>
              <a:endCxn id="105" idx="7"/>
            </p:cNvCxnSpPr>
            <p:nvPr/>
          </p:nvCxnSpPr>
          <p:spPr>
            <a:xfrm flipH="1">
              <a:off x="2184990" y="3722641"/>
              <a:ext cx="188369" cy="103961"/>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6" name="Straight Arrow Connector 85"/>
            <p:cNvCxnSpPr>
              <a:stCxn id="103" idx="2"/>
              <a:endCxn id="104" idx="5"/>
            </p:cNvCxnSpPr>
            <p:nvPr/>
          </p:nvCxnSpPr>
          <p:spPr>
            <a:xfrm flipH="1" flipV="1">
              <a:off x="2221606" y="3609244"/>
              <a:ext cx="140594" cy="86456"/>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7" name="Straight Arrow Connector 86"/>
            <p:cNvCxnSpPr>
              <a:stCxn id="107" idx="7"/>
            </p:cNvCxnSpPr>
            <p:nvPr/>
          </p:nvCxnSpPr>
          <p:spPr>
            <a:xfrm flipV="1">
              <a:off x="3974206" y="2891964"/>
              <a:ext cx="11159" cy="24429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8" name="Straight Arrow Connector 87"/>
            <p:cNvCxnSpPr>
              <a:stCxn id="107" idx="1"/>
            </p:cNvCxnSpPr>
            <p:nvPr/>
          </p:nvCxnSpPr>
          <p:spPr>
            <a:xfrm flipH="1" flipV="1">
              <a:off x="3869583" y="2927403"/>
              <a:ext cx="50741" cy="20885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89" name="Straight Arrow Connector 88"/>
            <p:cNvCxnSpPr>
              <a:stCxn id="107" idx="5"/>
              <a:endCxn id="108" idx="1"/>
            </p:cNvCxnSpPr>
            <p:nvPr/>
          </p:nvCxnSpPr>
          <p:spPr>
            <a:xfrm>
              <a:off x="3974206" y="3190144"/>
              <a:ext cx="151753" cy="2128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0" name="Straight Arrow Connector 89"/>
            <p:cNvCxnSpPr>
              <a:stCxn id="114" idx="3"/>
            </p:cNvCxnSpPr>
            <p:nvPr/>
          </p:nvCxnSpPr>
          <p:spPr>
            <a:xfrm>
              <a:off x="4145656" y="4198891"/>
              <a:ext cx="68309" cy="26152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1" name="Straight Arrow Connector 90"/>
            <p:cNvCxnSpPr>
              <a:stCxn id="114" idx="4"/>
              <a:endCxn id="118" idx="7"/>
            </p:cNvCxnSpPr>
            <p:nvPr/>
          </p:nvCxnSpPr>
          <p:spPr>
            <a:xfrm>
              <a:off x="4156815" y="4171950"/>
              <a:ext cx="239759" cy="12545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2" name="Straight Arrow Connector 91"/>
            <p:cNvCxnSpPr>
              <a:stCxn id="114" idx="2"/>
              <a:endCxn id="116" idx="6"/>
            </p:cNvCxnSpPr>
            <p:nvPr/>
          </p:nvCxnSpPr>
          <p:spPr>
            <a:xfrm flipH="1">
              <a:off x="4080615" y="4210050"/>
              <a:ext cx="38100" cy="266700"/>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3" name="Straight Arrow Connector 92"/>
            <p:cNvCxnSpPr>
              <a:stCxn id="114" idx="1"/>
              <a:endCxn id="115" idx="5"/>
            </p:cNvCxnSpPr>
            <p:nvPr/>
          </p:nvCxnSpPr>
          <p:spPr>
            <a:xfrm flipH="1">
              <a:off x="3917056" y="4198891"/>
              <a:ext cx="174718" cy="2509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4" name="Straight Arrow Connector 93"/>
            <p:cNvCxnSpPr/>
            <p:nvPr/>
          </p:nvCxnSpPr>
          <p:spPr>
            <a:xfrm rot="10800000" flipH="1">
              <a:off x="3985365" y="2503441"/>
              <a:ext cx="1458959" cy="659762"/>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5" name="Straight Arrow Connector 94"/>
            <p:cNvCxnSpPr>
              <a:stCxn id="98" idx="6"/>
              <a:endCxn id="107" idx="2"/>
            </p:cNvCxnSpPr>
            <p:nvPr/>
          </p:nvCxnSpPr>
          <p:spPr>
            <a:xfrm>
              <a:off x="2308965" y="2400300"/>
              <a:ext cx="1600200" cy="762903"/>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6" name="Straight Arrow Connector 95"/>
            <p:cNvCxnSpPr>
              <a:endCxn id="107" idx="3"/>
            </p:cNvCxnSpPr>
            <p:nvPr/>
          </p:nvCxnSpPr>
          <p:spPr>
            <a:xfrm flipV="1">
              <a:off x="2432790" y="3190144"/>
              <a:ext cx="1487534" cy="487237"/>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97" name="Straight Arrow Connector 96"/>
            <p:cNvCxnSpPr>
              <a:stCxn id="107" idx="5"/>
              <a:endCxn id="114" idx="6"/>
            </p:cNvCxnSpPr>
            <p:nvPr/>
          </p:nvCxnSpPr>
          <p:spPr>
            <a:xfrm>
              <a:off x="3974206" y="3190144"/>
              <a:ext cx="144509" cy="943706"/>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sp>
          <p:nvSpPr>
            <p:cNvPr id="98" name="Oval 97"/>
            <p:cNvSpPr/>
            <p:nvPr/>
          </p:nvSpPr>
          <p:spPr>
            <a:xfrm>
              <a:off x="2232765" y="23622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99" name="Oval 98"/>
            <p:cNvSpPr/>
            <p:nvPr/>
          </p:nvSpPr>
          <p:spPr>
            <a:xfrm>
              <a:off x="1927965" y="21336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0" name="Oval 99"/>
            <p:cNvSpPr/>
            <p:nvPr/>
          </p:nvSpPr>
          <p:spPr>
            <a:xfrm>
              <a:off x="1889865" y="23241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1" name="Oval 100"/>
            <p:cNvSpPr/>
            <p:nvPr/>
          </p:nvSpPr>
          <p:spPr>
            <a:xfrm>
              <a:off x="1925491" y="247740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2" name="Oval 101"/>
            <p:cNvSpPr/>
            <p:nvPr/>
          </p:nvSpPr>
          <p:spPr>
            <a:xfrm>
              <a:off x="2080365" y="26670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3" name="Oval 102"/>
            <p:cNvSpPr/>
            <p:nvPr/>
          </p:nvSpPr>
          <p:spPr>
            <a:xfrm>
              <a:off x="2362200" y="36576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4" name="Oval 103"/>
            <p:cNvSpPr/>
            <p:nvPr/>
          </p:nvSpPr>
          <p:spPr>
            <a:xfrm>
              <a:off x="2156565" y="354420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5" name="Oval 104"/>
            <p:cNvSpPr/>
            <p:nvPr/>
          </p:nvSpPr>
          <p:spPr>
            <a:xfrm>
              <a:off x="2119949" y="381544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6" name="Oval 105"/>
            <p:cNvSpPr/>
            <p:nvPr/>
          </p:nvSpPr>
          <p:spPr>
            <a:xfrm>
              <a:off x="2341622" y="40386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7" name="Oval 106"/>
            <p:cNvSpPr/>
            <p:nvPr/>
          </p:nvSpPr>
          <p:spPr>
            <a:xfrm>
              <a:off x="3909165" y="312510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8" name="Oval 107"/>
            <p:cNvSpPr/>
            <p:nvPr/>
          </p:nvSpPr>
          <p:spPr>
            <a:xfrm>
              <a:off x="4114800" y="339180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09" name="Oval 108"/>
            <p:cNvSpPr/>
            <p:nvPr/>
          </p:nvSpPr>
          <p:spPr>
            <a:xfrm>
              <a:off x="3947265" y="2825164"/>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0" name="Oval 109"/>
            <p:cNvSpPr/>
            <p:nvPr/>
          </p:nvSpPr>
          <p:spPr>
            <a:xfrm>
              <a:off x="3831481" y="2863264"/>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1" name="Oval 110"/>
            <p:cNvSpPr/>
            <p:nvPr/>
          </p:nvSpPr>
          <p:spPr>
            <a:xfrm>
              <a:off x="3793381" y="339180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2" name="Oval 111"/>
            <p:cNvSpPr/>
            <p:nvPr/>
          </p:nvSpPr>
          <p:spPr>
            <a:xfrm>
              <a:off x="5433165" y="24384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3" name="Oval 112"/>
            <p:cNvSpPr/>
            <p:nvPr/>
          </p:nvSpPr>
          <p:spPr>
            <a:xfrm>
              <a:off x="5585565" y="22479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4" name="Oval 113"/>
            <p:cNvSpPr/>
            <p:nvPr/>
          </p:nvSpPr>
          <p:spPr>
            <a:xfrm rot="16200000">
              <a:off x="4080615" y="413385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5" name="Oval 114"/>
            <p:cNvSpPr/>
            <p:nvPr/>
          </p:nvSpPr>
          <p:spPr>
            <a:xfrm rot="16200000">
              <a:off x="3852015" y="443865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6" name="Oval 115"/>
            <p:cNvSpPr/>
            <p:nvPr/>
          </p:nvSpPr>
          <p:spPr>
            <a:xfrm rot="16200000">
              <a:off x="4042515" y="447675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7" name="Oval 116"/>
            <p:cNvSpPr/>
            <p:nvPr/>
          </p:nvSpPr>
          <p:spPr>
            <a:xfrm rot="16200000">
              <a:off x="4195818" y="4441124"/>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8" name="Oval 117"/>
            <p:cNvSpPr/>
            <p:nvPr/>
          </p:nvSpPr>
          <p:spPr>
            <a:xfrm rot="16200000">
              <a:off x="4385415" y="428625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19" name="Oval 118"/>
            <p:cNvSpPr/>
            <p:nvPr/>
          </p:nvSpPr>
          <p:spPr>
            <a:xfrm>
              <a:off x="5356965" y="22098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0" name="Oval 119"/>
            <p:cNvSpPr/>
            <p:nvPr/>
          </p:nvSpPr>
          <p:spPr>
            <a:xfrm>
              <a:off x="5128365" y="22479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1" name="Oval 120"/>
            <p:cNvSpPr/>
            <p:nvPr/>
          </p:nvSpPr>
          <p:spPr>
            <a:xfrm rot="16200000" flipV="1">
              <a:off x="5715000" y="3810001"/>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2" name="Oval 121"/>
            <p:cNvSpPr/>
            <p:nvPr/>
          </p:nvSpPr>
          <p:spPr>
            <a:xfrm rot="16200000" flipV="1">
              <a:off x="6019800" y="4027089"/>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3" name="Oval 122"/>
            <p:cNvSpPr/>
            <p:nvPr/>
          </p:nvSpPr>
          <p:spPr>
            <a:xfrm rot="16200000" flipV="1">
              <a:off x="5748560" y="4063705"/>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4" name="Oval 123"/>
            <p:cNvSpPr/>
            <p:nvPr/>
          </p:nvSpPr>
          <p:spPr>
            <a:xfrm rot="16200000" flipV="1">
              <a:off x="5525403" y="4038600"/>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5" name="Oval 124"/>
            <p:cNvSpPr/>
            <p:nvPr/>
          </p:nvSpPr>
          <p:spPr>
            <a:xfrm rot="10800000" flipV="1">
              <a:off x="6953250" y="291555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6" name="Oval 125"/>
            <p:cNvSpPr/>
            <p:nvPr/>
          </p:nvSpPr>
          <p:spPr>
            <a:xfrm rot="10800000" flipV="1">
              <a:off x="7258050" y="268695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7" name="Oval 126"/>
            <p:cNvSpPr/>
            <p:nvPr/>
          </p:nvSpPr>
          <p:spPr>
            <a:xfrm rot="10800000" flipV="1">
              <a:off x="7296150" y="287745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8" name="Oval 127"/>
            <p:cNvSpPr/>
            <p:nvPr/>
          </p:nvSpPr>
          <p:spPr>
            <a:xfrm rot="10800000" flipV="1">
              <a:off x="7260524" y="3030756"/>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sp>
          <p:nvSpPr>
            <p:cNvPr id="129" name="Oval 128"/>
            <p:cNvSpPr/>
            <p:nvPr/>
          </p:nvSpPr>
          <p:spPr>
            <a:xfrm rot="10800000" flipV="1">
              <a:off x="7105650" y="3220353"/>
              <a:ext cx="76200" cy="76200"/>
            </a:xfrm>
            <a:prstGeom prst="ellipse">
              <a:avLst/>
            </a:prstGeom>
            <a:ln w="3175"/>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spcBef>
                  <a:spcPts val="0"/>
                </a:spcBef>
                <a:spcAft>
                  <a:spcPts val="0"/>
                </a:spcAft>
              </a:pPr>
              <a:endParaRPr lang="en-US" sz="1800">
                <a:solidFill>
                  <a:srgbClr val="FFFFFF"/>
                </a:solidFill>
                <a:latin typeface="Calibri"/>
              </a:endParaRPr>
            </a:p>
          </p:txBody>
        </p:sp>
        <p:cxnSp>
          <p:nvCxnSpPr>
            <p:cNvPr id="130" name="Straight Arrow Connector 129"/>
            <p:cNvCxnSpPr>
              <a:stCxn id="107" idx="3"/>
              <a:endCxn id="111" idx="0"/>
            </p:cNvCxnSpPr>
            <p:nvPr/>
          </p:nvCxnSpPr>
          <p:spPr>
            <a:xfrm flipH="1">
              <a:off x="3831481" y="3190144"/>
              <a:ext cx="88843" cy="20165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1" name="Straight Arrow Connector 130"/>
            <p:cNvCxnSpPr>
              <a:stCxn id="125" idx="1"/>
              <a:endCxn id="126" idx="5"/>
            </p:cNvCxnSpPr>
            <p:nvPr/>
          </p:nvCxnSpPr>
          <p:spPr>
            <a:xfrm flipV="1">
              <a:off x="7018291" y="2751994"/>
              <a:ext cx="250918" cy="174718"/>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2" name="Straight Arrow Connector 131"/>
            <p:cNvCxnSpPr>
              <a:stCxn id="125" idx="2"/>
              <a:endCxn id="127" idx="6"/>
            </p:cNvCxnSpPr>
            <p:nvPr/>
          </p:nvCxnSpPr>
          <p:spPr>
            <a:xfrm flipV="1">
              <a:off x="7029450" y="2915553"/>
              <a:ext cx="266700" cy="38100"/>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3" name="Straight Arrow Connector 132"/>
            <p:cNvCxnSpPr>
              <a:stCxn id="125" idx="3"/>
              <a:endCxn id="128" idx="6"/>
            </p:cNvCxnSpPr>
            <p:nvPr/>
          </p:nvCxnSpPr>
          <p:spPr>
            <a:xfrm>
              <a:off x="7018291" y="2980594"/>
              <a:ext cx="242233" cy="88262"/>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4" name="Straight Arrow Connector 133"/>
            <p:cNvCxnSpPr>
              <a:stCxn id="125" idx="4"/>
              <a:endCxn id="129" idx="7"/>
            </p:cNvCxnSpPr>
            <p:nvPr/>
          </p:nvCxnSpPr>
          <p:spPr>
            <a:xfrm>
              <a:off x="6991350" y="2991753"/>
              <a:ext cx="125459" cy="239759"/>
            </a:xfrm>
            <a:prstGeom prst="straightConnector1">
              <a:avLst/>
            </a:prstGeom>
            <a:ln w="3175">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5" name="Straight Arrow Connector 134"/>
            <p:cNvCxnSpPr>
              <a:endCxn id="121" idx="4"/>
            </p:cNvCxnSpPr>
            <p:nvPr/>
          </p:nvCxnSpPr>
          <p:spPr>
            <a:xfrm flipV="1">
              <a:off x="4155526" y="3848101"/>
              <a:ext cx="1559474" cy="297223"/>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cxnSp>
          <p:nvCxnSpPr>
            <p:cNvPr id="136" name="Straight Arrow Connector 135"/>
            <p:cNvCxnSpPr>
              <a:stCxn id="121" idx="7"/>
            </p:cNvCxnSpPr>
            <p:nvPr/>
          </p:nvCxnSpPr>
          <p:spPr>
            <a:xfrm flipV="1">
              <a:off x="5780041" y="2980595"/>
              <a:ext cx="1201439" cy="840565"/>
            </a:xfrm>
            <a:prstGeom prst="straightConnector1">
              <a:avLst/>
            </a:prstGeom>
            <a:ln w="19050">
              <a:tailEnd type="arrow"/>
            </a:ln>
          </p:spPr>
          <p:style>
            <a:lnRef idx="2">
              <a:schemeClr val="accent3">
                <a:shade val="50000"/>
              </a:schemeClr>
            </a:lnRef>
            <a:fillRef idx="1">
              <a:schemeClr val="accent3"/>
            </a:fillRef>
            <a:effectRef idx="0">
              <a:schemeClr val="accent3"/>
            </a:effectRef>
            <a:fontRef idx="minor">
              <a:schemeClr val="lt1"/>
            </a:fontRef>
          </p:style>
        </p:cxnSp>
      </p:grpSp>
      <p:pic>
        <p:nvPicPr>
          <p:cNvPr id="137" name="Picture 136"/>
          <p:cNvPicPr>
            <a:picLocks noChangeAspect="1"/>
          </p:cNvPicPr>
          <p:nvPr/>
        </p:nvPicPr>
        <p:blipFill>
          <a:blip r:embed="rId2"/>
          <a:stretch>
            <a:fillRect/>
          </a:stretch>
        </p:blipFill>
        <p:spPr>
          <a:xfrm>
            <a:off x="6540910" y="2133600"/>
            <a:ext cx="2507226" cy="1295400"/>
          </a:xfrm>
          <a:prstGeom prst="rect">
            <a:avLst/>
          </a:prstGeom>
        </p:spPr>
      </p:pic>
    </p:spTree>
    <p:extLst>
      <p:ext uri="{BB962C8B-B14F-4D97-AF65-F5344CB8AC3E}">
        <p14:creationId xmlns:p14="http://schemas.microsoft.com/office/powerpoint/2010/main" val="6542812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png"/>
          <p:cNvPicPr>
            <a:picLocks noChangeAspect="1"/>
          </p:cNvPicPr>
          <p:nvPr/>
        </p:nvPicPr>
        <p:blipFill rotWithShape="1">
          <a:blip r:embed="rId2" cstate="print">
            <a:extLst>
              <a:ext uri="{28A0092B-C50C-407E-A947-70E740481C1C}">
                <a14:useLocalDpi xmlns:a14="http://schemas.microsoft.com/office/drawing/2010/main" val="0"/>
              </a:ext>
            </a:extLst>
          </a:blip>
          <a:srcRect t="8738" b="8445"/>
          <a:stretch/>
        </p:blipFill>
        <p:spPr>
          <a:xfrm>
            <a:off x="4637462" y="1914995"/>
            <a:ext cx="4565805" cy="3781267"/>
          </a:xfrm>
          <a:prstGeom prst="rect">
            <a:avLst/>
          </a:prstGeom>
        </p:spPr>
      </p:pic>
      <p:pic>
        <p:nvPicPr>
          <p:cNvPr id="6" name="Picture 5" descr="Unfiltered DNS.png"/>
          <p:cNvPicPr>
            <a:picLocks noChangeAspect="1"/>
          </p:cNvPicPr>
          <p:nvPr/>
        </p:nvPicPr>
        <p:blipFill rotWithShape="1">
          <a:blip r:embed="rId3" cstate="print">
            <a:extLst>
              <a:ext uri="{28A0092B-C50C-407E-A947-70E740481C1C}">
                <a14:useLocalDpi xmlns:a14="http://schemas.microsoft.com/office/drawing/2010/main" val="0"/>
              </a:ext>
            </a:extLst>
          </a:blip>
          <a:srcRect b="22578"/>
          <a:stretch/>
        </p:blipFill>
        <p:spPr>
          <a:xfrm>
            <a:off x="4991725" y="556686"/>
            <a:ext cx="4160742" cy="1825436"/>
          </a:xfrm>
          <a:prstGeom prst="rect">
            <a:avLst/>
          </a:prstGeom>
        </p:spPr>
      </p:pic>
      <p:sp>
        <p:nvSpPr>
          <p:cNvPr id="2" name="Title 1"/>
          <p:cNvSpPr>
            <a:spLocks noGrp="1"/>
          </p:cNvSpPr>
          <p:nvPr>
            <p:ph type="title"/>
          </p:nvPr>
        </p:nvSpPr>
        <p:spPr>
          <a:xfrm>
            <a:off x="206829" y="77413"/>
            <a:ext cx="8500532" cy="616303"/>
          </a:xfrm>
        </p:spPr>
        <p:txBody>
          <a:bodyPr>
            <a:normAutofit/>
          </a:bodyPr>
          <a:lstStyle/>
          <a:p>
            <a:r>
              <a:rPr lang="en-US" dirty="0" smtClean="0"/>
              <a:t>Discovering </a:t>
            </a:r>
            <a:r>
              <a:rPr lang="en-US" dirty="0"/>
              <a:t>N</a:t>
            </a:r>
            <a:r>
              <a:rPr lang="en-US" dirty="0" smtClean="0"/>
              <a:t>ew </a:t>
            </a:r>
            <a:r>
              <a:rPr lang="en-US" dirty="0"/>
              <a:t>C</a:t>
            </a:r>
            <a:r>
              <a:rPr lang="en-US" dirty="0" smtClean="0"/>
              <a:t>yber </a:t>
            </a:r>
            <a:r>
              <a:rPr lang="en-US" dirty="0"/>
              <a:t>T</a:t>
            </a:r>
            <a:r>
              <a:rPr lang="en-US" dirty="0" smtClean="0"/>
              <a:t>hreats</a:t>
            </a:r>
            <a:endParaRPr lang="en-US" dirty="0"/>
          </a:p>
        </p:txBody>
      </p:sp>
      <p:sp>
        <p:nvSpPr>
          <p:cNvPr id="10" name="Content Placeholder 2"/>
          <p:cNvSpPr txBox="1">
            <a:spLocks/>
          </p:cNvSpPr>
          <p:nvPr/>
        </p:nvSpPr>
        <p:spPr bwMode="auto">
          <a:xfrm>
            <a:off x="81277" y="1066800"/>
            <a:ext cx="4649470" cy="5174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73050" indent="-273050" algn="l" rtl="0" eaLnBrk="1" fontAlgn="base" hangingPunct="1">
              <a:lnSpc>
                <a:spcPct val="100000"/>
              </a:lnSpc>
              <a:spcBef>
                <a:spcPts val="600"/>
              </a:spcBef>
              <a:spcAft>
                <a:spcPct val="0"/>
              </a:spcAft>
              <a:buClr>
                <a:srgbClr val="6C7482"/>
              </a:buClr>
              <a:buSzPct val="124000"/>
              <a:buFont typeface="Wingdings" charset="2"/>
              <a:buChar char="§"/>
              <a:defRPr sz="1800" b="0" kern="1000" spc="0" baseline="0">
                <a:solidFill>
                  <a:schemeClr val="accent1"/>
                </a:solidFill>
                <a:latin typeface="Franklin Gothic Medium"/>
                <a:ea typeface="+mn-ea"/>
                <a:cs typeface="Franklin Gothic Medium"/>
              </a:defRPr>
            </a:lvl1pPr>
            <a:lvl2pPr marL="639763" indent="-273050" algn="l" rtl="0" eaLnBrk="1" fontAlgn="base" hangingPunct="1">
              <a:lnSpc>
                <a:spcPct val="100000"/>
              </a:lnSpc>
              <a:spcBef>
                <a:spcPts val="0"/>
              </a:spcBef>
              <a:spcAft>
                <a:spcPct val="0"/>
              </a:spcAft>
              <a:buClr>
                <a:srgbClr val="42403C"/>
              </a:buClr>
              <a:buSzPct val="100000"/>
              <a:buFont typeface="Wingdings" charset="2"/>
              <a:buChar char="§"/>
              <a:defRPr sz="2400" kern="1000" spc="-70" baseline="0">
                <a:solidFill>
                  <a:srgbClr val="595959"/>
                </a:solidFill>
                <a:latin typeface="Franklin Gothic Book"/>
                <a:ea typeface="+mn-ea"/>
                <a:cs typeface="Franklin Gothic Book"/>
              </a:defRPr>
            </a:lvl2pPr>
            <a:lvl3pPr marL="1004888" indent="-228600" algn="l" rtl="0" eaLnBrk="1" fontAlgn="base" hangingPunct="1">
              <a:lnSpc>
                <a:spcPct val="100000"/>
              </a:lnSpc>
              <a:spcBef>
                <a:spcPts val="300"/>
              </a:spcBef>
              <a:spcAft>
                <a:spcPct val="0"/>
              </a:spcAft>
              <a:buClr>
                <a:srgbClr val="B37732"/>
              </a:buClr>
              <a:buSzPct val="85000"/>
              <a:buFont typeface="Wingdings 2" pitchFamily="18" charset="2"/>
              <a:buChar char=""/>
              <a:defRPr sz="2000" kern="1000" spc="-70" baseline="0">
                <a:solidFill>
                  <a:srgbClr val="595959"/>
                </a:solidFill>
                <a:latin typeface="+mj-lt"/>
                <a:ea typeface="+mn-ea"/>
                <a:cs typeface="+mn-cs"/>
              </a:defRPr>
            </a:lvl3pPr>
            <a:lvl4pPr marL="1279525" indent="-228600" algn="l" rtl="0" eaLnBrk="1" fontAlgn="base" hangingPunct="1">
              <a:lnSpc>
                <a:spcPct val="100000"/>
              </a:lnSpc>
              <a:spcBef>
                <a:spcPts val="300"/>
              </a:spcBef>
              <a:spcAft>
                <a:spcPct val="0"/>
              </a:spcAft>
              <a:buClr>
                <a:srgbClr val="D6903D"/>
              </a:buClr>
              <a:buSzPct val="85000"/>
              <a:buFont typeface="Wingdings 2" pitchFamily="18" charset="2"/>
              <a:buChar char=""/>
              <a:defRPr sz="1800" kern="1000" spc="-70" baseline="0">
                <a:solidFill>
                  <a:srgbClr val="595959"/>
                </a:solidFill>
                <a:latin typeface="+mj-lt"/>
                <a:ea typeface="+mn-ea"/>
                <a:cs typeface="+mn-cs"/>
              </a:defRPr>
            </a:lvl4pPr>
            <a:lvl5pPr marL="1554163" indent="-228600" algn="l" rtl="0" eaLnBrk="1" fontAlgn="base" hangingPunct="1">
              <a:lnSpc>
                <a:spcPct val="100000"/>
              </a:lnSpc>
              <a:spcBef>
                <a:spcPts val="338"/>
              </a:spcBef>
              <a:spcAft>
                <a:spcPct val="0"/>
              </a:spcAft>
              <a:buClr>
                <a:srgbClr val="D6903D"/>
              </a:buClr>
              <a:buSzPct val="85000"/>
              <a:buFont typeface="Wingdings 2" pitchFamily="18" charset="2"/>
              <a:buChar char=""/>
              <a:defRPr sz="1400" kern="1000" spc="-70" baseline="0">
                <a:solidFill>
                  <a:srgbClr val="595959"/>
                </a:solidFill>
                <a:latin typeface="+mj-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176213" indent="-176213">
              <a:lnSpc>
                <a:spcPct val="90000"/>
              </a:lnSpc>
              <a:spcAft>
                <a:spcPts val="600"/>
              </a:spcAft>
              <a:buClr>
                <a:srgbClr val="4D4D4F"/>
              </a:buClr>
              <a:buSzPct val="110000"/>
            </a:pPr>
            <a:r>
              <a:rPr lang="en-US" b="1" dirty="0" smtClean="0">
                <a:solidFill>
                  <a:srgbClr val="4D4D4F"/>
                </a:solidFill>
                <a:latin typeface="Arial"/>
                <a:cs typeface="Arial"/>
              </a:rPr>
              <a:t>Goal: </a:t>
            </a:r>
            <a:r>
              <a:rPr lang="en-US" dirty="0" smtClean="0">
                <a:solidFill>
                  <a:srgbClr val="4D4D4F"/>
                </a:solidFill>
                <a:latin typeface="Arial"/>
                <a:cs typeface="Arial"/>
              </a:rPr>
              <a:t>Proactively identify unknown cyber threats by examining all relationships</a:t>
            </a:r>
          </a:p>
          <a:p>
            <a:pPr marL="176213" indent="-176213">
              <a:lnSpc>
                <a:spcPct val="90000"/>
              </a:lnSpc>
              <a:spcAft>
                <a:spcPts val="600"/>
              </a:spcAft>
              <a:buClr>
                <a:srgbClr val="4D4D4F"/>
              </a:buClr>
              <a:buSzPct val="110000"/>
            </a:pPr>
            <a:r>
              <a:rPr lang="en-US" b="1" dirty="0" smtClean="0">
                <a:solidFill>
                  <a:srgbClr val="4D4D4F"/>
                </a:solidFill>
                <a:latin typeface="Arial"/>
                <a:cs typeface="Arial"/>
              </a:rPr>
              <a:t>Data sets: </a:t>
            </a:r>
            <a:r>
              <a:rPr lang="en-US" dirty="0" smtClean="0">
                <a:solidFill>
                  <a:srgbClr val="4D4D4F"/>
                </a:solidFill>
                <a:latin typeface="Arial"/>
                <a:cs typeface="Arial"/>
              </a:rPr>
              <a:t>IP, MAC, BGP, Firewall, DNS, </a:t>
            </a:r>
            <a:r>
              <a:rPr lang="en-US" dirty="0" err="1" smtClean="0">
                <a:solidFill>
                  <a:srgbClr val="4D4D4F"/>
                </a:solidFill>
                <a:latin typeface="Arial"/>
                <a:cs typeface="Arial"/>
              </a:rPr>
              <a:t>Netflow</a:t>
            </a:r>
            <a:r>
              <a:rPr lang="en-US" dirty="0" smtClean="0">
                <a:solidFill>
                  <a:srgbClr val="4D4D4F"/>
                </a:solidFill>
                <a:latin typeface="Arial"/>
                <a:cs typeface="Arial"/>
              </a:rPr>
              <a:t>, </a:t>
            </a:r>
            <a:r>
              <a:rPr lang="en-US" dirty="0" err="1" smtClean="0">
                <a:solidFill>
                  <a:srgbClr val="4D4D4F"/>
                </a:solidFill>
                <a:latin typeface="Arial"/>
                <a:cs typeface="Arial"/>
              </a:rPr>
              <a:t>Whois</a:t>
            </a:r>
            <a:r>
              <a:rPr lang="en-US" dirty="0" smtClean="0">
                <a:solidFill>
                  <a:srgbClr val="4D4D4F"/>
                </a:solidFill>
                <a:latin typeface="Arial"/>
                <a:cs typeface="Arial"/>
              </a:rPr>
              <a:t>, NVD, CIDR…</a:t>
            </a:r>
          </a:p>
          <a:p>
            <a:pPr marL="176213" indent="-176213">
              <a:lnSpc>
                <a:spcPct val="90000"/>
              </a:lnSpc>
              <a:spcAft>
                <a:spcPts val="600"/>
              </a:spcAft>
              <a:buClr>
                <a:srgbClr val="4D4D4F"/>
              </a:buClr>
              <a:buSzPct val="110000"/>
            </a:pPr>
            <a:r>
              <a:rPr lang="en-US" b="1" dirty="0" smtClean="0">
                <a:solidFill>
                  <a:srgbClr val="4D4D4F"/>
                </a:solidFill>
                <a:latin typeface="Arial"/>
                <a:cs typeface="Arial"/>
              </a:rPr>
              <a:t>Technical Challenges: </a:t>
            </a:r>
            <a:r>
              <a:rPr lang="en-US" dirty="0" smtClean="0">
                <a:solidFill>
                  <a:srgbClr val="4D4D4F"/>
                </a:solidFill>
                <a:latin typeface="Arial"/>
                <a:cs typeface="Arial"/>
              </a:rPr>
              <a:t>Volume and Velocity of data; Temporal dependencies; Real-time response</a:t>
            </a:r>
          </a:p>
          <a:p>
            <a:pPr marL="176213" indent="-176213">
              <a:lnSpc>
                <a:spcPct val="90000"/>
              </a:lnSpc>
              <a:spcAft>
                <a:spcPts val="600"/>
              </a:spcAft>
              <a:buClr>
                <a:srgbClr val="4D4D4F"/>
              </a:buClr>
              <a:buSzPct val="110000"/>
            </a:pPr>
            <a:r>
              <a:rPr lang="en-US" b="1" dirty="0" smtClean="0">
                <a:solidFill>
                  <a:srgbClr val="4D4D4F"/>
                </a:solidFill>
                <a:latin typeface="Arial"/>
                <a:cs typeface="Arial"/>
              </a:rPr>
              <a:t>Users: </a:t>
            </a:r>
            <a:r>
              <a:rPr lang="en-US" dirty="0" smtClean="0">
                <a:solidFill>
                  <a:srgbClr val="4D4D4F"/>
                </a:solidFill>
                <a:latin typeface="Arial"/>
                <a:cs typeface="Arial"/>
              </a:rPr>
              <a:t>Cyber Analysts</a:t>
            </a:r>
          </a:p>
          <a:p>
            <a:pPr marL="176213" indent="-176213">
              <a:lnSpc>
                <a:spcPct val="90000"/>
              </a:lnSpc>
              <a:spcAft>
                <a:spcPts val="600"/>
              </a:spcAft>
              <a:buClr>
                <a:srgbClr val="4D4D4F"/>
              </a:buClr>
              <a:buSzPct val="110000"/>
            </a:pPr>
            <a:r>
              <a:rPr lang="en-US" b="1" dirty="0" smtClean="0">
                <a:solidFill>
                  <a:srgbClr val="4D4D4F"/>
                </a:solidFill>
                <a:latin typeface="Arial"/>
                <a:cs typeface="Arial"/>
              </a:rPr>
              <a:t>Usage model: </a:t>
            </a:r>
            <a:r>
              <a:rPr lang="en-US" dirty="0" smtClean="0">
                <a:solidFill>
                  <a:srgbClr val="4D4D4F"/>
                </a:solidFill>
                <a:latin typeface="Arial"/>
                <a:cs typeface="Arial"/>
              </a:rPr>
              <a:t>Iterative analysis of               all patterns across all traffic to                 explore deviations in frequency of       </a:t>
            </a:r>
            <a:r>
              <a:rPr lang="en-US" dirty="0">
                <a:solidFill>
                  <a:srgbClr val="4D4D4F"/>
                </a:solidFill>
                <a:latin typeface="Arial"/>
                <a:cs typeface="Arial"/>
              </a:rPr>
              <a:t>oc</a:t>
            </a:r>
            <a:r>
              <a:rPr lang="en-US" dirty="0" smtClean="0">
                <a:solidFill>
                  <a:srgbClr val="4D4D4F"/>
                </a:solidFill>
                <a:latin typeface="Arial"/>
                <a:cs typeface="Arial"/>
              </a:rPr>
              <a:t>currence, derivative patterns of            known threats and linking patterns through relationships in offline data </a:t>
            </a:r>
          </a:p>
          <a:p>
            <a:pPr marL="176213" indent="-176213">
              <a:lnSpc>
                <a:spcPct val="90000"/>
              </a:lnSpc>
              <a:buClr>
                <a:srgbClr val="4D4D4F"/>
              </a:buClr>
              <a:buSzPct val="110000"/>
            </a:pPr>
            <a:r>
              <a:rPr lang="en-US" b="1" dirty="0" smtClean="0">
                <a:solidFill>
                  <a:srgbClr val="4D4D4F"/>
                </a:solidFill>
                <a:latin typeface="Arial"/>
                <a:cs typeface="Arial"/>
              </a:rPr>
              <a:t>Augmenting: </a:t>
            </a:r>
            <a:r>
              <a:rPr lang="en-US" dirty="0" smtClean="0">
                <a:solidFill>
                  <a:srgbClr val="4D4D4F"/>
                </a:solidFill>
                <a:latin typeface="Arial"/>
                <a:cs typeface="Arial"/>
              </a:rPr>
              <a:t>Existing data appliances</a:t>
            </a:r>
          </a:p>
          <a:p>
            <a:pPr marL="176213" indent="-176213">
              <a:lnSpc>
                <a:spcPct val="90000"/>
              </a:lnSpc>
              <a:buClr>
                <a:srgbClr val="4D4D4F"/>
              </a:buClr>
              <a:buSzPct val="110000"/>
            </a:pPr>
            <a:endParaRPr lang="en-US" dirty="0" smtClean="0">
              <a:solidFill>
                <a:srgbClr val="4D4D4F"/>
              </a:solidFill>
              <a:latin typeface="Arial"/>
              <a:cs typeface="Arial"/>
            </a:endParaRPr>
          </a:p>
          <a:p>
            <a:pPr marL="176213" indent="-176213">
              <a:lnSpc>
                <a:spcPct val="90000"/>
              </a:lnSpc>
              <a:buClr>
                <a:srgbClr val="4D4D4F"/>
              </a:buClr>
              <a:buSzPct val="110000"/>
            </a:pPr>
            <a:endParaRPr lang="en-US" dirty="0" smtClean="0">
              <a:solidFill>
                <a:srgbClr val="4D4D4F"/>
              </a:solidFill>
              <a:latin typeface="Arial"/>
              <a:cs typeface="Arial"/>
            </a:endParaRPr>
          </a:p>
          <a:p>
            <a:pPr marL="176213" indent="-176213">
              <a:lnSpc>
                <a:spcPct val="90000"/>
              </a:lnSpc>
              <a:buClr>
                <a:srgbClr val="4D4D4F"/>
              </a:buClr>
              <a:buSzPct val="110000"/>
            </a:pPr>
            <a:endParaRPr lang="en-US" dirty="0">
              <a:solidFill>
                <a:srgbClr val="4D4D4F"/>
              </a:solidFill>
              <a:latin typeface="Arial"/>
              <a:cs typeface="Arial"/>
            </a:endParaRPr>
          </a:p>
        </p:txBody>
      </p:sp>
      <p:pic>
        <p:nvPicPr>
          <p:cNvPr id="12" name="Picture 11"/>
          <p:cNvPicPr>
            <a:picLocks noChangeAspect="1"/>
          </p:cNvPicPr>
          <p:nvPr/>
        </p:nvPicPr>
        <p:blipFill>
          <a:blip r:embed="rId4"/>
          <a:stretch>
            <a:fillRect/>
          </a:stretch>
        </p:blipFill>
        <p:spPr>
          <a:xfrm>
            <a:off x="4275667" y="4783586"/>
            <a:ext cx="4813346" cy="1261618"/>
          </a:xfrm>
          <a:prstGeom prst="rect">
            <a:avLst/>
          </a:prstGeom>
        </p:spPr>
      </p:pic>
      <p:sp>
        <p:nvSpPr>
          <p:cNvPr id="9" name="Rectangle 8"/>
          <p:cNvSpPr/>
          <p:nvPr/>
        </p:nvSpPr>
        <p:spPr>
          <a:xfrm>
            <a:off x="4419605" y="2548467"/>
            <a:ext cx="4699001" cy="1524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Rectangle 10"/>
          <p:cNvSpPr/>
          <p:nvPr/>
        </p:nvSpPr>
        <p:spPr>
          <a:xfrm>
            <a:off x="4351872" y="4656667"/>
            <a:ext cx="4699001" cy="12700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30117494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572" y="70156"/>
            <a:ext cx="8500532" cy="616303"/>
          </a:xfrm>
        </p:spPr>
        <p:txBody>
          <a:bodyPr>
            <a:normAutofit/>
          </a:bodyPr>
          <a:lstStyle/>
          <a:p>
            <a:r>
              <a:rPr lang="en-US" dirty="0" smtClean="0"/>
              <a:t>Discovering </a:t>
            </a:r>
            <a:r>
              <a:rPr lang="en-US" dirty="0" smtClean="0"/>
              <a:t>New Treatments</a:t>
            </a:r>
            <a:endParaRPr lang="en-US" dirty="0">
              <a:latin typeface="Franklin Gothic Medium"/>
              <a:cs typeface="Franklin Gothic Medium"/>
            </a:endParaRPr>
          </a:p>
        </p:txBody>
      </p:sp>
      <p:sp>
        <p:nvSpPr>
          <p:cNvPr id="3" name="Content Placeholder 2"/>
          <p:cNvSpPr>
            <a:spLocks noGrp="1"/>
          </p:cNvSpPr>
          <p:nvPr>
            <p:ph idx="1"/>
          </p:nvPr>
        </p:nvSpPr>
        <p:spPr>
          <a:xfrm>
            <a:off x="199817" y="1066799"/>
            <a:ext cx="4649467" cy="5232401"/>
          </a:xfrm>
        </p:spPr>
        <p:txBody>
          <a:bodyPr>
            <a:normAutofit/>
          </a:bodyPr>
          <a:lstStyle/>
          <a:p>
            <a:pPr marL="177800" indent="-177800">
              <a:lnSpc>
                <a:spcPct val="90000"/>
              </a:lnSpc>
              <a:spcAft>
                <a:spcPts val="600"/>
              </a:spcAft>
              <a:buSzPct val="110000"/>
            </a:pPr>
            <a:r>
              <a:rPr lang="en-US" sz="1800" dirty="0" smtClean="0"/>
              <a:t>Goal:</a:t>
            </a:r>
            <a:r>
              <a:rPr lang="en-US" sz="1800" dirty="0"/>
              <a:t> </a:t>
            </a:r>
            <a:r>
              <a:rPr lang="en-US" sz="1800" b="0" dirty="0" smtClean="0"/>
              <a:t>Proactively </a:t>
            </a:r>
            <a:r>
              <a:rPr lang="en-US" sz="1800" b="0" dirty="0"/>
              <a:t>identify optimal treatments for patients based on treatment results </a:t>
            </a:r>
            <a:r>
              <a:rPr lang="en-US" sz="1800" b="0" dirty="0" smtClean="0"/>
              <a:t>for “</a:t>
            </a:r>
            <a:r>
              <a:rPr lang="en-US" sz="1800" b="0" dirty="0"/>
              <a:t>similar</a:t>
            </a:r>
            <a:r>
              <a:rPr lang="en-US" sz="1800" b="0" dirty="0" smtClean="0"/>
              <a:t>” patients</a:t>
            </a:r>
            <a:endParaRPr lang="en-US" sz="1800" b="0" dirty="0"/>
          </a:p>
          <a:p>
            <a:pPr marL="177800" indent="-177800">
              <a:lnSpc>
                <a:spcPct val="90000"/>
              </a:lnSpc>
              <a:spcAft>
                <a:spcPts val="600"/>
              </a:spcAft>
              <a:buSzPct val="110000"/>
            </a:pPr>
            <a:r>
              <a:rPr lang="en-US" sz="1800" dirty="0"/>
              <a:t>Data sets: Longitudinal </a:t>
            </a:r>
            <a:r>
              <a:rPr lang="en-US" sz="1800" b="0" dirty="0"/>
              <a:t>patient data, Family history, Genetics, Reference </a:t>
            </a:r>
            <a:r>
              <a:rPr lang="en-US" sz="1800" b="0" dirty="0" smtClean="0"/>
              <a:t>data </a:t>
            </a:r>
            <a:endParaRPr lang="en-US" sz="1800" b="0" dirty="0"/>
          </a:p>
          <a:p>
            <a:pPr marL="177800" indent="-177800">
              <a:lnSpc>
                <a:spcPct val="90000"/>
              </a:lnSpc>
              <a:spcAft>
                <a:spcPts val="600"/>
              </a:spcAft>
              <a:buSzPct val="110000"/>
            </a:pPr>
            <a:r>
              <a:rPr lang="en-US" sz="1800" dirty="0"/>
              <a:t>Technical Challenges: Ad</a:t>
            </a:r>
            <a:r>
              <a:rPr lang="en-US" sz="1800" b="0" dirty="0"/>
              <a:t>-hoc constantly changing definition of “similarity” across thousands of constantly changing attributes</a:t>
            </a:r>
          </a:p>
          <a:p>
            <a:pPr marL="177800" indent="-177800">
              <a:lnSpc>
                <a:spcPct val="90000"/>
              </a:lnSpc>
              <a:spcAft>
                <a:spcPts val="600"/>
              </a:spcAft>
              <a:buSzPct val="110000"/>
            </a:pPr>
            <a:r>
              <a:rPr lang="en-US" sz="1800" dirty="0"/>
              <a:t>Users: Doctors</a:t>
            </a:r>
            <a:endParaRPr lang="en-US" sz="1800" b="0" dirty="0"/>
          </a:p>
          <a:p>
            <a:pPr marL="177800" indent="-177800">
              <a:lnSpc>
                <a:spcPct val="90000"/>
              </a:lnSpc>
              <a:spcAft>
                <a:spcPts val="600"/>
              </a:spcAft>
              <a:buSzPct val="110000"/>
            </a:pPr>
            <a:r>
              <a:rPr lang="en-US" sz="1800" dirty="0"/>
              <a:t>Usage model: Compare </a:t>
            </a:r>
            <a:r>
              <a:rPr lang="en-US" sz="1800" b="0" dirty="0"/>
              <a:t>results of candidate treatment options for “similar” patients based on ad-hoc physician specified patterns</a:t>
            </a:r>
          </a:p>
          <a:p>
            <a:pPr marL="177800" indent="-177800">
              <a:lnSpc>
                <a:spcPct val="90000"/>
              </a:lnSpc>
              <a:buSzPct val="110000"/>
            </a:pPr>
            <a:r>
              <a:rPr lang="en-US" sz="1800" dirty="0"/>
              <a:t>Augmenting: Existing </a:t>
            </a:r>
            <a:r>
              <a:rPr lang="en-US" sz="1800" b="0" dirty="0"/>
              <a:t>data warehouse</a:t>
            </a:r>
          </a:p>
          <a:p>
            <a:pPr>
              <a:lnSpc>
                <a:spcPct val="90000"/>
              </a:lnSpc>
              <a:buSzPct val="110000"/>
            </a:pPr>
            <a:endParaRPr lang="en-US" sz="1800" dirty="0"/>
          </a:p>
        </p:txBody>
      </p:sp>
      <p:pic>
        <p:nvPicPr>
          <p:cNvPr id="5" name="Picture 4" descr="C:\Users\amar\AppData\Local\Microsoft\Windows\Temporary Internet Files\Content.Outlook\JXVNKWQF\healthCare_DiseaseDrugEventLabTime_graph.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16327" y="762002"/>
            <a:ext cx="4572691" cy="24807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MayoUseCas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7201" y="3242730"/>
            <a:ext cx="4175929" cy="2763074"/>
          </a:xfrm>
          <a:prstGeom prst="rect">
            <a:avLst/>
          </a:prstGeom>
        </p:spPr>
      </p:pic>
    </p:spTree>
    <p:extLst>
      <p:ext uri="{BB962C8B-B14F-4D97-AF65-F5344CB8AC3E}">
        <p14:creationId xmlns:p14="http://schemas.microsoft.com/office/powerpoint/2010/main" val="34863435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315" y="70156"/>
            <a:ext cx="8500532" cy="616303"/>
          </a:xfrm>
        </p:spPr>
        <p:txBody>
          <a:bodyPr>
            <a:normAutofit/>
          </a:bodyPr>
          <a:lstStyle/>
          <a:p>
            <a:r>
              <a:rPr lang="en-US" dirty="0" smtClean="0"/>
              <a:t>Discovery </a:t>
            </a:r>
            <a:r>
              <a:rPr lang="en-US" dirty="0" smtClean="0"/>
              <a:t>New Fraud Patterns</a:t>
            </a:r>
            <a:endParaRPr lang="en-US" dirty="0">
              <a:latin typeface="Franklin Gothic Medium"/>
              <a:cs typeface="Franklin Gothic Medium"/>
            </a:endParaRPr>
          </a:p>
        </p:txBody>
      </p:sp>
      <p:sp>
        <p:nvSpPr>
          <p:cNvPr id="3" name="Content Placeholder 2"/>
          <p:cNvSpPr>
            <a:spLocks noGrp="1"/>
          </p:cNvSpPr>
          <p:nvPr>
            <p:ph idx="1"/>
          </p:nvPr>
        </p:nvSpPr>
        <p:spPr>
          <a:xfrm>
            <a:off x="191346" y="809524"/>
            <a:ext cx="4880188" cy="5252958"/>
          </a:xfrm>
        </p:spPr>
        <p:txBody>
          <a:bodyPr>
            <a:noAutofit/>
          </a:bodyPr>
          <a:lstStyle/>
          <a:p>
            <a:pPr marL="177800" indent="-177800">
              <a:lnSpc>
                <a:spcPct val="90000"/>
              </a:lnSpc>
              <a:spcAft>
                <a:spcPts val="600"/>
              </a:spcAft>
              <a:buSzPct val="110000"/>
            </a:pPr>
            <a:r>
              <a:rPr lang="en-US" sz="1800" dirty="0">
                <a:solidFill>
                  <a:srgbClr val="4D4D4F"/>
                </a:solidFill>
              </a:rPr>
              <a:t>Goal: </a:t>
            </a:r>
            <a:r>
              <a:rPr lang="en-US" sz="1800" b="0" dirty="0" smtClean="0">
                <a:solidFill>
                  <a:srgbClr val="4D4D4F"/>
                </a:solidFill>
              </a:rPr>
              <a:t>Proactively </a:t>
            </a:r>
            <a:r>
              <a:rPr lang="en-US" sz="1800" b="0" dirty="0">
                <a:solidFill>
                  <a:srgbClr val="4D4D4F"/>
                </a:solidFill>
              </a:rPr>
              <a:t>identify new patterns of healthcare fraud (perpetrator/provider/patient nexus) by examining all healthcare relationships</a:t>
            </a:r>
          </a:p>
          <a:p>
            <a:pPr marL="177800" indent="-177800">
              <a:lnSpc>
                <a:spcPct val="90000"/>
              </a:lnSpc>
              <a:spcAft>
                <a:spcPts val="600"/>
              </a:spcAft>
              <a:buSzPct val="110000"/>
            </a:pPr>
            <a:r>
              <a:rPr lang="en-US" sz="1800" dirty="0">
                <a:solidFill>
                  <a:srgbClr val="4D4D4F"/>
                </a:solidFill>
              </a:rPr>
              <a:t>Data sets: </a:t>
            </a:r>
            <a:r>
              <a:rPr lang="en-US" sz="1800" b="0" dirty="0" smtClean="0">
                <a:solidFill>
                  <a:srgbClr val="4D4D4F"/>
                </a:solidFill>
              </a:rPr>
              <a:t>Provider</a:t>
            </a:r>
            <a:r>
              <a:rPr lang="en-US" sz="1800" b="0" dirty="0">
                <a:solidFill>
                  <a:srgbClr val="4D4D4F"/>
                </a:solidFill>
              </a:rPr>
              <a:t>, Beneficiary, Policy, Claims, Billing, Services, Outcomes, Social Network, Organization…</a:t>
            </a:r>
          </a:p>
          <a:p>
            <a:pPr marL="177800" indent="-177800">
              <a:lnSpc>
                <a:spcPct val="90000"/>
              </a:lnSpc>
              <a:spcAft>
                <a:spcPts val="600"/>
              </a:spcAft>
              <a:buSzPct val="110000"/>
            </a:pPr>
            <a:r>
              <a:rPr lang="en-US" sz="1800" dirty="0">
                <a:solidFill>
                  <a:srgbClr val="4D4D4F"/>
                </a:solidFill>
              </a:rPr>
              <a:t>Technical Challenges: </a:t>
            </a:r>
            <a:r>
              <a:rPr lang="en-US" sz="1800" b="0" dirty="0" smtClean="0">
                <a:solidFill>
                  <a:srgbClr val="4D4D4F"/>
                </a:solidFill>
              </a:rPr>
              <a:t>Volume </a:t>
            </a:r>
            <a:r>
              <a:rPr lang="en-US" sz="1800" b="0" dirty="0">
                <a:solidFill>
                  <a:srgbClr val="4D4D4F"/>
                </a:solidFill>
              </a:rPr>
              <a:t>and Velocity of data; Entity Resolution; Complex Inter-relationships; Temporal dependencies</a:t>
            </a:r>
          </a:p>
          <a:p>
            <a:pPr marL="177800" indent="-177800">
              <a:lnSpc>
                <a:spcPct val="90000"/>
              </a:lnSpc>
              <a:spcAft>
                <a:spcPts val="600"/>
              </a:spcAft>
              <a:buSzPct val="110000"/>
            </a:pPr>
            <a:r>
              <a:rPr lang="en-US" sz="1800" dirty="0"/>
              <a:t>Users: </a:t>
            </a:r>
            <a:r>
              <a:rPr lang="en-US" sz="1800" b="0" dirty="0" smtClean="0"/>
              <a:t>Fraud </a:t>
            </a:r>
            <a:r>
              <a:rPr lang="en-US" sz="1800" b="0" dirty="0"/>
              <a:t>Inspectors/Analysts</a:t>
            </a:r>
          </a:p>
          <a:p>
            <a:pPr marL="177800" indent="-177800">
              <a:lnSpc>
                <a:spcPct val="90000"/>
              </a:lnSpc>
              <a:spcAft>
                <a:spcPts val="600"/>
              </a:spcAft>
              <a:buSzPct val="110000"/>
            </a:pPr>
            <a:r>
              <a:rPr lang="en-US" sz="1800" dirty="0"/>
              <a:t>Usage model: </a:t>
            </a:r>
            <a:r>
              <a:rPr lang="en-US" sz="1800" b="0" dirty="0" smtClean="0"/>
              <a:t>Analyze </a:t>
            </a:r>
            <a:r>
              <a:rPr lang="en-US" sz="1800" b="0" dirty="0"/>
              <a:t>outcome and cost for various disease trajectories and identify outliers for treatment optimization and fraud investigation; Separate fraud patterns from benign treatment or legitimate errors</a:t>
            </a:r>
          </a:p>
          <a:p>
            <a:pPr marL="177800" indent="-177800">
              <a:lnSpc>
                <a:spcPct val="90000"/>
              </a:lnSpc>
              <a:spcAft>
                <a:spcPts val="600"/>
              </a:spcAft>
              <a:buSzPct val="110000"/>
            </a:pPr>
            <a:r>
              <a:rPr lang="en-US" sz="1800" dirty="0"/>
              <a:t>Augmenting: </a:t>
            </a:r>
            <a:r>
              <a:rPr lang="en-US" sz="1800" b="0" dirty="0" smtClean="0"/>
              <a:t>Existing </a:t>
            </a:r>
            <a:r>
              <a:rPr lang="en-US" sz="1800" b="0" dirty="0"/>
              <a:t>data warehouse, Predictive </a:t>
            </a:r>
            <a:r>
              <a:rPr lang="en-US" sz="1800" b="0" dirty="0" smtClean="0"/>
              <a:t>Analytics</a:t>
            </a:r>
            <a:endParaRPr lang="en-US" sz="1800" b="0" dirty="0"/>
          </a:p>
          <a:p>
            <a:pPr marL="177800" indent="-177800">
              <a:lnSpc>
                <a:spcPct val="90000"/>
              </a:lnSpc>
              <a:spcAft>
                <a:spcPts val="600"/>
              </a:spcAft>
              <a:buSzPct val="110000"/>
            </a:pPr>
            <a:endParaRPr lang="en-US" sz="1800" dirty="0"/>
          </a:p>
          <a:p>
            <a:pPr marL="177800" indent="-177800">
              <a:lnSpc>
                <a:spcPct val="90000"/>
              </a:lnSpc>
              <a:spcAft>
                <a:spcPts val="600"/>
              </a:spcAft>
              <a:buSzPct val="110000"/>
            </a:pPr>
            <a:endParaRPr lang="en-US" sz="1800" dirty="0"/>
          </a:p>
          <a:p>
            <a:pPr marL="177800" indent="-177800">
              <a:lnSpc>
                <a:spcPct val="90000"/>
              </a:lnSpc>
              <a:spcAft>
                <a:spcPts val="600"/>
              </a:spcAft>
              <a:buSzPct val="110000"/>
            </a:pPr>
            <a:endParaRPr lang="en-US" sz="1800" dirty="0"/>
          </a:p>
        </p:txBody>
      </p:sp>
      <p:pic>
        <p:nvPicPr>
          <p:cNvPr id="6" name="Picture 5" descr="HCFraudUseCase.png"/>
          <p:cNvPicPr preferRelativeResize="0">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3429000"/>
            <a:ext cx="4126899" cy="2690615"/>
          </a:xfrm>
          <a:prstGeom prst="rect">
            <a:avLst/>
          </a:prstGeom>
        </p:spPr>
      </p:pic>
      <p:pic>
        <p:nvPicPr>
          <p:cNvPr id="4" name="patient_diagram.gif" descr="/Users/michael/Desktop/patient_diagram.gif"/>
          <p:cNvPicPr>
            <a:picLocks noChangeAspect="1"/>
          </p:cNvPicPr>
          <p:nvPr/>
        </p:nvPicPr>
        <p:blipFill>
          <a:blip r:embed="rId3" r:link="rId4" cstate="print">
            <a:extLst>
              <a:ext uri="{28A0092B-C50C-407E-A947-70E740481C1C}">
                <a14:useLocalDpi xmlns:a14="http://schemas.microsoft.com/office/drawing/2010/main" val="0"/>
              </a:ext>
            </a:extLst>
          </a:blip>
          <a:stretch>
            <a:fillRect/>
          </a:stretch>
        </p:blipFill>
        <p:spPr>
          <a:xfrm>
            <a:off x="5250121" y="821265"/>
            <a:ext cx="3191145" cy="2657274"/>
          </a:xfrm>
          <a:prstGeom prst="rect">
            <a:avLst/>
          </a:prstGeom>
        </p:spPr>
      </p:pic>
    </p:spTree>
    <p:extLst>
      <p:ext uri="{BB962C8B-B14F-4D97-AF65-F5344CB8AC3E}">
        <p14:creationId xmlns:p14="http://schemas.microsoft.com/office/powerpoint/2010/main" val="9876377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Big Data Analytics covers a lot of technologies…</a:t>
            </a:r>
            <a:endParaRPr lang="en-US" dirty="0"/>
          </a:p>
        </p:txBody>
      </p:sp>
      <p:sp>
        <p:nvSpPr>
          <p:cNvPr id="6" name="Can 5"/>
          <p:cNvSpPr/>
          <p:nvPr/>
        </p:nvSpPr>
        <p:spPr>
          <a:xfrm>
            <a:off x="685800" y="1143000"/>
            <a:ext cx="2971800" cy="2133600"/>
          </a:xfrm>
          <a:prstGeom prst="can">
            <a:avLst/>
          </a:prstGeom>
          <a:solidFill>
            <a:schemeClr val="accent3"/>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Data Warehouses</a:t>
            </a:r>
          </a:p>
          <a:p>
            <a:pPr algn="ctr"/>
            <a:endParaRPr lang="en-US" sz="2000" dirty="0">
              <a:solidFill>
                <a:schemeClr val="bg1"/>
              </a:solidFill>
            </a:endParaRPr>
          </a:p>
          <a:p>
            <a:pPr algn="ctr"/>
            <a:r>
              <a:rPr lang="en-US" sz="2000" dirty="0" smtClean="0">
                <a:solidFill>
                  <a:schemeClr val="bg1"/>
                </a:solidFill>
              </a:rPr>
              <a:t>Row      Column</a:t>
            </a:r>
          </a:p>
          <a:p>
            <a:pPr algn="ctr"/>
            <a:endParaRPr lang="en-US" sz="2000" dirty="0">
              <a:solidFill>
                <a:schemeClr val="bg1"/>
              </a:solidFill>
            </a:endParaRPr>
          </a:p>
          <a:p>
            <a:pPr algn="ctr"/>
            <a:endParaRPr lang="en-US" sz="2000" dirty="0" smtClean="0">
              <a:solidFill>
                <a:schemeClr val="bg1"/>
              </a:solidFill>
            </a:endParaRPr>
          </a:p>
          <a:p>
            <a:pPr algn="ctr"/>
            <a:endParaRPr lang="en-US" sz="2000" dirty="0" smtClean="0">
              <a:solidFill>
                <a:schemeClr val="bg1"/>
              </a:solidFill>
            </a:endParaRPr>
          </a:p>
          <a:p>
            <a:pPr algn="ctr"/>
            <a:endParaRPr lang="en-US" sz="2000" dirty="0">
              <a:solidFill>
                <a:schemeClr val="bg1"/>
              </a:solidFill>
            </a:endParaRPr>
          </a:p>
        </p:txBody>
      </p:sp>
      <p:sp>
        <p:nvSpPr>
          <p:cNvPr id="7" name="Rectangle 6"/>
          <p:cNvSpPr/>
          <p:nvPr/>
        </p:nvSpPr>
        <p:spPr>
          <a:xfrm>
            <a:off x="838200"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306930"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775661"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244391"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38200"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306930"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775661"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244391"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838200"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306930"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1775661"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2244391"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1981200" y="5096256"/>
            <a:ext cx="421857" cy="461665"/>
          </a:xfrm>
          <a:prstGeom prst="rect">
            <a:avLst/>
          </a:prstGeom>
          <a:noFill/>
        </p:spPr>
        <p:txBody>
          <a:bodyPr wrap="square" rtlCol="0">
            <a:spAutoFit/>
          </a:bodyPr>
          <a:lstStyle/>
          <a:p>
            <a:r>
              <a:rPr lang="en-US" sz="2400" dirty="0" smtClean="0">
                <a:solidFill>
                  <a:srgbClr val="000000"/>
                </a:solidFill>
              </a:rPr>
              <a:t>…</a:t>
            </a:r>
            <a:endParaRPr lang="en-US" sz="2400" dirty="0">
              <a:solidFill>
                <a:srgbClr val="000000"/>
              </a:solidFill>
            </a:endParaRPr>
          </a:p>
        </p:txBody>
      </p:sp>
      <p:pic>
        <p:nvPicPr>
          <p:cNvPr id="20" name="Picture 19"/>
          <p:cNvPicPr>
            <a:picLocks noChangeAspect="1"/>
          </p:cNvPicPr>
          <p:nvPr/>
        </p:nvPicPr>
        <p:blipFill>
          <a:blip r:embed="rId2"/>
          <a:stretch>
            <a:fillRect/>
          </a:stretch>
        </p:blipFill>
        <p:spPr>
          <a:xfrm>
            <a:off x="1143000" y="4806696"/>
            <a:ext cx="1991686" cy="469900"/>
          </a:xfrm>
          <a:prstGeom prst="rect">
            <a:avLst/>
          </a:prstGeom>
        </p:spPr>
      </p:pic>
      <p:sp>
        <p:nvSpPr>
          <p:cNvPr id="21" name="Rectangle 20"/>
          <p:cNvSpPr/>
          <p:nvPr/>
        </p:nvSpPr>
        <p:spPr>
          <a:xfrm>
            <a:off x="2737686"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3206416" y="3852672"/>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2737686"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3206416" y="42672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2737686"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3206416" y="5562600"/>
            <a:ext cx="374984" cy="310896"/>
          </a:xfrm>
          <a:prstGeom prst="rect">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7" name="Picture 6" descr="federated data servi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066800"/>
            <a:ext cx="1184115" cy="914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flat fi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286000"/>
            <a:ext cx="900113" cy="944563"/>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867400" y="1219200"/>
            <a:ext cx="2438400" cy="400110"/>
          </a:xfrm>
          <a:prstGeom prst="rect">
            <a:avLst/>
          </a:prstGeom>
          <a:noFill/>
        </p:spPr>
        <p:txBody>
          <a:bodyPr wrap="square" rtlCol="0">
            <a:spAutoFit/>
          </a:bodyPr>
          <a:lstStyle/>
          <a:p>
            <a:r>
              <a:rPr lang="en-US" sz="2000" dirty="0" smtClean="0">
                <a:solidFill>
                  <a:srgbClr val="000000"/>
                </a:solidFill>
              </a:rPr>
              <a:t>XML Databases</a:t>
            </a:r>
            <a:endParaRPr lang="en-US" sz="2000" dirty="0">
              <a:solidFill>
                <a:srgbClr val="000000"/>
              </a:solidFill>
            </a:endParaRPr>
          </a:p>
        </p:txBody>
      </p:sp>
      <p:sp>
        <p:nvSpPr>
          <p:cNvPr id="31" name="TextBox 30"/>
          <p:cNvSpPr txBox="1"/>
          <p:nvPr/>
        </p:nvSpPr>
        <p:spPr>
          <a:xfrm>
            <a:off x="1981200" y="4425696"/>
            <a:ext cx="421857" cy="461665"/>
          </a:xfrm>
          <a:prstGeom prst="rect">
            <a:avLst/>
          </a:prstGeom>
          <a:noFill/>
        </p:spPr>
        <p:txBody>
          <a:bodyPr wrap="square" rtlCol="0">
            <a:spAutoFit/>
          </a:bodyPr>
          <a:lstStyle/>
          <a:p>
            <a:r>
              <a:rPr lang="en-US" sz="2400" dirty="0" smtClean="0">
                <a:solidFill>
                  <a:srgbClr val="000000"/>
                </a:solidFill>
              </a:rPr>
              <a:t>…</a:t>
            </a:r>
            <a:endParaRPr lang="en-US" sz="2400" dirty="0">
              <a:solidFill>
                <a:srgbClr val="000000"/>
              </a:solidFill>
            </a:endParaRPr>
          </a:p>
        </p:txBody>
      </p:sp>
      <p:pic>
        <p:nvPicPr>
          <p:cNvPr id="32" name="Picture 39" descr="mash_n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9787" y="3733800"/>
            <a:ext cx="912813" cy="912813"/>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p:nvGrpSpPr>
        <p:grpSpPr>
          <a:xfrm>
            <a:off x="2362200" y="2286000"/>
            <a:ext cx="457200" cy="457200"/>
            <a:chOff x="1295400" y="2286000"/>
            <a:chExt cx="457200" cy="457200"/>
          </a:xfrm>
        </p:grpSpPr>
        <p:cxnSp>
          <p:nvCxnSpPr>
            <p:cNvPr id="34" name="Straight Connector 33"/>
            <p:cNvCxnSpPr/>
            <p:nvPr/>
          </p:nvCxnSpPr>
          <p:spPr>
            <a:xfrm>
              <a:off x="1295400" y="22860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447800" y="22860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1600200" y="22860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1752600" y="22860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5400000">
              <a:off x="1524000" y="20574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rot="5400000">
              <a:off x="1524000" y="25146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40" name="Group 39"/>
          <p:cNvGrpSpPr/>
          <p:nvPr/>
        </p:nvGrpSpPr>
        <p:grpSpPr>
          <a:xfrm rot="5400000">
            <a:off x="1371600" y="2286000"/>
            <a:ext cx="457200" cy="457200"/>
            <a:chOff x="3657599" y="2438400"/>
            <a:chExt cx="457200" cy="457200"/>
          </a:xfrm>
        </p:grpSpPr>
        <p:cxnSp>
          <p:nvCxnSpPr>
            <p:cNvPr id="41" name="Straight Connector 40"/>
            <p:cNvCxnSpPr/>
            <p:nvPr/>
          </p:nvCxnSpPr>
          <p:spPr>
            <a:xfrm>
              <a:off x="3657599" y="24384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3809999" y="24384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962399" y="24384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4114799" y="24384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5400000">
              <a:off x="3886199" y="22098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a:off x="3886199" y="2667000"/>
              <a:ext cx="0" cy="45720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pic>
        <p:nvPicPr>
          <p:cNvPr id="47" name="Picture 46"/>
          <p:cNvPicPr>
            <a:picLocks noChangeAspect="1"/>
          </p:cNvPicPr>
          <p:nvPr/>
        </p:nvPicPr>
        <p:blipFill>
          <a:blip r:embed="rId6" cstate="print"/>
          <a:stretch>
            <a:fillRect/>
          </a:stretch>
        </p:blipFill>
        <p:spPr>
          <a:xfrm>
            <a:off x="4343400" y="5029200"/>
            <a:ext cx="1510603" cy="992527"/>
          </a:xfrm>
          <a:prstGeom prst="rect">
            <a:avLst/>
          </a:prstGeom>
        </p:spPr>
      </p:pic>
      <p:sp>
        <p:nvSpPr>
          <p:cNvPr id="48" name="TextBox 47"/>
          <p:cNvSpPr txBox="1"/>
          <p:nvPr/>
        </p:nvSpPr>
        <p:spPr>
          <a:xfrm>
            <a:off x="5867400" y="5257800"/>
            <a:ext cx="1981200" cy="400110"/>
          </a:xfrm>
          <a:prstGeom prst="rect">
            <a:avLst/>
          </a:prstGeom>
          <a:noFill/>
        </p:spPr>
        <p:txBody>
          <a:bodyPr wrap="square" rtlCol="0">
            <a:spAutoFit/>
          </a:bodyPr>
          <a:lstStyle/>
          <a:p>
            <a:r>
              <a:rPr lang="en-US" sz="2000" dirty="0" smtClean="0">
                <a:solidFill>
                  <a:schemeClr val="bg1"/>
                </a:solidFill>
              </a:rPr>
              <a:t>Graph Analytics</a:t>
            </a:r>
            <a:endParaRPr lang="en-US" sz="2000" dirty="0">
              <a:solidFill>
                <a:schemeClr val="bg1"/>
              </a:solidFill>
            </a:endParaRPr>
          </a:p>
        </p:txBody>
      </p:sp>
      <p:sp>
        <p:nvSpPr>
          <p:cNvPr id="54" name="TextBox 53"/>
          <p:cNvSpPr txBox="1"/>
          <p:nvPr/>
        </p:nvSpPr>
        <p:spPr>
          <a:xfrm>
            <a:off x="5867400" y="2438400"/>
            <a:ext cx="3276600" cy="400110"/>
          </a:xfrm>
          <a:prstGeom prst="rect">
            <a:avLst/>
          </a:prstGeom>
          <a:noFill/>
        </p:spPr>
        <p:txBody>
          <a:bodyPr wrap="square" rtlCol="0">
            <a:spAutoFit/>
          </a:bodyPr>
          <a:lstStyle/>
          <a:p>
            <a:r>
              <a:rPr lang="en-US" sz="2000" dirty="0" smtClean="0">
                <a:solidFill>
                  <a:srgbClr val="000000"/>
                </a:solidFill>
              </a:rPr>
              <a:t>Document Stores</a:t>
            </a:r>
            <a:endParaRPr lang="en-US" sz="2000" dirty="0">
              <a:solidFill>
                <a:srgbClr val="000000"/>
              </a:solidFill>
            </a:endParaRPr>
          </a:p>
        </p:txBody>
      </p:sp>
      <p:sp>
        <p:nvSpPr>
          <p:cNvPr id="55" name="TextBox 54"/>
          <p:cNvSpPr txBox="1"/>
          <p:nvPr/>
        </p:nvSpPr>
        <p:spPr>
          <a:xfrm>
            <a:off x="5867400" y="3867090"/>
            <a:ext cx="3276600" cy="400110"/>
          </a:xfrm>
          <a:prstGeom prst="rect">
            <a:avLst/>
          </a:prstGeom>
          <a:noFill/>
        </p:spPr>
        <p:txBody>
          <a:bodyPr wrap="square" rtlCol="0">
            <a:spAutoFit/>
          </a:bodyPr>
          <a:lstStyle/>
          <a:p>
            <a:r>
              <a:rPr lang="en-US" sz="2000" dirty="0" smtClean="0">
                <a:solidFill>
                  <a:srgbClr val="000000"/>
                </a:solidFill>
              </a:rPr>
              <a:t>Hybrid </a:t>
            </a:r>
            <a:r>
              <a:rPr lang="en-US" sz="2000" dirty="0" err="1" smtClean="0">
                <a:solidFill>
                  <a:srgbClr val="000000"/>
                </a:solidFill>
              </a:rPr>
              <a:t>Datastores</a:t>
            </a:r>
            <a:endParaRPr lang="en-US" sz="2000" dirty="0">
              <a:solidFill>
                <a:srgbClr val="000000"/>
              </a:solidFill>
            </a:endParaRPr>
          </a:p>
        </p:txBody>
      </p:sp>
    </p:spTree>
    <p:extLst>
      <p:ext uri="{BB962C8B-B14F-4D97-AF65-F5344CB8AC3E}">
        <p14:creationId xmlns:p14="http://schemas.microsoft.com/office/powerpoint/2010/main" val="183756763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 Analytics is reaching an Inflection Point…</a:t>
            </a:r>
            <a:endParaRPr lang="en-US" dirty="0"/>
          </a:p>
        </p:txBody>
      </p:sp>
      <p:grpSp>
        <p:nvGrpSpPr>
          <p:cNvPr id="4" name="Group 3"/>
          <p:cNvGrpSpPr>
            <a:grpSpLocks noChangeAspect="1"/>
          </p:cNvGrpSpPr>
          <p:nvPr/>
        </p:nvGrpSpPr>
        <p:grpSpPr>
          <a:xfrm>
            <a:off x="990603" y="609600"/>
            <a:ext cx="7315197" cy="5486400"/>
            <a:chOff x="364525" y="3304065"/>
            <a:chExt cx="3856706" cy="2892530"/>
          </a:xfrm>
        </p:grpSpPr>
        <p:pic>
          <p:nvPicPr>
            <p:cNvPr id="5" name="Picture 4"/>
            <p:cNvPicPr>
              <a:picLocks noChangeAspect="1"/>
            </p:cNvPicPr>
            <p:nvPr/>
          </p:nvPicPr>
          <p:blipFill>
            <a:blip r:embed="rId2"/>
            <a:stretch>
              <a:fillRect/>
            </a:stretch>
          </p:blipFill>
          <p:spPr>
            <a:xfrm>
              <a:off x="364525" y="3304065"/>
              <a:ext cx="3856706" cy="2892530"/>
            </a:xfrm>
            <a:prstGeom prst="rect">
              <a:avLst/>
            </a:prstGeom>
          </p:spPr>
        </p:pic>
        <p:sp>
          <p:nvSpPr>
            <p:cNvPr id="7" name="Oval 6"/>
            <p:cNvSpPr/>
            <p:nvPr/>
          </p:nvSpPr>
          <p:spPr>
            <a:xfrm>
              <a:off x="3127862" y="4997255"/>
              <a:ext cx="952470" cy="435055"/>
            </a:xfrm>
            <a:prstGeom prst="ellipse">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extBox 2"/>
          <p:cNvSpPr txBox="1"/>
          <p:nvPr/>
        </p:nvSpPr>
        <p:spPr>
          <a:xfrm>
            <a:off x="2362200" y="6200001"/>
            <a:ext cx="3200400" cy="276999"/>
          </a:xfrm>
          <a:prstGeom prst="rect">
            <a:avLst/>
          </a:prstGeom>
          <a:noFill/>
        </p:spPr>
        <p:txBody>
          <a:bodyPr wrap="square" rtlCol="0">
            <a:spAutoFit/>
          </a:bodyPr>
          <a:lstStyle/>
          <a:p>
            <a:r>
              <a:rPr lang="en-US" sz="1200" dirty="0" smtClean="0"/>
              <a:t>Source: Gartner BI Summit, Mar 2013</a:t>
            </a:r>
            <a:endParaRPr lang="en-US" sz="1200" dirty="0"/>
          </a:p>
        </p:txBody>
      </p:sp>
    </p:spTree>
    <p:extLst>
      <p:ext uri="{BB962C8B-B14F-4D97-AF65-F5344CB8AC3E}">
        <p14:creationId xmlns:p14="http://schemas.microsoft.com/office/powerpoint/2010/main" val="96099599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 Analytics is reaching an Inflection Point…</a:t>
            </a:r>
            <a:endParaRPr lang="en-US" dirty="0"/>
          </a:p>
        </p:txBody>
      </p:sp>
      <p:pic>
        <p:nvPicPr>
          <p:cNvPr id="4" name="Picture 3"/>
          <p:cNvPicPr>
            <a:picLocks noChangeAspect="1"/>
          </p:cNvPicPr>
          <p:nvPr/>
        </p:nvPicPr>
        <p:blipFill rotWithShape="1">
          <a:blip r:embed="rId2"/>
          <a:srcRect l="22204" t="11005" r="22806" b="27514"/>
          <a:stretch/>
        </p:blipFill>
        <p:spPr>
          <a:xfrm>
            <a:off x="838199" y="1066800"/>
            <a:ext cx="7148781" cy="4495800"/>
          </a:xfrm>
          <a:prstGeom prst="rect">
            <a:avLst/>
          </a:prstGeom>
        </p:spPr>
      </p:pic>
    </p:spTree>
    <p:extLst>
      <p:ext uri="{BB962C8B-B14F-4D97-AF65-F5344CB8AC3E}">
        <p14:creationId xmlns:p14="http://schemas.microsoft.com/office/powerpoint/2010/main" val="170289505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p:cNvGrpSpPr/>
          <p:nvPr/>
        </p:nvGrpSpPr>
        <p:grpSpPr>
          <a:xfrm>
            <a:off x="228600" y="757535"/>
            <a:ext cx="8469845" cy="5357377"/>
            <a:chOff x="228600" y="757535"/>
            <a:chExt cx="8469845" cy="5357377"/>
          </a:xfrm>
        </p:grpSpPr>
        <p:pic>
          <p:nvPicPr>
            <p:cNvPr id="2" name="Picture 2" descr="C:\Users\jcissell\Desktop\urika-single-cabinet-2.png"/>
            <p:cNvPicPr>
              <a:picLocks noChangeAspect="1" noChangeArrowheads="1"/>
            </p:cNvPicPr>
            <p:nvPr/>
          </p:nvPicPr>
          <p:blipFill>
            <a:blip r:embed="rId2" cstate="print"/>
            <a:srcRect/>
            <a:stretch>
              <a:fillRect/>
            </a:stretch>
          </p:blipFill>
          <p:spPr bwMode="auto">
            <a:xfrm>
              <a:off x="6934200" y="1454744"/>
              <a:ext cx="1764245" cy="3805616"/>
            </a:xfrm>
            <a:prstGeom prst="rect">
              <a:avLst/>
            </a:prstGeom>
            <a:noFill/>
          </p:spPr>
        </p:pic>
        <p:sp>
          <p:nvSpPr>
            <p:cNvPr id="3" name="TextBox 2"/>
            <p:cNvSpPr txBox="1"/>
            <p:nvPr/>
          </p:nvSpPr>
          <p:spPr>
            <a:xfrm>
              <a:off x="228600" y="5468581"/>
              <a:ext cx="8458200" cy="646331"/>
            </a:xfrm>
            <a:prstGeom prst="rect">
              <a:avLst/>
            </a:prstGeom>
            <a:noFill/>
          </p:spPr>
          <p:txBody>
            <a:bodyPr wrap="square" rtlCol="0">
              <a:spAutoFit/>
            </a:bodyPr>
            <a:lstStyle/>
            <a:p>
              <a:pPr algn="ctr"/>
              <a:r>
                <a:rPr lang="en-US" sz="1800" b="1" dirty="0" smtClean="0">
                  <a:solidFill>
                    <a:srgbClr val="004071"/>
                  </a:solidFill>
                </a:rPr>
                <a:t>Real-time,</a:t>
              </a:r>
              <a:r>
                <a:rPr lang="en-US" b="1" dirty="0">
                  <a:solidFill>
                    <a:srgbClr val="004071"/>
                  </a:solidFill>
                </a:rPr>
                <a:t> </a:t>
              </a:r>
              <a:r>
                <a:rPr lang="en-US" sz="1800" b="1" dirty="0" smtClean="0">
                  <a:solidFill>
                    <a:srgbClr val="004071"/>
                  </a:solidFill>
                </a:rPr>
                <a:t>Interactive Analytics </a:t>
              </a:r>
            </a:p>
            <a:p>
              <a:pPr algn="ctr"/>
              <a:r>
                <a:rPr lang="en-US" sz="1800" b="1" dirty="0">
                  <a:solidFill>
                    <a:srgbClr val="000000"/>
                  </a:solidFill>
                </a:rPr>
                <a:t>o</a:t>
              </a:r>
              <a:r>
                <a:rPr lang="en-US" sz="1800" b="1" dirty="0" smtClean="0">
                  <a:solidFill>
                    <a:srgbClr val="000000"/>
                  </a:solidFill>
                </a:rPr>
                <a:t>n Large Graph Problems </a:t>
              </a:r>
              <a:endParaRPr lang="en-US" sz="1800" b="1" dirty="0">
                <a:solidFill>
                  <a:srgbClr val="000000"/>
                </a:solidFill>
              </a:endParaRPr>
            </a:p>
          </p:txBody>
        </p:sp>
        <p:sp>
          <p:nvSpPr>
            <p:cNvPr id="5" name="Round Diagonal Corner Rectangle 4"/>
            <p:cNvSpPr/>
            <p:nvPr/>
          </p:nvSpPr>
          <p:spPr>
            <a:xfrm>
              <a:off x="3962400" y="1542912"/>
              <a:ext cx="2438400" cy="914400"/>
            </a:xfrm>
            <a:prstGeom prst="round2DiagRect">
              <a:avLst/>
            </a:prstGeom>
            <a:gradFill>
              <a:gsLst>
                <a:gs pos="0">
                  <a:schemeClr val="accent2">
                    <a:lumMod val="40000"/>
                    <a:lumOff val="60000"/>
                  </a:schemeClr>
                </a:gs>
                <a:gs pos="55000">
                  <a:schemeClr val="accent2">
                    <a:lumMod val="60000"/>
                    <a:lumOff val="40000"/>
                  </a:schemeClr>
                </a:gs>
                <a:gs pos="100000">
                  <a:schemeClr val="accent2">
                    <a:lumMod val="75000"/>
                  </a:schemeClr>
                </a:gs>
              </a:gsLst>
            </a:gradFill>
            <a:ln>
              <a:solidFill>
                <a:schemeClr val="accent2">
                  <a:lumMod val="75000"/>
                </a:schemeClr>
              </a:solidFill>
            </a:ln>
            <a:effectLst>
              <a:outerShdw blurRad="50800" dist="254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Large </a:t>
              </a:r>
              <a:r>
                <a:rPr lang="en-US" sz="1600" b="1" dirty="0">
                  <a:solidFill>
                    <a:schemeClr val="tx1"/>
                  </a:solidFill>
                </a:rPr>
                <a:t>Shared Memory Architecture</a:t>
              </a:r>
            </a:p>
            <a:p>
              <a:pPr algn="ctr"/>
              <a:r>
                <a:rPr lang="en-US" sz="1600" b="1" dirty="0">
                  <a:solidFill>
                    <a:schemeClr val="accent5">
                      <a:lumMod val="75000"/>
                    </a:schemeClr>
                  </a:solidFill>
                </a:rPr>
                <a:t>Up to 512 TB</a:t>
              </a:r>
            </a:p>
          </p:txBody>
        </p:sp>
        <p:sp>
          <p:nvSpPr>
            <p:cNvPr id="6" name="Round Diagonal Corner Rectangle 5"/>
            <p:cNvSpPr/>
            <p:nvPr/>
          </p:nvSpPr>
          <p:spPr>
            <a:xfrm>
              <a:off x="3962400" y="2838312"/>
              <a:ext cx="2438400" cy="914400"/>
            </a:xfrm>
            <a:prstGeom prst="round2DiagRect">
              <a:avLst/>
            </a:prstGeom>
            <a:gradFill>
              <a:gsLst>
                <a:gs pos="0">
                  <a:schemeClr val="accent2">
                    <a:lumMod val="40000"/>
                    <a:lumOff val="60000"/>
                  </a:schemeClr>
                </a:gs>
                <a:gs pos="55000">
                  <a:schemeClr val="accent2">
                    <a:lumMod val="60000"/>
                    <a:lumOff val="40000"/>
                  </a:schemeClr>
                </a:gs>
                <a:gs pos="100000">
                  <a:schemeClr val="accent2">
                    <a:lumMod val="75000"/>
                  </a:schemeClr>
                </a:gs>
              </a:gsLst>
            </a:gradFill>
            <a:ln>
              <a:solidFill>
                <a:schemeClr val="accent2">
                  <a:lumMod val="75000"/>
                </a:schemeClr>
              </a:solidFill>
            </a:ln>
            <a:effectLst>
              <a:outerShdw blurRad="50800" dist="254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XMT2 Massively Multi-Threaded Processors</a:t>
              </a:r>
              <a:endParaRPr lang="en-US" sz="1600" b="1" dirty="0">
                <a:solidFill>
                  <a:schemeClr val="tx1"/>
                </a:solidFill>
              </a:endParaRPr>
            </a:p>
            <a:p>
              <a:pPr algn="ctr"/>
              <a:r>
                <a:rPr lang="en-US" sz="1600" b="1" dirty="0" smtClean="0">
                  <a:solidFill>
                    <a:schemeClr val="accent5">
                      <a:lumMod val="75000"/>
                    </a:schemeClr>
                  </a:solidFill>
                </a:rPr>
                <a:t>128 Threads</a:t>
              </a:r>
              <a:endParaRPr lang="en-US" sz="1600" b="1" dirty="0">
                <a:solidFill>
                  <a:schemeClr val="accent5">
                    <a:lumMod val="75000"/>
                  </a:schemeClr>
                </a:solidFill>
              </a:endParaRPr>
            </a:p>
          </p:txBody>
        </p:sp>
        <p:sp>
          <p:nvSpPr>
            <p:cNvPr id="7" name="Round Diagonal Corner Rectangle 6"/>
            <p:cNvSpPr/>
            <p:nvPr/>
          </p:nvSpPr>
          <p:spPr>
            <a:xfrm>
              <a:off x="3962400" y="4209912"/>
              <a:ext cx="2438400" cy="914400"/>
            </a:xfrm>
            <a:prstGeom prst="round2DiagRect">
              <a:avLst/>
            </a:prstGeom>
            <a:gradFill>
              <a:gsLst>
                <a:gs pos="0">
                  <a:schemeClr val="accent2">
                    <a:lumMod val="40000"/>
                    <a:lumOff val="60000"/>
                  </a:schemeClr>
                </a:gs>
                <a:gs pos="55000">
                  <a:schemeClr val="accent2">
                    <a:lumMod val="60000"/>
                    <a:lumOff val="40000"/>
                  </a:schemeClr>
                </a:gs>
                <a:gs pos="100000">
                  <a:schemeClr val="accent2">
                    <a:lumMod val="75000"/>
                  </a:schemeClr>
                </a:gs>
              </a:gsLst>
            </a:gradFill>
            <a:ln>
              <a:solidFill>
                <a:schemeClr val="accent2">
                  <a:lumMod val="75000"/>
                </a:schemeClr>
              </a:solidFill>
            </a:ln>
            <a:effectLst>
              <a:outerShdw blurRad="50800" dist="25400" dir="5400000" rotWithShape="0">
                <a:srgbClr val="000000">
                  <a:alpha val="4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Scalable IO</a:t>
              </a:r>
              <a:endParaRPr lang="en-US" sz="1600" b="1" dirty="0">
                <a:solidFill>
                  <a:schemeClr val="tx1"/>
                </a:solidFill>
              </a:endParaRPr>
            </a:p>
            <a:p>
              <a:pPr algn="ctr"/>
              <a:r>
                <a:rPr lang="en-US" sz="1600" b="1" dirty="0">
                  <a:solidFill>
                    <a:schemeClr val="accent5">
                      <a:lumMod val="75000"/>
                    </a:schemeClr>
                  </a:solidFill>
                </a:rPr>
                <a:t>Up to </a:t>
              </a:r>
              <a:r>
                <a:rPr lang="en-US" sz="1600" b="1" dirty="0" smtClean="0">
                  <a:solidFill>
                    <a:schemeClr val="accent5">
                      <a:lumMod val="75000"/>
                    </a:schemeClr>
                  </a:solidFill>
                </a:rPr>
                <a:t>350TB per Hour</a:t>
              </a:r>
              <a:endParaRPr lang="en-US" sz="1600" b="1" dirty="0">
                <a:solidFill>
                  <a:schemeClr val="accent5">
                    <a:lumMod val="75000"/>
                  </a:schemeClr>
                </a:solidFill>
              </a:endParaRPr>
            </a:p>
          </p:txBody>
        </p:sp>
        <p:grpSp>
          <p:nvGrpSpPr>
            <p:cNvPr id="8" name="Group 7"/>
            <p:cNvGrpSpPr/>
            <p:nvPr/>
          </p:nvGrpSpPr>
          <p:grpSpPr>
            <a:xfrm>
              <a:off x="1219200" y="4133712"/>
              <a:ext cx="1676400" cy="1027471"/>
              <a:chOff x="6477000" y="4495800"/>
              <a:chExt cx="2362200" cy="1447800"/>
            </a:xfrm>
          </p:grpSpPr>
          <p:sp>
            <p:nvSpPr>
              <p:cNvPr id="9" name="Rectangle 8"/>
              <p:cNvSpPr/>
              <p:nvPr/>
            </p:nvSpPr>
            <p:spPr>
              <a:xfrm>
                <a:off x="6477000" y="44958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7772400" y="44958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477000" y="53340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7772400" y="53340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6629400" y="45720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7086600" y="47244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8458200" y="45720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8001000" y="48006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6858000" y="54864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8001000" y="55626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8458200" y="5410200"/>
                <a:ext cx="228600" cy="228600"/>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a:stCxn id="13" idx="4"/>
                <a:endCxn id="17" idx="0"/>
              </p:cNvCxnSpPr>
              <p:nvPr/>
            </p:nvCxnSpPr>
            <p:spPr>
              <a:xfrm>
                <a:off x="6743700" y="4800600"/>
                <a:ext cx="228600" cy="685800"/>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a:stCxn id="14" idx="4"/>
                <a:endCxn id="17" idx="0"/>
              </p:cNvCxnSpPr>
              <p:nvPr/>
            </p:nvCxnSpPr>
            <p:spPr>
              <a:xfrm flipH="1">
                <a:off x="6972300" y="4953000"/>
                <a:ext cx="228600" cy="533400"/>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4" idx="4"/>
                <a:endCxn id="18" idx="1"/>
              </p:cNvCxnSpPr>
              <p:nvPr/>
            </p:nvCxnSpPr>
            <p:spPr>
              <a:xfrm>
                <a:off x="7200900" y="4953000"/>
                <a:ext cx="833578" cy="643078"/>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a:stCxn id="14" idx="6"/>
                <a:endCxn id="16" idx="2"/>
              </p:cNvCxnSpPr>
              <p:nvPr/>
            </p:nvCxnSpPr>
            <p:spPr>
              <a:xfrm>
                <a:off x="7315200" y="4838700"/>
                <a:ext cx="685800" cy="76200"/>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a:stCxn id="14" idx="6"/>
                <a:endCxn id="15" idx="2"/>
              </p:cNvCxnSpPr>
              <p:nvPr/>
            </p:nvCxnSpPr>
            <p:spPr>
              <a:xfrm flipV="1">
                <a:off x="7315200" y="4686300"/>
                <a:ext cx="1143000" cy="152400"/>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a:stCxn id="16" idx="5"/>
                <a:endCxn id="19" idx="1"/>
              </p:cNvCxnSpPr>
              <p:nvPr/>
            </p:nvCxnSpPr>
            <p:spPr>
              <a:xfrm rot="16200000" flipH="1">
                <a:off x="8119922" y="5071922"/>
                <a:ext cx="447956" cy="295556"/>
              </a:xfrm>
              <a:prstGeom prst="line">
                <a:avLst/>
              </a:prstGeom>
              <a:ln>
                <a:solidFill>
                  <a:schemeClr val="bg1"/>
                </a:solidFill>
              </a:ln>
              <a:effectLst>
                <a:outerShdw blurRad="51500" dist="25400" dir="5400000" rotWithShape="0">
                  <a:schemeClr val="accent5">
                    <a:lumMod val="75000"/>
                    <a:alpha val="40000"/>
                  </a:schemeClr>
                </a:outerShdw>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a:stCxn id="14" idx="4"/>
                <a:endCxn id="14" idx="5"/>
              </p:cNvCxnSpPr>
              <p:nvPr/>
            </p:nvCxnSpPr>
            <p:spPr>
              <a:xfrm rot="5400000" flipH="1" flipV="1">
                <a:off x="7224572" y="4895850"/>
                <a:ext cx="33478" cy="80822"/>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7" name="Group 26"/>
            <p:cNvGrpSpPr/>
            <p:nvPr/>
          </p:nvGrpSpPr>
          <p:grpSpPr>
            <a:xfrm>
              <a:off x="1371600" y="1466712"/>
              <a:ext cx="1524000" cy="1066800"/>
              <a:chOff x="6504432" y="2590800"/>
              <a:chExt cx="2334768" cy="1660281"/>
            </a:xfrm>
          </p:grpSpPr>
          <p:sp>
            <p:nvSpPr>
              <p:cNvPr id="28" name="Oval 27"/>
              <p:cNvSpPr/>
              <p:nvPr/>
            </p:nvSpPr>
            <p:spPr>
              <a:xfrm>
                <a:off x="6504432" y="3305764"/>
                <a:ext cx="228600" cy="228600"/>
              </a:xfrm>
              <a:prstGeom prst="ellipse">
                <a:avLst/>
              </a:prstGeom>
              <a:solidFill>
                <a:srgbClr val="00407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7200900" y="3305764"/>
                <a:ext cx="228600" cy="228600"/>
              </a:xfrm>
              <a:prstGeom prst="ellipse">
                <a:avLst/>
              </a:prstGeom>
              <a:solidFill>
                <a:srgbClr val="00407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8561867" y="2948720"/>
                <a:ext cx="228600" cy="228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8610600" y="3306640"/>
                <a:ext cx="228600" cy="228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8390667" y="4022481"/>
                <a:ext cx="228600" cy="228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8561867" y="3664560"/>
                <a:ext cx="228600" cy="228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4" name="Straight Connector 33"/>
              <p:cNvCxnSpPr>
                <a:stCxn id="29" idx="4"/>
                <a:endCxn id="32" idx="1"/>
              </p:cNvCxnSpPr>
              <p:nvPr/>
            </p:nvCxnSpPr>
            <p:spPr>
              <a:xfrm>
                <a:off x="7315200" y="3534364"/>
                <a:ext cx="1108945" cy="521595"/>
              </a:xfrm>
              <a:prstGeom prst="line">
                <a:avLst/>
              </a:prstGeom>
              <a:ln w="28575">
                <a:solidFill>
                  <a:schemeClr val="tx1">
                    <a:lumMod val="65000"/>
                  </a:schemeClr>
                </a:solidFill>
                <a:prstDash val="sysDash"/>
                <a:tailEnd type="triangle" w="med" len="lg"/>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a:stCxn id="29" idx="5"/>
                <a:endCxn id="33" idx="1"/>
              </p:cNvCxnSpPr>
              <p:nvPr/>
            </p:nvCxnSpPr>
            <p:spPr>
              <a:xfrm>
                <a:off x="7396022" y="3500886"/>
                <a:ext cx="1199323" cy="197152"/>
              </a:xfrm>
              <a:prstGeom prst="line">
                <a:avLst/>
              </a:prstGeom>
              <a:ln w="28575">
                <a:solidFill>
                  <a:schemeClr val="tx1">
                    <a:lumMod val="65000"/>
                  </a:schemeClr>
                </a:solidFill>
                <a:prstDash val="sysDash"/>
                <a:tailEnd type="triangle" w="med" len="lg"/>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a:stCxn id="29" idx="6"/>
                <a:endCxn id="31" idx="2"/>
              </p:cNvCxnSpPr>
              <p:nvPr/>
            </p:nvCxnSpPr>
            <p:spPr>
              <a:xfrm>
                <a:off x="7429500" y="3420064"/>
                <a:ext cx="1181100" cy="876"/>
              </a:xfrm>
              <a:prstGeom prst="line">
                <a:avLst/>
              </a:prstGeom>
              <a:ln w="28575">
                <a:solidFill>
                  <a:schemeClr val="tx1">
                    <a:lumMod val="65000"/>
                  </a:schemeClr>
                </a:solidFill>
                <a:prstDash val="sysDash"/>
                <a:tailEnd type="triangle" w="med" len="lg"/>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a:stCxn id="29" idx="7"/>
                <a:endCxn id="30" idx="1"/>
              </p:cNvCxnSpPr>
              <p:nvPr/>
            </p:nvCxnSpPr>
            <p:spPr>
              <a:xfrm flipV="1">
                <a:off x="7396022" y="2982198"/>
                <a:ext cx="1199323" cy="357044"/>
              </a:xfrm>
              <a:prstGeom prst="line">
                <a:avLst/>
              </a:prstGeom>
              <a:ln w="28575">
                <a:solidFill>
                  <a:schemeClr val="tx1">
                    <a:lumMod val="65000"/>
                  </a:schemeClr>
                </a:solidFill>
                <a:prstDash val="sysDash"/>
                <a:tailEnd type="triangle" w="med" len="lg"/>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29" idx="4"/>
                <a:endCxn id="29" idx="5"/>
              </p:cNvCxnSpPr>
              <p:nvPr/>
            </p:nvCxnSpPr>
            <p:spPr>
              <a:xfrm flipV="1">
                <a:off x="7315200" y="3500886"/>
                <a:ext cx="80822" cy="33478"/>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a:stCxn id="28" idx="6"/>
              </p:cNvCxnSpPr>
              <p:nvPr/>
            </p:nvCxnSpPr>
            <p:spPr>
              <a:xfrm>
                <a:off x="6733032" y="3420064"/>
                <a:ext cx="501346" cy="9894"/>
              </a:xfrm>
              <a:prstGeom prst="line">
                <a:avLst/>
              </a:prstGeom>
              <a:ln w="3492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8407694" y="2590800"/>
                <a:ext cx="228600" cy="228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 name="Straight Connector 40"/>
              <p:cNvCxnSpPr>
                <a:stCxn id="29" idx="0"/>
                <a:endCxn id="40" idx="3"/>
              </p:cNvCxnSpPr>
              <p:nvPr/>
            </p:nvCxnSpPr>
            <p:spPr>
              <a:xfrm flipV="1">
                <a:off x="7315200" y="2785922"/>
                <a:ext cx="1125972" cy="519842"/>
              </a:xfrm>
              <a:prstGeom prst="line">
                <a:avLst/>
              </a:prstGeom>
              <a:ln w="28575">
                <a:solidFill>
                  <a:schemeClr val="tx1">
                    <a:lumMod val="65000"/>
                  </a:schemeClr>
                </a:solidFill>
                <a:prstDash val="sysDash"/>
                <a:tailEnd type="triangle" w="med" len="lg"/>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7869671" y="3100800"/>
                <a:ext cx="441146" cy="646331"/>
              </a:xfrm>
              <a:prstGeom prst="rect">
                <a:avLst/>
              </a:prstGeom>
              <a:noFill/>
            </p:spPr>
            <p:txBody>
              <a:bodyPr wrap="none" rtlCol="0">
                <a:spAutoFit/>
              </a:bodyPr>
              <a:lstStyle/>
              <a:p>
                <a:r>
                  <a:rPr lang="en-US" sz="3600" dirty="0" smtClean="0">
                    <a:solidFill>
                      <a:schemeClr val="bg1"/>
                    </a:solidFill>
                  </a:rPr>
                  <a:t>?</a:t>
                </a:r>
                <a:endParaRPr lang="en-US" sz="3600" dirty="0">
                  <a:solidFill>
                    <a:schemeClr val="bg1"/>
                  </a:solidFill>
                </a:endParaRPr>
              </a:p>
            </p:txBody>
          </p:sp>
        </p:grpSp>
        <p:grpSp>
          <p:nvGrpSpPr>
            <p:cNvPr id="43" name="Group 42"/>
            <p:cNvGrpSpPr/>
            <p:nvPr/>
          </p:nvGrpSpPr>
          <p:grpSpPr>
            <a:xfrm>
              <a:off x="228600" y="2409756"/>
              <a:ext cx="2667000" cy="1447800"/>
              <a:chOff x="6248400" y="838200"/>
              <a:chExt cx="2667000" cy="1447800"/>
            </a:xfrm>
          </p:grpSpPr>
          <p:grpSp>
            <p:nvGrpSpPr>
              <p:cNvPr id="44" name="Group 7"/>
              <p:cNvGrpSpPr>
                <a:grpSpLocks/>
              </p:cNvGrpSpPr>
              <p:nvPr/>
            </p:nvGrpSpPr>
            <p:grpSpPr bwMode="auto">
              <a:xfrm>
                <a:off x="6248400" y="1285631"/>
                <a:ext cx="589290" cy="778809"/>
                <a:chOff x="911206" y="1585609"/>
                <a:chExt cx="947147" cy="1251621"/>
              </a:xfrm>
            </p:grpSpPr>
            <p:sp>
              <p:nvSpPr>
                <p:cNvPr id="72" name="Rectangle 71"/>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smtClean="0"/>
                    <a:t>CPU</a:t>
                  </a:r>
                  <a:endParaRPr lang="en-US" b="1" dirty="0"/>
                </a:p>
              </p:txBody>
            </p:sp>
            <p:sp>
              <p:nvSpPr>
                <p:cNvPr id="73" name="Rectangle 72"/>
                <p:cNvSpPr/>
                <p:nvPr/>
              </p:nvSpPr>
              <p:spPr>
                <a:xfrm>
                  <a:off x="911206" y="2215385"/>
                  <a:ext cx="943974"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grpSp>
            <p:nvGrpSpPr>
              <p:cNvPr id="45" name="Group 8"/>
              <p:cNvGrpSpPr>
                <a:grpSpLocks/>
              </p:cNvGrpSpPr>
              <p:nvPr/>
            </p:nvGrpSpPr>
            <p:grpSpPr bwMode="auto">
              <a:xfrm>
                <a:off x="7008454" y="1285631"/>
                <a:ext cx="587314" cy="778809"/>
                <a:chOff x="914379" y="1585609"/>
                <a:chExt cx="943974" cy="1251621"/>
              </a:xfrm>
            </p:grpSpPr>
            <p:sp>
              <p:nvSpPr>
                <p:cNvPr id="70" name="Rectangle 69"/>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smtClean="0"/>
                    <a:t>CPU</a:t>
                  </a:r>
                  <a:endParaRPr lang="en-US" b="1" dirty="0"/>
                </a:p>
              </p:txBody>
            </p:sp>
            <p:sp>
              <p:nvSpPr>
                <p:cNvPr id="71" name="Rectangle 70"/>
                <p:cNvSpPr/>
                <p:nvPr/>
              </p:nvSpPr>
              <p:spPr>
                <a:xfrm>
                  <a:off x="914379" y="2215385"/>
                  <a:ext cx="943974"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grpSp>
            <p:nvGrpSpPr>
              <p:cNvPr id="46" name="Group 13"/>
              <p:cNvGrpSpPr>
                <a:grpSpLocks/>
              </p:cNvGrpSpPr>
              <p:nvPr/>
            </p:nvGrpSpPr>
            <p:grpSpPr bwMode="auto">
              <a:xfrm>
                <a:off x="8327098" y="1328951"/>
                <a:ext cx="588302" cy="778809"/>
                <a:chOff x="914379" y="1585609"/>
                <a:chExt cx="945561" cy="1251621"/>
              </a:xfrm>
            </p:grpSpPr>
            <p:sp>
              <p:nvSpPr>
                <p:cNvPr id="68" name="Rectangle 67"/>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smtClean="0"/>
                    <a:t>CPU</a:t>
                  </a:r>
                  <a:endParaRPr lang="en-US" b="1" dirty="0"/>
                </a:p>
              </p:txBody>
            </p:sp>
            <p:sp>
              <p:nvSpPr>
                <p:cNvPr id="69" name="Rectangle 68"/>
                <p:cNvSpPr/>
                <p:nvPr/>
              </p:nvSpPr>
              <p:spPr>
                <a:xfrm>
                  <a:off x="915965" y="2215385"/>
                  <a:ext cx="943975"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sp>
            <p:nvSpPr>
              <p:cNvPr id="47" name="TextBox 24"/>
              <p:cNvSpPr txBox="1">
                <a:spLocks noChangeArrowheads="1"/>
              </p:cNvSpPr>
              <p:nvPr/>
            </p:nvSpPr>
            <p:spPr bwMode="auto">
              <a:xfrm>
                <a:off x="7514464" y="838200"/>
                <a:ext cx="77179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eaLnBrk="1" hangingPunct="1"/>
                <a:r>
                  <a:rPr lang="en-US" sz="5400" dirty="0">
                    <a:solidFill>
                      <a:schemeClr val="bg1"/>
                    </a:solidFill>
                  </a:rPr>
                  <a:t>…</a:t>
                </a:r>
              </a:p>
            </p:txBody>
          </p:sp>
          <p:sp>
            <p:nvSpPr>
              <p:cNvPr id="48" name="Oval 47"/>
              <p:cNvSpPr>
                <a:spLocks noChangeArrowheads="1"/>
              </p:cNvSpPr>
              <p:nvPr/>
            </p:nvSpPr>
            <p:spPr bwMode="auto">
              <a:xfrm>
                <a:off x="6309599" y="168737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49" name="Oval 48"/>
              <p:cNvSpPr>
                <a:spLocks noChangeArrowheads="1"/>
              </p:cNvSpPr>
              <p:nvPr/>
            </p:nvSpPr>
            <p:spPr bwMode="auto">
              <a:xfrm>
                <a:off x="6706407" y="1882817"/>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0" name="Oval 49"/>
              <p:cNvSpPr>
                <a:spLocks noChangeArrowheads="1"/>
              </p:cNvSpPr>
              <p:nvPr/>
            </p:nvSpPr>
            <p:spPr bwMode="auto">
              <a:xfrm>
                <a:off x="6285909" y="194796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1" name="Oval 50"/>
              <p:cNvSpPr>
                <a:spLocks noChangeArrowheads="1"/>
              </p:cNvSpPr>
              <p:nvPr/>
            </p:nvSpPr>
            <p:spPr bwMode="auto">
              <a:xfrm>
                <a:off x="7082485" y="194796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2" name="Oval 51"/>
              <p:cNvSpPr>
                <a:spLocks noChangeArrowheads="1"/>
              </p:cNvSpPr>
              <p:nvPr/>
            </p:nvSpPr>
            <p:spPr bwMode="auto">
              <a:xfrm>
                <a:off x="7479293" y="185320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3" name="Oval 52"/>
              <p:cNvSpPr>
                <a:spLocks noChangeArrowheads="1"/>
              </p:cNvSpPr>
              <p:nvPr/>
            </p:nvSpPr>
            <p:spPr bwMode="auto">
              <a:xfrm>
                <a:off x="8395436" y="1724772"/>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4" name="Oval 53"/>
              <p:cNvSpPr>
                <a:spLocks noChangeArrowheads="1"/>
              </p:cNvSpPr>
              <p:nvPr/>
            </p:nvSpPr>
            <p:spPr bwMode="auto">
              <a:xfrm>
                <a:off x="8425048" y="1985362"/>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5" name="Oval 54"/>
              <p:cNvSpPr>
                <a:spLocks noChangeArrowheads="1"/>
              </p:cNvSpPr>
              <p:nvPr/>
            </p:nvSpPr>
            <p:spPr bwMode="auto">
              <a:xfrm>
                <a:off x="8780398" y="1955749"/>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6" name="Freeform 55"/>
              <p:cNvSpPr>
                <a:spLocks noChangeArrowheads="1"/>
              </p:cNvSpPr>
              <p:nvPr/>
            </p:nvSpPr>
            <p:spPr bwMode="auto">
              <a:xfrm>
                <a:off x="6380669" y="1526480"/>
                <a:ext cx="1086931" cy="439252"/>
              </a:xfrm>
              <a:custGeom>
                <a:avLst/>
                <a:gdLst>
                  <a:gd name="T0" fmla="*/ 0 w 1733550"/>
                  <a:gd name="T1" fmla="*/ 2147483647 h 277812"/>
                  <a:gd name="T2" fmla="*/ 53802044 w 1733550"/>
                  <a:gd name="T3" fmla="*/ 2065276535 h 277812"/>
                  <a:gd name="T4" fmla="*/ 101999696 w 1733550"/>
                  <a:gd name="T5" fmla="*/ 2147483647 h 277812"/>
                  <a:gd name="T6" fmla="*/ 0 60000 65536"/>
                  <a:gd name="T7" fmla="*/ 0 60000 65536"/>
                  <a:gd name="T8" fmla="*/ 0 60000 65536"/>
                  <a:gd name="T9" fmla="*/ 0 w 1733550"/>
                  <a:gd name="T10" fmla="*/ 0 h 277812"/>
                  <a:gd name="T11" fmla="*/ 1733550 w 1733550"/>
                  <a:gd name="T12" fmla="*/ 277812 h 277812"/>
                </a:gdLst>
                <a:ahLst/>
                <a:cxnLst>
                  <a:cxn ang="T6">
                    <a:pos x="T0" y="T1"/>
                  </a:cxn>
                  <a:cxn ang="T7">
                    <a:pos x="T2" y="T3"/>
                  </a:cxn>
                  <a:cxn ang="T8">
                    <a:pos x="T4" y="T5"/>
                  </a:cxn>
                </a:cxnLst>
                <a:rect l="T9" t="T10" r="T11" b="T12"/>
                <a:pathLst>
                  <a:path w="1733550" h="277812">
                    <a:moveTo>
                      <a:pt x="0" y="277812"/>
                    </a:moveTo>
                    <a:cubicBezTo>
                      <a:pt x="312737" y="150018"/>
                      <a:pt x="625475" y="22224"/>
                      <a:pt x="914400" y="11112"/>
                    </a:cubicBezTo>
                    <a:cubicBezTo>
                      <a:pt x="1203325" y="0"/>
                      <a:pt x="1468437" y="105568"/>
                      <a:pt x="1733550" y="211137"/>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7" name="Freeform 56"/>
              <p:cNvSpPr>
                <a:spLocks noChangeArrowheads="1"/>
              </p:cNvSpPr>
              <p:nvPr/>
            </p:nvSpPr>
            <p:spPr bwMode="auto">
              <a:xfrm>
                <a:off x="6368824" y="1947964"/>
                <a:ext cx="337583" cy="47380"/>
              </a:xfrm>
              <a:custGeom>
                <a:avLst/>
                <a:gdLst>
                  <a:gd name="T0" fmla="*/ 0 w 542925"/>
                  <a:gd name="T1" fmla="*/ 57150 h 76200"/>
                  <a:gd name="T2" fmla="*/ 323850 w 542925"/>
                  <a:gd name="T3" fmla="*/ 66675 h 76200"/>
                  <a:gd name="T4" fmla="*/ 542925 w 542925"/>
                  <a:gd name="T5" fmla="*/ 0 h 76200"/>
                  <a:gd name="T6" fmla="*/ 0 60000 65536"/>
                  <a:gd name="T7" fmla="*/ 0 60000 65536"/>
                  <a:gd name="T8" fmla="*/ 0 60000 65536"/>
                  <a:gd name="T9" fmla="*/ 0 w 542925"/>
                  <a:gd name="T10" fmla="*/ 0 h 76200"/>
                  <a:gd name="T11" fmla="*/ 542925 w 542925"/>
                  <a:gd name="T12" fmla="*/ 76200 h 76200"/>
                </a:gdLst>
                <a:ahLst/>
                <a:cxnLst>
                  <a:cxn ang="T6">
                    <a:pos x="T0" y="T1"/>
                  </a:cxn>
                  <a:cxn ang="T7">
                    <a:pos x="T2" y="T3"/>
                  </a:cxn>
                  <a:cxn ang="T8">
                    <a:pos x="T4" y="T5"/>
                  </a:cxn>
                </a:cxnLst>
                <a:rect l="T9" t="T10" r="T11" b="T12"/>
                <a:pathLst>
                  <a:path w="542925" h="76200">
                    <a:moveTo>
                      <a:pt x="0" y="57150"/>
                    </a:moveTo>
                    <a:cubicBezTo>
                      <a:pt x="116681" y="66675"/>
                      <a:pt x="233363" y="76200"/>
                      <a:pt x="323850" y="66675"/>
                    </a:cubicBezTo>
                    <a:cubicBezTo>
                      <a:pt x="414338" y="57150"/>
                      <a:pt x="478631" y="28575"/>
                      <a:pt x="542925" y="0"/>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8" name="Freeform 57"/>
              <p:cNvSpPr>
                <a:spLocks noChangeArrowheads="1"/>
              </p:cNvSpPr>
              <p:nvPr/>
            </p:nvSpPr>
            <p:spPr bwMode="auto">
              <a:xfrm>
                <a:off x="6398437" y="1746599"/>
                <a:ext cx="361273" cy="136218"/>
              </a:xfrm>
              <a:custGeom>
                <a:avLst/>
                <a:gdLst>
                  <a:gd name="T0" fmla="*/ 0 w 581025"/>
                  <a:gd name="T1" fmla="*/ 0 h 219075"/>
                  <a:gd name="T2" fmla="*/ 476250 w 581025"/>
                  <a:gd name="T3" fmla="*/ 38100 h 219075"/>
                  <a:gd name="T4" fmla="*/ 581025 w 581025"/>
                  <a:gd name="T5" fmla="*/ 219075 h 219075"/>
                  <a:gd name="T6" fmla="*/ 0 60000 65536"/>
                  <a:gd name="T7" fmla="*/ 0 60000 65536"/>
                  <a:gd name="T8" fmla="*/ 0 60000 65536"/>
                  <a:gd name="T9" fmla="*/ 0 w 581025"/>
                  <a:gd name="T10" fmla="*/ 0 h 219075"/>
                  <a:gd name="T11" fmla="*/ 581025 w 581025"/>
                  <a:gd name="T12" fmla="*/ 219075 h 219075"/>
                </a:gdLst>
                <a:ahLst/>
                <a:cxnLst>
                  <a:cxn ang="T6">
                    <a:pos x="T0" y="T1"/>
                  </a:cxn>
                  <a:cxn ang="T7">
                    <a:pos x="T2" y="T3"/>
                  </a:cxn>
                  <a:cxn ang="T8">
                    <a:pos x="T4" y="T5"/>
                  </a:cxn>
                </a:cxnLst>
                <a:rect l="T9" t="T10" r="T11" b="T12"/>
                <a:pathLst>
                  <a:path w="581025" h="219075">
                    <a:moveTo>
                      <a:pt x="0" y="0"/>
                    </a:moveTo>
                    <a:cubicBezTo>
                      <a:pt x="189706" y="794"/>
                      <a:pt x="379413" y="1588"/>
                      <a:pt x="476250" y="38100"/>
                    </a:cubicBezTo>
                    <a:cubicBezTo>
                      <a:pt x="573087" y="74612"/>
                      <a:pt x="577056" y="146843"/>
                      <a:pt x="581025" y="2190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9" name="Freeform 58"/>
              <p:cNvSpPr>
                <a:spLocks noChangeArrowheads="1"/>
              </p:cNvSpPr>
              <p:nvPr/>
            </p:nvSpPr>
            <p:spPr bwMode="auto">
              <a:xfrm>
                <a:off x="7165400" y="1918352"/>
                <a:ext cx="325738" cy="59225"/>
              </a:xfrm>
              <a:custGeom>
                <a:avLst/>
                <a:gdLst>
                  <a:gd name="T0" fmla="*/ 0 w 495300"/>
                  <a:gd name="T1" fmla="*/ 30350 h 104775"/>
                  <a:gd name="T2" fmla="*/ 1026928 w 495300"/>
                  <a:gd name="T3" fmla="*/ 0 h 104775"/>
                  <a:gd name="T4" fmla="*/ 0 60000 65536"/>
                  <a:gd name="T5" fmla="*/ 0 60000 65536"/>
                  <a:gd name="T6" fmla="*/ 0 w 495300"/>
                  <a:gd name="T7" fmla="*/ 0 h 104775"/>
                  <a:gd name="T8" fmla="*/ 495300 w 495300"/>
                  <a:gd name="T9" fmla="*/ 104775 h 104775"/>
                </a:gdLst>
                <a:ahLst/>
                <a:cxnLst>
                  <a:cxn ang="T4">
                    <a:pos x="T0" y="T1"/>
                  </a:cxn>
                  <a:cxn ang="T5">
                    <a:pos x="T2" y="T3"/>
                  </a:cxn>
                </a:cxnLst>
                <a:rect l="T6" t="T7" r="T8" b="T9"/>
                <a:pathLst>
                  <a:path w="495300" h="104775">
                    <a:moveTo>
                      <a:pt x="0" y="104775"/>
                    </a:moveTo>
                    <a:lnTo>
                      <a:pt x="495300" y="0"/>
                    </a:ln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0" name="Freeform 59"/>
              <p:cNvSpPr>
                <a:spLocks noChangeArrowheads="1"/>
              </p:cNvSpPr>
              <p:nvPr/>
            </p:nvSpPr>
            <p:spPr bwMode="auto">
              <a:xfrm>
                <a:off x="6276038" y="1764367"/>
                <a:ext cx="39483" cy="183598"/>
              </a:xfrm>
              <a:custGeom>
                <a:avLst/>
                <a:gdLst>
                  <a:gd name="T0" fmla="*/ 63500 w 63500"/>
                  <a:gd name="T1" fmla="*/ 0 h 295275"/>
                  <a:gd name="T2" fmla="*/ 6350 w 63500"/>
                  <a:gd name="T3" fmla="*/ 180975 h 295275"/>
                  <a:gd name="T4" fmla="*/ 25400 w 63500"/>
                  <a:gd name="T5" fmla="*/ 295275 h 295275"/>
                  <a:gd name="T6" fmla="*/ 0 60000 65536"/>
                  <a:gd name="T7" fmla="*/ 0 60000 65536"/>
                  <a:gd name="T8" fmla="*/ 0 60000 65536"/>
                  <a:gd name="T9" fmla="*/ 0 w 63500"/>
                  <a:gd name="T10" fmla="*/ 0 h 295275"/>
                  <a:gd name="T11" fmla="*/ 63500 w 63500"/>
                  <a:gd name="T12" fmla="*/ 295275 h 295275"/>
                </a:gdLst>
                <a:ahLst/>
                <a:cxnLst>
                  <a:cxn ang="T6">
                    <a:pos x="T0" y="T1"/>
                  </a:cxn>
                  <a:cxn ang="T7">
                    <a:pos x="T2" y="T3"/>
                  </a:cxn>
                  <a:cxn ang="T8">
                    <a:pos x="T4" y="T5"/>
                  </a:cxn>
                </a:cxnLst>
                <a:rect l="T9" t="T10" r="T11" b="T12"/>
                <a:pathLst>
                  <a:path w="63500" h="295275">
                    <a:moveTo>
                      <a:pt x="63500" y="0"/>
                    </a:moveTo>
                    <a:cubicBezTo>
                      <a:pt x="38100" y="65881"/>
                      <a:pt x="12700" y="131762"/>
                      <a:pt x="6350" y="180975"/>
                    </a:cubicBezTo>
                    <a:cubicBezTo>
                      <a:pt x="0" y="230188"/>
                      <a:pt x="12700" y="262731"/>
                      <a:pt x="25400" y="29527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 name="Freeform 60"/>
              <p:cNvSpPr>
                <a:spLocks noChangeArrowheads="1"/>
              </p:cNvSpPr>
              <p:nvPr/>
            </p:nvSpPr>
            <p:spPr bwMode="auto">
              <a:xfrm>
                <a:off x="8490196" y="1772152"/>
                <a:ext cx="337583" cy="177675"/>
              </a:xfrm>
              <a:custGeom>
                <a:avLst/>
                <a:gdLst>
                  <a:gd name="T0" fmla="*/ 0 w 542925"/>
                  <a:gd name="T1" fmla="*/ 0 h 285750"/>
                  <a:gd name="T2" fmla="*/ 428625 w 542925"/>
                  <a:gd name="T3" fmla="*/ 57150 h 285750"/>
                  <a:gd name="T4" fmla="*/ 542925 w 542925"/>
                  <a:gd name="T5" fmla="*/ 285750 h 285750"/>
                  <a:gd name="T6" fmla="*/ 0 60000 65536"/>
                  <a:gd name="T7" fmla="*/ 0 60000 65536"/>
                  <a:gd name="T8" fmla="*/ 0 60000 65536"/>
                  <a:gd name="T9" fmla="*/ 0 w 542925"/>
                  <a:gd name="T10" fmla="*/ 0 h 285750"/>
                  <a:gd name="T11" fmla="*/ 542925 w 542925"/>
                  <a:gd name="T12" fmla="*/ 285750 h 285750"/>
                </a:gdLst>
                <a:ahLst/>
                <a:cxnLst>
                  <a:cxn ang="T6">
                    <a:pos x="T0" y="T1"/>
                  </a:cxn>
                  <a:cxn ang="T7">
                    <a:pos x="T2" y="T3"/>
                  </a:cxn>
                  <a:cxn ang="T8">
                    <a:pos x="T4" y="T5"/>
                  </a:cxn>
                </a:cxnLst>
                <a:rect l="T9" t="T10" r="T11" b="T12"/>
                <a:pathLst>
                  <a:path w="542925" h="285750">
                    <a:moveTo>
                      <a:pt x="0" y="0"/>
                    </a:moveTo>
                    <a:cubicBezTo>
                      <a:pt x="169069" y="4762"/>
                      <a:pt x="338138" y="9525"/>
                      <a:pt x="428625" y="57150"/>
                    </a:cubicBezTo>
                    <a:cubicBezTo>
                      <a:pt x="519112" y="104775"/>
                      <a:pt x="531018" y="195262"/>
                      <a:pt x="542925" y="285750"/>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2" name="Freeform 61"/>
              <p:cNvSpPr>
                <a:spLocks noChangeArrowheads="1"/>
              </p:cNvSpPr>
              <p:nvPr/>
            </p:nvSpPr>
            <p:spPr bwMode="auto">
              <a:xfrm>
                <a:off x="8507963" y="2026819"/>
                <a:ext cx="284280" cy="38497"/>
              </a:xfrm>
              <a:custGeom>
                <a:avLst/>
                <a:gdLst>
                  <a:gd name="T0" fmla="*/ 457200 w 457200"/>
                  <a:gd name="T1" fmla="*/ 0 h 61912"/>
                  <a:gd name="T2" fmla="*/ 228600 w 457200"/>
                  <a:gd name="T3" fmla="*/ 57162 h 61912"/>
                  <a:gd name="T4" fmla="*/ 0 w 457200"/>
                  <a:gd name="T5" fmla="*/ 28575 h 61912"/>
                  <a:gd name="T6" fmla="*/ 0 60000 65536"/>
                  <a:gd name="T7" fmla="*/ 0 60000 65536"/>
                  <a:gd name="T8" fmla="*/ 0 60000 65536"/>
                  <a:gd name="T9" fmla="*/ 0 w 457200"/>
                  <a:gd name="T10" fmla="*/ 0 h 61912"/>
                  <a:gd name="T11" fmla="*/ 457200 w 457200"/>
                  <a:gd name="T12" fmla="*/ 61912 h 61912"/>
                </a:gdLst>
                <a:ahLst/>
                <a:cxnLst>
                  <a:cxn ang="T6">
                    <a:pos x="T0" y="T1"/>
                  </a:cxn>
                  <a:cxn ang="T7">
                    <a:pos x="T2" y="T3"/>
                  </a:cxn>
                  <a:cxn ang="T8">
                    <a:pos x="T4" y="T5"/>
                  </a:cxn>
                </a:cxnLst>
                <a:rect l="T9" t="T10" r="T11" b="T12"/>
                <a:pathLst>
                  <a:path w="457200" h="61912">
                    <a:moveTo>
                      <a:pt x="457200" y="0"/>
                    </a:moveTo>
                    <a:cubicBezTo>
                      <a:pt x="381000" y="26194"/>
                      <a:pt x="304800" y="52388"/>
                      <a:pt x="228600" y="57150"/>
                    </a:cubicBezTo>
                    <a:cubicBezTo>
                      <a:pt x="152400" y="61912"/>
                      <a:pt x="76200" y="45243"/>
                      <a:pt x="0" y="285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 name="Freeform 62"/>
              <p:cNvSpPr>
                <a:spLocks noChangeArrowheads="1"/>
              </p:cNvSpPr>
              <p:nvPr/>
            </p:nvSpPr>
            <p:spPr bwMode="auto">
              <a:xfrm>
                <a:off x="8393461" y="1813609"/>
                <a:ext cx="43432" cy="195443"/>
              </a:xfrm>
              <a:custGeom>
                <a:avLst/>
                <a:gdLst>
                  <a:gd name="T0" fmla="*/ 50800 w 69850"/>
                  <a:gd name="T1" fmla="*/ 0 h 314325"/>
                  <a:gd name="T2" fmla="*/ 3175 w 69850"/>
                  <a:gd name="T3" fmla="*/ 161925 h 314325"/>
                  <a:gd name="T4" fmla="*/ 69850 w 69850"/>
                  <a:gd name="T5" fmla="*/ 314325 h 314325"/>
                  <a:gd name="T6" fmla="*/ 0 60000 65536"/>
                  <a:gd name="T7" fmla="*/ 0 60000 65536"/>
                  <a:gd name="T8" fmla="*/ 0 60000 65536"/>
                  <a:gd name="T9" fmla="*/ 0 w 69850"/>
                  <a:gd name="T10" fmla="*/ 0 h 314325"/>
                  <a:gd name="T11" fmla="*/ 69850 w 69850"/>
                  <a:gd name="T12" fmla="*/ 314325 h 314325"/>
                </a:gdLst>
                <a:ahLst/>
                <a:cxnLst>
                  <a:cxn ang="T6">
                    <a:pos x="T0" y="T1"/>
                  </a:cxn>
                  <a:cxn ang="T7">
                    <a:pos x="T2" y="T3"/>
                  </a:cxn>
                  <a:cxn ang="T8">
                    <a:pos x="T4" y="T5"/>
                  </a:cxn>
                </a:cxnLst>
                <a:rect l="T9" t="T10" r="T11" b="T12"/>
                <a:pathLst>
                  <a:path w="69850" h="314325">
                    <a:moveTo>
                      <a:pt x="50800" y="0"/>
                    </a:moveTo>
                    <a:cubicBezTo>
                      <a:pt x="25400" y="54769"/>
                      <a:pt x="0" y="109538"/>
                      <a:pt x="3175" y="161925"/>
                    </a:cubicBezTo>
                    <a:cubicBezTo>
                      <a:pt x="6350" y="214312"/>
                      <a:pt x="38100" y="264318"/>
                      <a:pt x="69850" y="31432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4" name="Freeform 63"/>
              <p:cNvSpPr>
                <a:spLocks noChangeArrowheads="1"/>
              </p:cNvSpPr>
              <p:nvPr/>
            </p:nvSpPr>
            <p:spPr bwMode="auto">
              <a:xfrm>
                <a:off x="6771554" y="1965732"/>
                <a:ext cx="333634" cy="206301"/>
              </a:xfrm>
              <a:custGeom>
                <a:avLst/>
                <a:gdLst>
                  <a:gd name="T0" fmla="*/ 0 w 1104900"/>
                  <a:gd name="T1" fmla="*/ 0 h 331788"/>
                  <a:gd name="T2" fmla="*/ 447675 w 1104900"/>
                  <a:gd name="T3" fmla="*/ 314325 h 331788"/>
                  <a:gd name="T4" fmla="*/ 1104900 w 1104900"/>
                  <a:gd name="T5" fmla="*/ 104775 h 331788"/>
                  <a:gd name="T6" fmla="*/ 0 60000 65536"/>
                  <a:gd name="T7" fmla="*/ 0 60000 65536"/>
                  <a:gd name="T8" fmla="*/ 0 60000 65536"/>
                  <a:gd name="T9" fmla="*/ 0 w 1104900"/>
                  <a:gd name="T10" fmla="*/ 0 h 331788"/>
                  <a:gd name="T11" fmla="*/ 1104900 w 1104900"/>
                  <a:gd name="T12" fmla="*/ 331788 h 331788"/>
                </a:gdLst>
                <a:ahLst/>
                <a:cxnLst>
                  <a:cxn ang="T6">
                    <a:pos x="T0" y="T1"/>
                  </a:cxn>
                  <a:cxn ang="T7">
                    <a:pos x="T2" y="T3"/>
                  </a:cxn>
                  <a:cxn ang="T8">
                    <a:pos x="T4" y="T5"/>
                  </a:cxn>
                </a:cxnLst>
                <a:rect l="T9" t="T10" r="T11" b="T12"/>
                <a:pathLst>
                  <a:path w="1104900" h="331788">
                    <a:moveTo>
                      <a:pt x="0" y="0"/>
                    </a:moveTo>
                    <a:cubicBezTo>
                      <a:pt x="131762" y="148431"/>
                      <a:pt x="263525" y="296863"/>
                      <a:pt x="447675" y="314325"/>
                    </a:cubicBezTo>
                    <a:cubicBezTo>
                      <a:pt x="631825" y="331788"/>
                      <a:pt x="868362" y="218281"/>
                      <a:pt x="1104900" y="10477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5" name="Freeform 64"/>
              <p:cNvSpPr>
                <a:spLocks noChangeArrowheads="1"/>
              </p:cNvSpPr>
              <p:nvPr/>
            </p:nvSpPr>
            <p:spPr bwMode="auto">
              <a:xfrm>
                <a:off x="6400800" y="1162134"/>
                <a:ext cx="2052190" cy="580405"/>
              </a:xfrm>
              <a:custGeom>
                <a:avLst/>
                <a:gdLst>
                  <a:gd name="T0" fmla="*/ 0 w 5657850"/>
                  <a:gd name="T1" fmla="*/ 933450 h 933450"/>
                  <a:gd name="T2" fmla="*/ 2162175 w 5657850"/>
                  <a:gd name="T3" fmla="*/ 161925 h 933450"/>
                  <a:gd name="T4" fmla="*/ 3733801 w 5657850"/>
                  <a:gd name="T5" fmla="*/ 57150 h 933450"/>
                  <a:gd name="T6" fmla="*/ 5276850 w 5657850"/>
                  <a:gd name="T7" fmla="*/ 504825 h 933450"/>
                  <a:gd name="T8" fmla="*/ 5657850 w 5657850"/>
                  <a:gd name="T9" fmla="*/ 904875 h 933450"/>
                  <a:gd name="T10" fmla="*/ 0 60000 65536"/>
                  <a:gd name="T11" fmla="*/ 0 60000 65536"/>
                  <a:gd name="T12" fmla="*/ 0 60000 65536"/>
                  <a:gd name="T13" fmla="*/ 0 60000 65536"/>
                  <a:gd name="T14" fmla="*/ 0 60000 65536"/>
                  <a:gd name="T15" fmla="*/ 0 w 5657850"/>
                  <a:gd name="T16" fmla="*/ 0 h 933450"/>
                  <a:gd name="T17" fmla="*/ 5657850 w 5657850"/>
                  <a:gd name="T18" fmla="*/ 933450 h 933450"/>
                </a:gdLst>
                <a:ahLst/>
                <a:cxnLst>
                  <a:cxn ang="T10">
                    <a:pos x="T0" y="T1"/>
                  </a:cxn>
                  <a:cxn ang="T11">
                    <a:pos x="T2" y="T3"/>
                  </a:cxn>
                  <a:cxn ang="T12">
                    <a:pos x="T4" y="T5"/>
                  </a:cxn>
                  <a:cxn ang="T13">
                    <a:pos x="T6" y="T7"/>
                  </a:cxn>
                  <a:cxn ang="T14">
                    <a:pos x="T8" y="T9"/>
                  </a:cxn>
                </a:cxnLst>
                <a:rect l="T15" t="T16" r="T17" b="T18"/>
                <a:pathLst>
                  <a:path w="5657850" h="933450">
                    <a:moveTo>
                      <a:pt x="0" y="933450"/>
                    </a:moveTo>
                    <a:cubicBezTo>
                      <a:pt x="769937" y="620712"/>
                      <a:pt x="1539875" y="307975"/>
                      <a:pt x="2162175" y="161925"/>
                    </a:cubicBezTo>
                    <a:cubicBezTo>
                      <a:pt x="2784475" y="15875"/>
                      <a:pt x="3214688" y="0"/>
                      <a:pt x="3733800" y="57150"/>
                    </a:cubicBezTo>
                    <a:cubicBezTo>
                      <a:pt x="4252912" y="114300"/>
                      <a:pt x="4956175" y="363538"/>
                      <a:pt x="5276850" y="504825"/>
                    </a:cubicBezTo>
                    <a:cubicBezTo>
                      <a:pt x="5597525" y="646112"/>
                      <a:pt x="5627687" y="775493"/>
                      <a:pt x="5657850" y="9048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6" name="Freeform 65"/>
              <p:cNvSpPr>
                <a:spLocks noChangeArrowheads="1"/>
              </p:cNvSpPr>
              <p:nvPr/>
            </p:nvSpPr>
            <p:spPr bwMode="auto">
              <a:xfrm flipH="1">
                <a:off x="7162798" y="2030345"/>
                <a:ext cx="1295401" cy="255655"/>
              </a:xfrm>
              <a:custGeom>
                <a:avLst/>
                <a:gdLst>
                  <a:gd name="T0" fmla="*/ 3190875 w 3190875"/>
                  <a:gd name="T1" fmla="*/ 142875 h 411163"/>
                  <a:gd name="T2" fmla="*/ 1924063 w 3190875"/>
                  <a:gd name="T3" fmla="*/ 352425 h 411163"/>
                  <a:gd name="T4" fmla="*/ 1085863 w 3190875"/>
                  <a:gd name="T5" fmla="*/ 352425 h 411163"/>
                  <a:gd name="T6" fmla="*/ 0 w 3190875"/>
                  <a:gd name="T7" fmla="*/ 0 h 411163"/>
                  <a:gd name="T8" fmla="*/ 0 60000 65536"/>
                  <a:gd name="T9" fmla="*/ 0 60000 65536"/>
                  <a:gd name="T10" fmla="*/ 0 60000 65536"/>
                  <a:gd name="T11" fmla="*/ 0 60000 65536"/>
                  <a:gd name="T12" fmla="*/ 0 w 3190875"/>
                  <a:gd name="T13" fmla="*/ 0 h 411163"/>
                  <a:gd name="T14" fmla="*/ 3190875 w 3190875"/>
                  <a:gd name="T15" fmla="*/ 411163 h 411163"/>
                </a:gdLst>
                <a:ahLst/>
                <a:cxnLst>
                  <a:cxn ang="T8">
                    <a:pos x="T0" y="T1"/>
                  </a:cxn>
                  <a:cxn ang="T9">
                    <a:pos x="T2" y="T3"/>
                  </a:cxn>
                  <a:cxn ang="T10">
                    <a:pos x="T4" y="T5"/>
                  </a:cxn>
                  <a:cxn ang="T11">
                    <a:pos x="T6" y="T7"/>
                  </a:cxn>
                </a:cxnLst>
                <a:rect l="T12" t="T13" r="T14" b="T15"/>
                <a:pathLst>
                  <a:path w="3190875" h="411163">
                    <a:moveTo>
                      <a:pt x="3190875" y="142875"/>
                    </a:moveTo>
                    <a:cubicBezTo>
                      <a:pt x="2732881" y="230187"/>
                      <a:pt x="2274887" y="317500"/>
                      <a:pt x="1924050" y="352425"/>
                    </a:cubicBezTo>
                    <a:cubicBezTo>
                      <a:pt x="1573213" y="387350"/>
                      <a:pt x="1406525" y="411163"/>
                      <a:pt x="1085850" y="352425"/>
                    </a:cubicBezTo>
                    <a:cubicBezTo>
                      <a:pt x="765175" y="293688"/>
                      <a:pt x="382587" y="146844"/>
                      <a:pt x="0" y="0"/>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7" name="Freeform 66"/>
              <p:cNvSpPr>
                <a:spLocks noChangeArrowheads="1"/>
              </p:cNvSpPr>
              <p:nvPr/>
            </p:nvSpPr>
            <p:spPr bwMode="auto">
              <a:xfrm>
                <a:off x="7620000" y="1696146"/>
                <a:ext cx="785610" cy="289215"/>
              </a:xfrm>
              <a:custGeom>
                <a:avLst/>
                <a:gdLst>
                  <a:gd name="T0" fmla="*/ 5543550 w 5543550"/>
                  <a:gd name="T1" fmla="*/ 465137 h 465137"/>
                  <a:gd name="T2" fmla="*/ 3228975 w 5543550"/>
                  <a:gd name="T3" fmla="*/ 122237 h 465137"/>
                  <a:gd name="T4" fmla="*/ 1724038 w 5543550"/>
                  <a:gd name="T5" fmla="*/ 26987 h 465137"/>
                  <a:gd name="T6" fmla="*/ 466725 w 5543550"/>
                  <a:gd name="T7" fmla="*/ 284162 h 465137"/>
                  <a:gd name="T8" fmla="*/ 0 w 5543550"/>
                  <a:gd name="T9" fmla="*/ 407987 h 465137"/>
                  <a:gd name="T10" fmla="*/ 0 60000 65536"/>
                  <a:gd name="T11" fmla="*/ 0 60000 65536"/>
                  <a:gd name="T12" fmla="*/ 0 60000 65536"/>
                  <a:gd name="T13" fmla="*/ 0 60000 65536"/>
                  <a:gd name="T14" fmla="*/ 0 60000 65536"/>
                  <a:gd name="T15" fmla="*/ 0 w 5543550"/>
                  <a:gd name="T16" fmla="*/ 0 h 465137"/>
                  <a:gd name="T17" fmla="*/ 5543550 w 5543550"/>
                  <a:gd name="T18" fmla="*/ 465137 h 465137"/>
                </a:gdLst>
                <a:ahLst/>
                <a:cxnLst>
                  <a:cxn ang="T10">
                    <a:pos x="T0" y="T1"/>
                  </a:cxn>
                  <a:cxn ang="T11">
                    <a:pos x="T2" y="T3"/>
                  </a:cxn>
                  <a:cxn ang="T12">
                    <a:pos x="T4" y="T5"/>
                  </a:cxn>
                  <a:cxn ang="T13">
                    <a:pos x="T6" y="T7"/>
                  </a:cxn>
                  <a:cxn ang="T14">
                    <a:pos x="T8" y="T9"/>
                  </a:cxn>
                </a:cxnLst>
                <a:rect l="T15" t="T16" r="T17" b="T18"/>
                <a:pathLst>
                  <a:path w="5543550" h="465137">
                    <a:moveTo>
                      <a:pt x="5543550" y="465137"/>
                    </a:moveTo>
                    <a:cubicBezTo>
                      <a:pt x="4704556" y="330199"/>
                      <a:pt x="3865562" y="195262"/>
                      <a:pt x="3228975" y="122237"/>
                    </a:cubicBezTo>
                    <a:cubicBezTo>
                      <a:pt x="2592388" y="49212"/>
                      <a:pt x="2184400" y="0"/>
                      <a:pt x="1724025" y="26987"/>
                    </a:cubicBezTo>
                    <a:cubicBezTo>
                      <a:pt x="1263650" y="53975"/>
                      <a:pt x="754062" y="220662"/>
                      <a:pt x="466725" y="284162"/>
                    </a:cubicBezTo>
                    <a:cubicBezTo>
                      <a:pt x="179388" y="347662"/>
                      <a:pt x="89694" y="377824"/>
                      <a:pt x="0" y="407987"/>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grpSp>
        <p:cxnSp>
          <p:nvCxnSpPr>
            <p:cNvPr id="75" name="Straight Arrow Connector 74"/>
            <p:cNvCxnSpPr/>
            <p:nvPr/>
          </p:nvCxnSpPr>
          <p:spPr>
            <a:xfrm>
              <a:off x="2971800" y="1981200"/>
              <a:ext cx="914400" cy="0"/>
            </a:xfrm>
            <a:prstGeom prst="straightConnector1">
              <a:avLst/>
            </a:prstGeom>
            <a:ln w="127000">
              <a:solidFill>
                <a:schemeClr val="accent5">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78" name="Straight Arrow Connector 77"/>
            <p:cNvCxnSpPr/>
            <p:nvPr/>
          </p:nvCxnSpPr>
          <p:spPr>
            <a:xfrm>
              <a:off x="2971800" y="4648200"/>
              <a:ext cx="914400" cy="0"/>
            </a:xfrm>
            <a:prstGeom prst="straightConnector1">
              <a:avLst/>
            </a:prstGeom>
            <a:ln w="127000">
              <a:solidFill>
                <a:schemeClr val="accent5">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p:nvPr/>
          </p:nvCxnSpPr>
          <p:spPr>
            <a:xfrm>
              <a:off x="2971800" y="3276600"/>
              <a:ext cx="914400" cy="0"/>
            </a:xfrm>
            <a:prstGeom prst="straightConnector1">
              <a:avLst/>
            </a:prstGeom>
            <a:ln w="127000">
              <a:solidFill>
                <a:schemeClr val="accent5">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457200" y="757535"/>
              <a:ext cx="2693015" cy="461665"/>
            </a:xfrm>
            <a:prstGeom prst="rect">
              <a:avLst/>
            </a:prstGeom>
            <a:noFill/>
          </p:spPr>
          <p:txBody>
            <a:bodyPr wrap="none" rtlCol="0">
              <a:spAutoFit/>
            </a:bodyPr>
            <a:lstStyle/>
            <a:p>
              <a:r>
                <a:rPr lang="en-US" sz="2400" b="1" dirty="0" smtClean="0">
                  <a:solidFill>
                    <a:schemeClr val="accent5">
                      <a:lumMod val="75000"/>
                    </a:schemeClr>
                  </a:solidFill>
                </a:rPr>
                <a:t>Business Challenge:</a:t>
              </a:r>
              <a:endParaRPr lang="en-US" sz="2400" b="1" dirty="0">
                <a:solidFill>
                  <a:schemeClr val="accent5">
                    <a:lumMod val="75000"/>
                  </a:schemeClr>
                </a:solidFill>
              </a:endParaRPr>
            </a:p>
          </p:txBody>
        </p:sp>
        <p:pic>
          <p:nvPicPr>
            <p:cNvPr id="81" name="Picture 80"/>
            <p:cNvPicPr>
              <a:picLocks noChangeAspect="1"/>
            </p:cNvPicPr>
            <p:nvPr/>
          </p:nvPicPr>
          <p:blipFill>
            <a:blip r:embed="rId3"/>
            <a:stretch>
              <a:fillRect/>
            </a:stretch>
          </p:blipFill>
          <p:spPr>
            <a:xfrm>
              <a:off x="4572000" y="914400"/>
              <a:ext cx="1143000" cy="338008"/>
            </a:xfrm>
            <a:prstGeom prst="rect">
              <a:avLst/>
            </a:prstGeom>
          </p:spPr>
        </p:pic>
      </p:grpSp>
      <p:sp>
        <p:nvSpPr>
          <p:cNvPr id="83" name="Rectangle 4"/>
          <p:cNvSpPr txBox="1">
            <a:spLocks noChangeArrowheads="1"/>
          </p:cNvSpPr>
          <p:nvPr/>
        </p:nvSpPr>
        <p:spPr>
          <a:xfrm>
            <a:off x="0" y="0"/>
            <a:ext cx="9144000" cy="616303"/>
          </a:xfrm>
          <a:prstGeom prst="rect">
            <a:avLst/>
          </a:prstGeom>
          <a:ln w="6350" cap="rnd">
            <a:noFill/>
          </a:ln>
        </p:spPr>
        <p:txBody>
          <a:bodyPr vert="horz" anchor="ctr" anchorCtr="0">
            <a:normAutofit/>
          </a:bodyPr>
          <a:lstStyle>
            <a:lvl1pPr marL="182880" algn="l" rtl="0" eaLnBrk="1" fontAlgn="base" hangingPunct="1">
              <a:lnSpc>
                <a:spcPct val="90000"/>
              </a:lnSpc>
              <a:spcBef>
                <a:spcPct val="0"/>
              </a:spcBef>
              <a:spcAft>
                <a:spcPct val="0"/>
              </a:spcAft>
              <a:defRPr lang="en-US" sz="2800" b="1" kern="1200" spc="0" dirty="0">
                <a:ln w="3200">
                  <a:solidFill>
                    <a:schemeClr val="bg2">
                      <a:shade val="75000"/>
                      <a:alpha val="25000"/>
                    </a:schemeClr>
                  </a:solidFill>
                  <a:prstDash val="solid"/>
                  <a:round/>
                </a:ln>
                <a:solidFill>
                  <a:schemeClr val="accent5"/>
                </a:solidFill>
                <a:effectLst/>
                <a:latin typeface="Century Gothic" pitchFamily="34" charset="0"/>
                <a:ea typeface="+mj-ea"/>
                <a:cs typeface="Arial" pitchFamily="34" charset="0"/>
              </a:defRPr>
            </a:lvl1pPr>
            <a:lvl2pPr algn="l" rtl="0" eaLnBrk="1" fontAlgn="base" hangingPunct="1">
              <a:lnSpc>
                <a:spcPts val="1800"/>
              </a:lnSpc>
              <a:spcBef>
                <a:spcPct val="0"/>
              </a:spcBef>
              <a:spcAft>
                <a:spcPct val="0"/>
              </a:spcAft>
              <a:defRPr sz="2000">
                <a:solidFill>
                  <a:srgbClr val="344E6D"/>
                </a:solidFill>
                <a:latin typeface="Calibri" pitchFamily="34" charset="0"/>
              </a:defRPr>
            </a:lvl2pPr>
            <a:lvl3pPr algn="l" rtl="0" eaLnBrk="1" fontAlgn="base" hangingPunct="1">
              <a:lnSpc>
                <a:spcPts val="1800"/>
              </a:lnSpc>
              <a:spcBef>
                <a:spcPct val="0"/>
              </a:spcBef>
              <a:spcAft>
                <a:spcPct val="0"/>
              </a:spcAft>
              <a:defRPr sz="2000">
                <a:solidFill>
                  <a:srgbClr val="344E6D"/>
                </a:solidFill>
                <a:latin typeface="Calibri" pitchFamily="34" charset="0"/>
              </a:defRPr>
            </a:lvl3pPr>
            <a:lvl4pPr algn="l" rtl="0" eaLnBrk="1" fontAlgn="base" hangingPunct="1">
              <a:lnSpc>
                <a:spcPts val="1800"/>
              </a:lnSpc>
              <a:spcBef>
                <a:spcPct val="0"/>
              </a:spcBef>
              <a:spcAft>
                <a:spcPct val="0"/>
              </a:spcAft>
              <a:defRPr sz="2000">
                <a:solidFill>
                  <a:srgbClr val="344E6D"/>
                </a:solidFill>
                <a:latin typeface="Calibri" pitchFamily="34" charset="0"/>
              </a:defRPr>
            </a:lvl4pPr>
            <a:lvl5pPr algn="l" rtl="0" eaLnBrk="1" fontAlgn="base" hangingPunct="1">
              <a:lnSpc>
                <a:spcPts val="1800"/>
              </a:lnSpc>
              <a:spcBef>
                <a:spcPct val="0"/>
              </a:spcBef>
              <a:spcAft>
                <a:spcPct val="0"/>
              </a:spcAft>
              <a:defRPr sz="2000">
                <a:solidFill>
                  <a:srgbClr val="344E6D"/>
                </a:solidFill>
                <a:latin typeface="Calibri" pitchFamily="34" charset="0"/>
              </a:defRPr>
            </a:lvl5pPr>
            <a:lvl6pPr marL="457200" algn="l" rtl="0" eaLnBrk="1" fontAlgn="base" hangingPunct="1">
              <a:lnSpc>
                <a:spcPts val="1800"/>
              </a:lnSpc>
              <a:spcBef>
                <a:spcPct val="0"/>
              </a:spcBef>
              <a:spcAft>
                <a:spcPct val="0"/>
              </a:spcAft>
              <a:defRPr sz="2000">
                <a:solidFill>
                  <a:srgbClr val="344E6D"/>
                </a:solidFill>
                <a:latin typeface="Calibri" pitchFamily="34" charset="0"/>
              </a:defRPr>
            </a:lvl6pPr>
            <a:lvl7pPr marL="914400" algn="l" rtl="0" eaLnBrk="1" fontAlgn="base" hangingPunct="1">
              <a:lnSpc>
                <a:spcPts val="1800"/>
              </a:lnSpc>
              <a:spcBef>
                <a:spcPct val="0"/>
              </a:spcBef>
              <a:spcAft>
                <a:spcPct val="0"/>
              </a:spcAft>
              <a:defRPr sz="2000">
                <a:solidFill>
                  <a:srgbClr val="344E6D"/>
                </a:solidFill>
                <a:latin typeface="Calibri" pitchFamily="34" charset="0"/>
              </a:defRPr>
            </a:lvl7pPr>
            <a:lvl8pPr marL="1371600" algn="l" rtl="0" eaLnBrk="1" fontAlgn="base" hangingPunct="1">
              <a:lnSpc>
                <a:spcPts val="1800"/>
              </a:lnSpc>
              <a:spcBef>
                <a:spcPct val="0"/>
              </a:spcBef>
              <a:spcAft>
                <a:spcPct val="0"/>
              </a:spcAft>
              <a:defRPr sz="2000">
                <a:solidFill>
                  <a:srgbClr val="344E6D"/>
                </a:solidFill>
                <a:latin typeface="Calibri" pitchFamily="34" charset="0"/>
              </a:defRPr>
            </a:lvl8pPr>
            <a:lvl9pPr marL="1828800" algn="l" rtl="0" eaLnBrk="1" fontAlgn="base" hangingPunct="1">
              <a:lnSpc>
                <a:spcPts val="1800"/>
              </a:lnSpc>
              <a:spcBef>
                <a:spcPct val="0"/>
              </a:spcBef>
              <a:spcAft>
                <a:spcPct val="0"/>
              </a:spcAft>
              <a:defRPr sz="2000">
                <a:solidFill>
                  <a:srgbClr val="344E6D"/>
                </a:solidFill>
                <a:latin typeface="Calibri" pitchFamily="34" charset="0"/>
              </a:defRPr>
            </a:lvl9pPr>
          </a:lstStyle>
          <a:p>
            <a:r>
              <a:rPr lang="en-US" dirty="0" smtClean="0"/>
              <a:t>The YarcData Approach</a:t>
            </a:r>
          </a:p>
        </p:txBody>
      </p:sp>
    </p:spTree>
    <p:extLst>
      <p:ext uri="{BB962C8B-B14F-4D97-AF65-F5344CB8AC3E}">
        <p14:creationId xmlns:p14="http://schemas.microsoft.com/office/powerpoint/2010/main" val="259263520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572" y="70156"/>
            <a:ext cx="8500532" cy="616303"/>
          </a:xfrm>
        </p:spPr>
        <p:txBody>
          <a:bodyPr>
            <a:normAutofit/>
          </a:bodyPr>
          <a:lstStyle/>
          <a:p>
            <a:r>
              <a:rPr lang="en-US" dirty="0" smtClean="0"/>
              <a:t>Semantic Medline at NIH-NLM</a:t>
            </a:r>
            <a:endParaRPr lang="en-US" dirty="0">
              <a:latin typeface="Franklin Gothic Medium"/>
              <a:cs typeface="Franklin Gothic Medium"/>
            </a:endParaRPr>
          </a:p>
        </p:txBody>
      </p:sp>
      <p:sp>
        <p:nvSpPr>
          <p:cNvPr id="3" name="Content Placeholder 2"/>
          <p:cNvSpPr>
            <a:spLocks noGrp="1"/>
          </p:cNvSpPr>
          <p:nvPr>
            <p:ph idx="1"/>
          </p:nvPr>
        </p:nvSpPr>
        <p:spPr>
          <a:xfrm>
            <a:off x="152400" y="762000"/>
            <a:ext cx="4600783" cy="5232401"/>
          </a:xfrm>
        </p:spPr>
        <p:txBody>
          <a:bodyPr>
            <a:normAutofit/>
          </a:bodyPr>
          <a:lstStyle/>
          <a:p>
            <a:pPr marL="177800" indent="-177800">
              <a:lnSpc>
                <a:spcPct val="90000"/>
              </a:lnSpc>
              <a:spcAft>
                <a:spcPts val="600"/>
              </a:spcAft>
              <a:buSzPct val="110000"/>
            </a:pPr>
            <a:r>
              <a:rPr lang="en-US" sz="1800" dirty="0" smtClean="0"/>
              <a:t>Current : </a:t>
            </a:r>
            <a:r>
              <a:rPr lang="en-US" sz="1800" b="0" dirty="0" smtClean="0"/>
              <a:t>Web based research tool. </a:t>
            </a:r>
          </a:p>
          <a:p>
            <a:pPr marL="177800" indent="-177800">
              <a:lnSpc>
                <a:spcPct val="90000"/>
              </a:lnSpc>
              <a:spcAft>
                <a:spcPts val="600"/>
              </a:spcAft>
              <a:buSzPct val="110000"/>
            </a:pPr>
            <a:r>
              <a:rPr lang="en-US" sz="1800" dirty="0" smtClean="0"/>
              <a:t>Transition: </a:t>
            </a:r>
            <a:r>
              <a:rPr lang="en-US" sz="1800" b="0" dirty="0" smtClean="0"/>
              <a:t>Current systems re-engineered to leverage Urika (less than 5 days)</a:t>
            </a:r>
            <a:endParaRPr lang="en-US" sz="1800" b="0" dirty="0"/>
          </a:p>
          <a:p>
            <a:pPr marL="177800" indent="-177800">
              <a:lnSpc>
                <a:spcPct val="90000"/>
              </a:lnSpc>
              <a:spcAft>
                <a:spcPts val="600"/>
              </a:spcAft>
              <a:buSzPct val="110000"/>
            </a:pPr>
            <a:r>
              <a:rPr lang="en-US" sz="1800" dirty="0" smtClean="0"/>
              <a:t>Purpose: </a:t>
            </a:r>
            <a:r>
              <a:rPr lang="en-US" sz="1800" b="0" dirty="0" smtClean="0"/>
              <a:t>Build a platform users to perform increasingly complex analysis</a:t>
            </a:r>
            <a:endParaRPr lang="en-US" sz="1800" b="0" dirty="0"/>
          </a:p>
          <a:p>
            <a:pPr marL="177800" indent="-177800">
              <a:lnSpc>
                <a:spcPct val="90000"/>
              </a:lnSpc>
              <a:spcAft>
                <a:spcPts val="600"/>
              </a:spcAft>
              <a:buSzPct val="110000"/>
            </a:pPr>
            <a:r>
              <a:rPr lang="en-US" sz="1800" dirty="0" smtClean="0"/>
              <a:t>Immediate Requirement :</a:t>
            </a:r>
            <a:r>
              <a:rPr lang="en-US" sz="1800" b="0" dirty="0" smtClean="0"/>
              <a:t> Replicate current capability</a:t>
            </a:r>
            <a:endParaRPr lang="en-US" sz="1800" b="0" dirty="0"/>
          </a:p>
          <a:p>
            <a:pPr marL="177800" indent="-177800">
              <a:lnSpc>
                <a:spcPct val="90000"/>
              </a:lnSpc>
              <a:buSzPct val="110000"/>
            </a:pPr>
            <a:r>
              <a:rPr lang="en-US" sz="1800" dirty="0" smtClean="0"/>
              <a:t>Future: </a:t>
            </a:r>
            <a:r>
              <a:rPr lang="en-US" sz="1800" b="0" dirty="0" smtClean="0"/>
              <a:t>Allow for increasingly complex analysis. </a:t>
            </a:r>
            <a:r>
              <a:rPr lang="en-US" sz="1800" b="0" dirty="0" smtClean="0"/>
              <a:t>Ability to capture and share analytics in addition to sharing data. Tailor Urika to less complex queries.</a:t>
            </a:r>
            <a:endParaRPr lang="en-US" sz="1800" b="0" dirty="0"/>
          </a:p>
        </p:txBody>
      </p:sp>
      <p:pic>
        <p:nvPicPr>
          <p:cNvPr id="7" name="Picture 3" descr="BreastCanc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762000"/>
            <a:ext cx="3321496" cy="2667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609600" y="4267200"/>
            <a:ext cx="3276600" cy="1676400"/>
          </a:xfrm>
          <a:prstGeom prst="rect">
            <a:avLst/>
          </a:prstGeom>
          <a:noFill/>
          <a:ln>
            <a:noFill/>
          </a:ln>
        </p:spPr>
      </p:pic>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4648200" y="4038600"/>
            <a:ext cx="3657600" cy="1828800"/>
          </a:xfrm>
          <a:prstGeom prst="rect">
            <a:avLst/>
          </a:prstGeom>
          <a:noFill/>
          <a:ln>
            <a:noFill/>
          </a:ln>
        </p:spPr>
      </p:pic>
    </p:spTree>
    <p:extLst>
      <p:ext uri="{BB962C8B-B14F-4D97-AF65-F5344CB8AC3E}">
        <p14:creationId xmlns:p14="http://schemas.microsoft.com/office/powerpoint/2010/main" val="35226534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05400" y="5181600"/>
            <a:ext cx="3481893" cy="523220"/>
          </a:xfrm>
          <a:prstGeom prst="rect">
            <a:avLst/>
          </a:prstGeom>
          <a:noFill/>
        </p:spPr>
        <p:txBody>
          <a:bodyPr wrap="none" rtlCol="0">
            <a:spAutoFit/>
          </a:bodyPr>
          <a:lstStyle/>
          <a:p>
            <a:r>
              <a:rPr lang="en-US" sz="2800" b="1" dirty="0" err="1" smtClean="0">
                <a:solidFill>
                  <a:srgbClr val="005596"/>
                </a:solidFill>
              </a:rPr>
              <a:t>Tim</a:t>
            </a:r>
            <a:r>
              <a:rPr lang="en-US" sz="2800" b="1" dirty="0" err="1" smtClean="0">
                <a:solidFill>
                  <a:srgbClr val="005596"/>
                </a:solidFill>
              </a:rPr>
              <a:t>@</a:t>
            </a:r>
            <a:r>
              <a:rPr lang="en-US" sz="2800" b="1" dirty="0" err="1" smtClean="0">
                <a:solidFill>
                  <a:srgbClr val="005596"/>
                </a:solidFill>
              </a:rPr>
              <a:t>yarcdata</a:t>
            </a:r>
            <a:r>
              <a:rPr lang="en-US" sz="2800" b="1" dirty="0" err="1" smtClean="0">
                <a:solidFill>
                  <a:srgbClr val="005596"/>
                </a:solidFill>
              </a:rPr>
              <a:t>.com</a:t>
            </a:r>
            <a:endParaRPr lang="en-US" sz="2800" b="1" dirty="0">
              <a:solidFill>
                <a:srgbClr val="005596"/>
              </a:solidFill>
            </a:endParaRPr>
          </a:p>
        </p:txBody>
      </p:sp>
      <p:sp>
        <p:nvSpPr>
          <p:cNvPr id="4" name="TextBox 3"/>
          <p:cNvSpPr txBox="1"/>
          <p:nvPr/>
        </p:nvSpPr>
        <p:spPr>
          <a:xfrm>
            <a:off x="762000" y="1676400"/>
            <a:ext cx="8279580" cy="2554545"/>
          </a:xfrm>
          <a:prstGeom prst="rect">
            <a:avLst/>
          </a:prstGeom>
          <a:noFill/>
        </p:spPr>
        <p:txBody>
          <a:bodyPr wrap="none" rtlCol="0">
            <a:spAutoFit/>
          </a:bodyPr>
          <a:lstStyle/>
          <a:p>
            <a:r>
              <a:rPr lang="en-US" sz="4000" b="1" dirty="0" smtClean="0">
                <a:solidFill>
                  <a:srgbClr val="000090"/>
                </a:solidFill>
              </a:rPr>
              <a:t>Transition:</a:t>
            </a:r>
          </a:p>
          <a:p>
            <a:r>
              <a:rPr lang="en-US" sz="4000" b="1" dirty="0" smtClean="0">
                <a:solidFill>
                  <a:srgbClr val="000090"/>
                </a:solidFill>
              </a:rPr>
              <a:t>Semantic Medline Demonstration</a:t>
            </a:r>
          </a:p>
          <a:p>
            <a:endParaRPr lang="en-US" sz="4000" b="1" dirty="0">
              <a:solidFill>
                <a:srgbClr val="000090"/>
              </a:solidFill>
            </a:endParaRPr>
          </a:p>
          <a:p>
            <a:r>
              <a:rPr lang="en-US" sz="4000" b="1" dirty="0" smtClean="0">
                <a:solidFill>
                  <a:srgbClr val="000090"/>
                </a:solidFill>
              </a:rPr>
              <a:t>-Q&amp;A Post Demo</a:t>
            </a:r>
            <a:endParaRPr lang="en-US" sz="4000" b="1" dirty="0">
              <a:solidFill>
                <a:srgbClr val="000090"/>
              </a:solidFill>
            </a:endParaRPr>
          </a:p>
        </p:txBody>
      </p:sp>
    </p:spTree>
    <p:extLst>
      <p:ext uri="{BB962C8B-B14F-4D97-AF65-F5344CB8AC3E}">
        <p14:creationId xmlns:p14="http://schemas.microsoft.com/office/powerpoint/2010/main" val="40635577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Graphs and Traditional </a:t>
            </a:r>
            <a:r>
              <a:rPr lang="en-US" dirty="0" smtClean="0"/>
              <a:t>Technologies</a:t>
            </a:r>
            <a:endParaRPr lang="en-US" dirty="0"/>
          </a:p>
        </p:txBody>
      </p:sp>
      <p:sp>
        <p:nvSpPr>
          <p:cNvPr id="3" name="Content Placeholder 2"/>
          <p:cNvSpPr>
            <a:spLocks noGrp="1"/>
          </p:cNvSpPr>
          <p:nvPr>
            <p:ph idx="1"/>
          </p:nvPr>
        </p:nvSpPr>
        <p:spPr>
          <a:xfrm>
            <a:off x="190500" y="914401"/>
            <a:ext cx="5852491" cy="4803366"/>
          </a:xfrm>
        </p:spPr>
        <p:txBody>
          <a:bodyPr/>
          <a:lstStyle/>
          <a:p>
            <a:r>
              <a:rPr lang="en-US" sz="2000" b="1" dirty="0" smtClean="0">
                <a:solidFill>
                  <a:srgbClr val="155D97"/>
                </a:solidFill>
              </a:rPr>
              <a:t>Square </a:t>
            </a:r>
            <a:r>
              <a:rPr lang="en-US" sz="2000" b="1" dirty="0">
                <a:solidFill>
                  <a:srgbClr val="155D97"/>
                </a:solidFill>
              </a:rPr>
              <a:t>peg, round hole:</a:t>
            </a:r>
          </a:p>
          <a:p>
            <a:pPr marL="742950" lvl="1" indent="-285750">
              <a:buFont typeface="Arial"/>
              <a:buChar char="•"/>
            </a:pPr>
            <a:r>
              <a:rPr lang="en-US" sz="1400" dirty="0">
                <a:solidFill>
                  <a:srgbClr val="000000"/>
                </a:solidFill>
              </a:rPr>
              <a:t>Current technology does not support efficient representation, storage, and interaction with complex graph structures</a:t>
            </a:r>
          </a:p>
          <a:p>
            <a:pPr marL="742950" lvl="1" indent="-285750">
              <a:buFont typeface="Arial"/>
              <a:buChar char="•"/>
            </a:pPr>
            <a:r>
              <a:rPr lang="en-US" sz="1400" dirty="0">
                <a:solidFill>
                  <a:srgbClr val="000000"/>
                </a:solidFill>
              </a:rPr>
              <a:t>Traditional relational models only add the an already complex structure</a:t>
            </a:r>
          </a:p>
          <a:p>
            <a:pPr marL="742950" lvl="1" indent="-285750">
              <a:buFont typeface="Arial"/>
              <a:buChar char="•"/>
            </a:pPr>
            <a:r>
              <a:rPr lang="en-US" sz="1400" dirty="0">
                <a:solidFill>
                  <a:srgbClr val="000000"/>
                </a:solidFill>
              </a:rPr>
              <a:t>Traditional hardware approaches do not support efficient access to highly interconnected graphs</a:t>
            </a:r>
          </a:p>
          <a:p>
            <a:pPr marL="742950" lvl="1" indent="-285750">
              <a:buFont typeface="Arial"/>
              <a:buChar char="•"/>
            </a:pPr>
            <a:endParaRPr lang="en-US" sz="1400" b="1" dirty="0">
              <a:solidFill>
                <a:srgbClr val="000000"/>
              </a:solidFill>
            </a:endParaRPr>
          </a:p>
          <a:p>
            <a:r>
              <a:rPr lang="en-US" sz="2000" b="1" dirty="0">
                <a:solidFill>
                  <a:srgbClr val="155D97"/>
                </a:solidFill>
              </a:rPr>
              <a:t>You don’t know what you don’t know:</a:t>
            </a:r>
          </a:p>
          <a:p>
            <a:pPr marL="742950" lvl="1" indent="-285750">
              <a:buFont typeface="Arial"/>
              <a:buChar char="•"/>
            </a:pPr>
            <a:r>
              <a:rPr lang="en-US" sz="1400" dirty="0">
                <a:solidFill>
                  <a:srgbClr val="000000"/>
                </a:solidFill>
              </a:rPr>
              <a:t>Efficient relational schemas require prior knowledge of the relationships between database fields</a:t>
            </a:r>
          </a:p>
          <a:p>
            <a:pPr marL="742950" lvl="1" indent="-285750">
              <a:buFont typeface="Arial"/>
              <a:buChar char="•"/>
            </a:pPr>
            <a:r>
              <a:rPr lang="en-US" sz="1400" dirty="0">
                <a:solidFill>
                  <a:srgbClr val="000000"/>
                </a:solidFill>
              </a:rPr>
              <a:t>Updating and modifying schemas frequently introduces delays and errors</a:t>
            </a:r>
          </a:p>
          <a:p>
            <a:pPr lvl="1"/>
            <a:endParaRPr lang="en-US" sz="1400" b="1" dirty="0">
              <a:solidFill>
                <a:srgbClr val="000000"/>
              </a:solidFill>
            </a:endParaRPr>
          </a:p>
          <a:p>
            <a:r>
              <a:rPr lang="en-US" sz="2000" dirty="0" smtClean="0">
                <a:solidFill>
                  <a:srgbClr val="155D97"/>
                </a:solidFill>
              </a:rPr>
              <a:t>Problems in </a:t>
            </a:r>
            <a:r>
              <a:rPr lang="en-US" sz="2000" b="1" dirty="0" smtClean="0">
                <a:solidFill>
                  <a:srgbClr val="155D97"/>
                </a:solidFill>
              </a:rPr>
              <a:t>partitioning </a:t>
            </a:r>
            <a:r>
              <a:rPr lang="en-US" sz="2000" b="1" dirty="0">
                <a:solidFill>
                  <a:srgbClr val="155D97"/>
                </a:solidFill>
              </a:rPr>
              <a:t>the problem:</a:t>
            </a:r>
          </a:p>
          <a:p>
            <a:pPr marL="742950" lvl="1" indent="-285750">
              <a:buFont typeface="Arial"/>
              <a:buChar char="•"/>
            </a:pPr>
            <a:r>
              <a:rPr lang="en-US" sz="1400" dirty="0">
                <a:solidFill>
                  <a:srgbClr val="000000"/>
                </a:solidFill>
              </a:rPr>
              <a:t>Distributed computing solutions are good…If your problem can be easily partitioned</a:t>
            </a:r>
          </a:p>
          <a:p>
            <a:pPr marL="742950" lvl="1" indent="-285750">
              <a:buFont typeface="Arial"/>
              <a:buChar char="•"/>
            </a:pPr>
            <a:r>
              <a:rPr lang="en-US" sz="1400" dirty="0">
                <a:solidFill>
                  <a:srgbClr val="000000"/>
                </a:solidFill>
              </a:rPr>
              <a:t>Graphs are not predictable; accessing graph nodes across large clusters can be unwieldy at best and does not work at scale</a:t>
            </a:r>
            <a:endParaRPr lang="en-US" sz="1600" dirty="0"/>
          </a:p>
        </p:txBody>
      </p:sp>
      <p:sp>
        <p:nvSpPr>
          <p:cNvPr id="4" name="Footer Placeholder 3"/>
          <p:cNvSpPr>
            <a:spLocks noGrp="1"/>
          </p:cNvSpPr>
          <p:nvPr>
            <p:ph type="ftr" sz="quarter" idx="4294967295"/>
          </p:nvPr>
        </p:nvSpPr>
        <p:spPr>
          <a:xfrm>
            <a:off x="1060703" y="6307137"/>
            <a:ext cx="4188630" cy="365125"/>
          </a:xfrm>
          <a:prstGeom prst="rect">
            <a:avLst/>
          </a:prstGeom>
        </p:spPr>
        <p:txBody>
          <a:bodyPr/>
          <a:lstStyle/>
          <a:p>
            <a:r>
              <a:rPr lang="en-US" smtClean="0"/>
              <a:t>YarcData COMPANY CONFIDENTIAL – DO NOT DISTRIBUTE</a:t>
            </a:r>
            <a:endParaRPr lang="en-US" dirty="0"/>
          </a:p>
        </p:txBody>
      </p:sp>
      <p:sp>
        <p:nvSpPr>
          <p:cNvPr id="5" name="Slide Number Placeholder 4"/>
          <p:cNvSpPr>
            <a:spLocks noGrp="1"/>
          </p:cNvSpPr>
          <p:nvPr>
            <p:ph type="sldNum" sz="quarter" idx="4294967295"/>
          </p:nvPr>
        </p:nvSpPr>
        <p:spPr>
          <a:xfrm>
            <a:off x="-2" y="6306819"/>
            <a:ext cx="822960" cy="365760"/>
          </a:xfrm>
          <a:prstGeom prst="ellipse">
            <a:avLst/>
          </a:prstGeom>
        </p:spPr>
        <p:txBody>
          <a:bodyPr/>
          <a:lstStyle/>
          <a:p>
            <a:fld id="{0C6433BC-E6E8-4522-83D7-24F1D7FF58E3}" type="slidenum">
              <a:rPr lang="en-US" smtClean="0"/>
              <a:pPr/>
              <a:t>3</a:t>
            </a:fld>
            <a:endParaRPr lang="en-US" dirty="0"/>
          </a:p>
        </p:txBody>
      </p:sp>
      <p:grpSp>
        <p:nvGrpSpPr>
          <p:cNvPr id="6" name="Group 5"/>
          <p:cNvGrpSpPr/>
          <p:nvPr/>
        </p:nvGrpSpPr>
        <p:grpSpPr>
          <a:xfrm>
            <a:off x="6553200" y="4495800"/>
            <a:ext cx="2362200" cy="1447800"/>
            <a:chOff x="6477000" y="4495800"/>
            <a:chExt cx="2362200" cy="1447800"/>
          </a:xfrm>
        </p:grpSpPr>
        <p:sp>
          <p:nvSpPr>
            <p:cNvPr id="7" name="Rectangle 6"/>
            <p:cNvSpPr/>
            <p:nvPr/>
          </p:nvSpPr>
          <p:spPr>
            <a:xfrm>
              <a:off x="6477000" y="44958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772400" y="44958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477000" y="53340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7772400" y="5334000"/>
              <a:ext cx="1066800" cy="609600"/>
            </a:xfrm>
            <a:prstGeom prst="rect">
              <a:avLst/>
            </a:prstGeom>
            <a:gradFill>
              <a:gsLst>
                <a:gs pos="0">
                  <a:schemeClr val="accent2">
                    <a:lumMod val="20000"/>
                    <a:lumOff val="80000"/>
                  </a:schemeClr>
                </a:gs>
                <a:gs pos="55000">
                  <a:schemeClr val="accent2">
                    <a:lumMod val="40000"/>
                    <a:lumOff val="60000"/>
                  </a:schemeClr>
                </a:gs>
                <a:gs pos="100000">
                  <a:schemeClr val="accent2">
                    <a:lumMod val="75000"/>
                  </a:schemeClr>
                </a:gs>
              </a:gsLst>
            </a:gra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629400" y="45720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 name="Oval 11"/>
            <p:cNvSpPr/>
            <p:nvPr/>
          </p:nvSpPr>
          <p:spPr>
            <a:xfrm>
              <a:off x="7086600" y="47244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3" name="Oval 12"/>
            <p:cNvSpPr/>
            <p:nvPr/>
          </p:nvSpPr>
          <p:spPr>
            <a:xfrm>
              <a:off x="8458200" y="45720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4" name="Oval 13"/>
            <p:cNvSpPr/>
            <p:nvPr/>
          </p:nvSpPr>
          <p:spPr>
            <a:xfrm>
              <a:off x="8001000" y="48006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5" name="Oval 14"/>
            <p:cNvSpPr/>
            <p:nvPr/>
          </p:nvSpPr>
          <p:spPr>
            <a:xfrm>
              <a:off x="6858000" y="54864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6" name="Oval 15"/>
            <p:cNvSpPr/>
            <p:nvPr/>
          </p:nvSpPr>
          <p:spPr>
            <a:xfrm>
              <a:off x="8001000" y="55626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7" name="Oval 16"/>
            <p:cNvSpPr/>
            <p:nvPr/>
          </p:nvSpPr>
          <p:spPr>
            <a:xfrm>
              <a:off x="8458200" y="5410200"/>
              <a:ext cx="228600" cy="2286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cxnSp>
          <p:nvCxnSpPr>
            <p:cNvPr id="18" name="Straight Connector 17"/>
            <p:cNvCxnSpPr>
              <a:stCxn id="11" idx="4"/>
              <a:endCxn id="15" idx="0"/>
            </p:cNvCxnSpPr>
            <p:nvPr/>
          </p:nvCxnSpPr>
          <p:spPr>
            <a:xfrm>
              <a:off x="6743700" y="4800600"/>
              <a:ext cx="228600" cy="68580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12" idx="4"/>
              <a:endCxn id="15" idx="0"/>
            </p:cNvCxnSpPr>
            <p:nvPr/>
          </p:nvCxnSpPr>
          <p:spPr>
            <a:xfrm flipH="1">
              <a:off x="6972300" y="4953000"/>
              <a:ext cx="228600" cy="53340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a:stCxn id="12" idx="4"/>
              <a:endCxn id="16" idx="1"/>
            </p:cNvCxnSpPr>
            <p:nvPr/>
          </p:nvCxnSpPr>
          <p:spPr>
            <a:xfrm>
              <a:off x="7200900" y="4953000"/>
              <a:ext cx="833578" cy="643078"/>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a:stCxn id="12" idx="6"/>
              <a:endCxn id="14" idx="2"/>
            </p:cNvCxnSpPr>
            <p:nvPr/>
          </p:nvCxnSpPr>
          <p:spPr>
            <a:xfrm>
              <a:off x="7315200" y="4838700"/>
              <a:ext cx="685800" cy="7620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2" idx="6"/>
              <a:endCxn id="13" idx="2"/>
            </p:cNvCxnSpPr>
            <p:nvPr/>
          </p:nvCxnSpPr>
          <p:spPr>
            <a:xfrm flipV="1">
              <a:off x="7315200" y="4686300"/>
              <a:ext cx="1143000" cy="15240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stCxn id="14" idx="5"/>
              <a:endCxn id="17" idx="1"/>
            </p:cNvCxnSpPr>
            <p:nvPr/>
          </p:nvCxnSpPr>
          <p:spPr>
            <a:xfrm rot="16200000" flipH="1">
              <a:off x="8119922" y="5071922"/>
              <a:ext cx="447956" cy="295556"/>
            </a:xfrm>
            <a:prstGeom prst="line">
              <a:avLst/>
            </a:prstGeom>
            <a:ln/>
          </p:spPr>
          <p:style>
            <a:lnRef idx="2">
              <a:schemeClr val="accent1"/>
            </a:lnRef>
            <a:fillRef idx="0">
              <a:schemeClr val="accent1"/>
            </a:fillRef>
            <a:effectRef idx="1">
              <a:schemeClr val="accent1"/>
            </a:effectRef>
            <a:fontRef idx="minor">
              <a:schemeClr val="tx1"/>
            </a:fontRef>
          </p:style>
        </p:cxnSp>
      </p:grpSp>
      <p:grpSp>
        <p:nvGrpSpPr>
          <p:cNvPr id="25" name="Group 24"/>
          <p:cNvGrpSpPr/>
          <p:nvPr/>
        </p:nvGrpSpPr>
        <p:grpSpPr>
          <a:xfrm>
            <a:off x="6580632" y="2606919"/>
            <a:ext cx="2334768" cy="1660281"/>
            <a:chOff x="6504432" y="2590800"/>
            <a:chExt cx="2334768" cy="1660281"/>
          </a:xfrm>
        </p:grpSpPr>
        <p:sp>
          <p:nvSpPr>
            <p:cNvPr id="26" name="Oval 25"/>
            <p:cNvSpPr/>
            <p:nvPr/>
          </p:nvSpPr>
          <p:spPr>
            <a:xfrm>
              <a:off x="6504432" y="3305764"/>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7" name="Oval 26"/>
            <p:cNvSpPr/>
            <p:nvPr/>
          </p:nvSpPr>
          <p:spPr>
            <a:xfrm>
              <a:off x="7200900" y="3305764"/>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8" name="Oval 27"/>
            <p:cNvSpPr/>
            <p:nvPr/>
          </p:nvSpPr>
          <p:spPr>
            <a:xfrm>
              <a:off x="8561867" y="2948720"/>
              <a:ext cx="228600" cy="228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9" name="Oval 28"/>
            <p:cNvSpPr/>
            <p:nvPr/>
          </p:nvSpPr>
          <p:spPr>
            <a:xfrm>
              <a:off x="8610600" y="3306640"/>
              <a:ext cx="228600" cy="228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30" name="Oval 29"/>
            <p:cNvSpPr/>
            <p:nvPr/>
          </p:nvSpPr>
          <p:spPr>
            <a:xfrm>
              <a:off x="8390667" y="4022481"/>
              <a:ext cx="228600" cy="228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31" name="Oval 30"/>
            <p:cNvSpPr/>
            <p:nvPr/>
          </p:nvSpPr>
          <p:spPr>
            <a:xfrm>
              <a:off x="8561867" y="3664560"/>
              <a:ext cx="228600" cy="228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32" name="Straight Connector 31"/>
            <p:cNvCxnSpPr>
              <a:stCxn id="27" idx="4"/>
              <a:endCxn id="30" idx="1"/>
            </p:cNvCxnSpPr>
            <p:nvPr/>
          </p:nvCxnSpPr>
          <p:spPr>
            <a:xfrm>
              <a:off x="7315200" y="3534364"/>
              <a:ext cx="1108945" cy="521595"/>
            </a:xfrm>
            <a:prstGeom prst="line">
              <a:avLst/>
            </a:prstGeom>
            <a:ln>
              <a:tailEnd type="triangle" w="med" len="lg"/>
            </a:ln>
          </p:spPr>
          <p:style>
            <a:lnRef idx="1">
              <a:schemeClr val="accent4"/>
            </a:lnRef>
            <a:fillRef idx="2">
              <a:schemeClr val="accent4"/>
            </a:fillRef>
            <a:effectRef idx="1">
              <a:schemeClr val="accent4"/>
            </a:effectRef>
            <a:fontRef idx="minor">
              <a:schemeClr val="dk1"/>
            </a:fontRef>
          </p:style>
        </p:cxnSp>
        <p:cxnSp>
          <p:nvCxnSpPr>
            <p:cNvPr id="33" name="Straight Connector 32"/>
            <p:cNvCxnSpPr>
              <a:stCxn id="27" idx="5"/>
              <a:endCxn id="31" idx="1"/>
            </p:cNvCxnSpPr>
            <p:nvPr/>
          </p:nvCxnSpPr>
          <p:spPr>
            <a:xfrm>
              <a:off x="7396022" y="3500886"/>
              <a:ext cx="1199323" cy="197152"/>
            </a:xfrm>
            <a:prstGeom prst="line">
              <a:avLst/>
            </a:prstGeom>
            <a:ln>
              <a:tailEnd type="triangle" w="med" len="lg"/>
            </a:ln>
          </p:spPr>
          <p:style>
            <a:lnRef idx="1">
              <a:schemeClr val="accent4"/>
            </a:lnRef>
            <a:fillRef idx="2">
              <a:schemeClr val="accent4"/>
            </a:fillRef>
            <a:effectRef idx="1">
              <a:schemeClr val="accent4"/>
            </a:effectRef>
            <a:fontRef idx="minor">
              <a:schemeClr val="dk1"/>
            </a:fontRef>
          </p:style>
        </p:cxnSp>
        <p:cxnSp>
          <p:nvCxnSpPr>
            <p:cNvPr id="34" name="Straight Connector 33"/>
            <p:cNvCxnSpPr>
              <a:stCxn id="27" idx="6"/>
              <a:endCxn id="29" idx="2"/>
            </p:cNvCxnSpPr>
            <p:nvPr/>
          </p:nvCxnSpPr>
          <p:spPr>
            <a:xfrm>
              <a:off x="7429500" y="3420064"/>
              <a:ext cx="1181100" cy="876"/>
            </a:xfrm>
            <a:prstGeom prst="line">
              <a:avLst/>
            </a:prstGeom>
            <a:ln>
              <a:tailEnd type="triangle" w="med" len="lg"/>
            </a:ln>
          </p:spPr>
          <p:style>
            <a:lnRef idx="1">
              <a:schemeClr val="accent4"/>
            </a:lnRef>
            <a:fillRef idx="2">
              <a:schemeClr val="accent4"/>
            </a:fillRef>
            <a:effectRef idx="1">
              <a:schemeClr val="accent4"/>
            </a:effectRef>
            <a:fontRef idx="minor">
              <a:schemeClr val="dk1"/>
            </a:fontRef>
          </p:style>
        </p:cxnSp>
        <p:cxnSp>
          <p:nvCxnSpPr>
            <p:cNvPr id="35" name="Straight Connector 34"/>
            <p:cNvCxnSpPr>
              <a:stCxn id="27" idx="7"/>
              <a:endCxn id="28" idx="1"/>
            </p:cNvCxnSpPr>
            <p:nvPr/>
          </p:nvCxnSpPr>
          <p:spPr>
            <a:xfrm flipV="1">
              <a:off x="7396022" y="2982198"/>
              <a:ext cx="1199323" cy="357044"/>
            </a:xfrm>
            <a:prstGeom prst="line">
              <a:avLst/>
            </a:prstGeom>
            <a:ln>
              <a:tailEnd type="triangle" w="med" len="lg"/>
            </a:ln>
          </p:spPr>
          <p:style>
            <a:lnRef idx="1">
              <a:schemeClr val="accent4"/>
            </a:lnRef>
            <a:fillRef idx="2">
              <a:schemeClr val="accent4"/>
            </a:fillRef>
            <a:effectRef idx="1">
              <a:schemeClr val="accent4"/>
            </a:effectRef>
            <a:fontRef idx="minor">
              <a:schemeClr val="dk1"/>
            </a:fontRef>
          </p:style>
        </p:cxnSp>
        <p:cxnSp>
          <p:nvCxnSpPr>
            <p:cNvPr id="36" name="Straight Connector 35"/>
            <p:cNvCxnSpPr>
              <a:stCxn id="27" idx="4"/>
              <a:endCxn id="27" idx="5"/>
            </p:cNvCxnSpPr>
            <p:nvPr/>
          </p:nvCxnSpPr>
          <p:spPr>
            <a:xfrm flipV="1">
              <a:off x="7315200" y="3500886"/>
              <a:ext cx="80822" cy="33478"/>
            </a:xfrm>
            <a:prstGeom prst="line">
              <a:avLst/>
            </a:prstGeom>
          </p:spPr>
          <p:style>
            <a:lnRef idx="2">
              <a:schemeClr val="accent3">
                <a:shade val="50000"/>
              </a:schemeClr>
            </a:lnRef>
            <a:fillRef idx="1">
              <a:schemeClr val="accent3"/>
            </a:fillRef>
            <a:effectRef idx="0">
              <a:schemeClr val="accent3"/>
            </a:effectRef>
            <a:fontRef idx="minor">
              <a:schemeClr val="lt1"/>
            </a:fontRef>
          </p:style>
        </p:cxnSp>
        <p:cxnSp>
          <p:nvCxnSpPr>
            <p:cNvPr id="37" name="Straight Connector 36"/>
            <p:cNvCxnSpPr>
              <a:stCxn id="26" idx="6"/>
            </p:cNvCxnSpPr>
            <p:nvPr/>
          </p:nvCxnSpPr>
          <p:spPr>
            <a:xfrm>
              <a:off x="6733032" y="3420064"/>
              <a:ext cx="501346" cy="9894"/>
            </a:xfrm>
            <a:prstGeom prst="line">
              <a:avLst/>
            </a:prstGeom>
            <a:ln w="28575">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sp>
          <p:nvSpPr>
            <p:cNvPr id="38" name="Oval 37"/>
            <p:cNvSpPr/>
            <p:nvPr/>
          </p:nvSpPr>
          <p:spPr>
            <a:xfrm>
              <a:off x="8407694" y="2590800"/>
              <a:ext cx="228600" cy="2286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cxnSp>
          <p:nvCxnSpPr>
            <p:cNvPr id="39" name="Straight Connector 38"/>
            <p:cNvCxnSpPr>
              <a:stCxn id="27" idx="0"/>
              <a:endCxn id="38" idx="3"/>
            </p:cNvCxnSpPr>
            <p:nvPr/>
          </p:nvCxnSpPr>
          <p:spPr>
            <a:xfrm flipV="1">
              <a:off x="7315200" y="2785922"/>
              <a:ext cx="1125972" cy="519842"/>
            </a:xfrm>
            <a:prstGeom prst="line">
              <a:avLst/>
            </a:prstGeom>
            <a:ln>
              <a:tailEnd type="triangle" w="med" len="lg"/>
            </a:ln>
          </p:spPr>
          <p:style>
            <a:lnRef idx="1">
              <a:schemeClr val="accent4"/>
            </a:lnRef>
            <a:fillRef idx="2">
              <a:schemeClr val="accent4"/>
            </a:fillRef>
            <a:effectRef idx="1">
              <a:schemeClr val="accent4"/>
            </a:effectRef>
            <a:fontRef idx="minor">
              <a:schemeClr val="dk1"/>
            </a:fontRef>
          </p:style>
        </p:cxnSp>
        <p:sp>
          <p:nvSpPr>
            <p:cNvPr id="40" name="TextBox 39"/>
            <p:cNvSpPr txBox="1"/>
            <p:nvPr/>
          </p:nvSpPr>
          <p:spPr>
            <a:xfrm>
              <a:off x="7869671" y="3100800"/>
              <a:ext cx="466794" cy="646331"/>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grpSp>
        <p:nvGrpSpPr>
          <p:cNvPr id="41" name="Group 40"/>
          <p:cNvGrpSpPr/>
          <p:nvPr/>
        </p:nvGrpSpPr>
        <p:grpSpPr>
          <a:xfrm>
            <a:off x="6248400" y="762000"/>
            <a:ext cx="2667000" cy="1447800"/>
            <a:chOff x="6248400" y="838200"/>
            <a:chExt cx="2667000" cy="1447800"/>
          </a:xfrm>
        </p:grpSpPr>
        <p:grpSp>
          <p:nvGrpSpPr>
            <p:cNvPr id="42" name="Group 7"/>
            <p:cNvGrpSpPr>
              <a:grpSpLocks/>
            </p:cNvGrpSpPr>
            <p:nvPr/>
          </p:nvGrpSpPr>
          <p:grpSpPr bwMode="auto">
            <a:xfrm>
              <a:off x="6248400" y="1285631"/>
              <a:ext cx="589290" cy="778809"/>
              <a:chOff x="911206" y="1585609"/>
              <a:chExt cx="947147" cy="1251621"/>
            </a:xfrm>
          </p:grpSpPr>
          <p:sp>
            <p:nvSpPr>
              <p:cNvPr id="70" name="Rectangle 69"/>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b="1" dirty="0" smtClean="0">
                    <a:solidFill>
                      <a:schemeClr val="tx2"/>
                    </a:solidFill>
                  </a:rPr>
                  <a:t>CPU</a:t>
                </a:r>
                <a:endParaRPr lang="en-US" sz="1400" b="1" dirty="0">
                  <a:solidFill>
                    <a:schemeClr val="tx2"/>
                  </a:solidFill>
                </a:endParaRPr>
              </a:p>
            </p:txBody>
          </p:sp>
          <p:sp>
            <p:nvSpPr>
              <p:cNvPr id="71" name="Rectangle 70"/>
              <p:cNvSpPr/>
              <p:nvPr/>
            </p:nvSpPr>
            <p:spPr>
              <a:xfrm>
                <a:off x="911206" y="2215385"/>
                <a:ext cx="943974"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grpSp>
          <p:nvGrpSpPr>
            <p:cNvPr id="43" name="Group 8"/>
            <p:cNvGrpSpPr>
              <a:grpSpLocks/>
            </p:cNvGrpSpPr>
            <p:nvPr/>
          </p:nvGrpSpPr>
          <p:grpSpPr bwMode="auto">
            <a:xfrm>
              <a:off x="7008454" y="1285631"/>
              <a:ext cx="587314" cy="778809"/>
              <a:chOff x="914379" y="1585609"/>
              <a:chExt cx="943974" cy="1251621"/>
            </a:xfrm>
          </p:grpSpPr>
          <p:sp>
            <p:nvSpPr>
              <p:cNvPr id="68" name="Rectangle 67"/>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b="1" dirty="0" smtClean="0">
                    <a:solidFill>
                      <a:schemeClr val="tx2"/>
                    </a:solidFill>
                  </a:rPr>
                  <a:t>CPU</a:t>
                </a:r>
                <a:endParaRPr lang="en-US" sz="1400" b="1" dirty="0">
                  <a:solidFill>
                    <a:schemeClr val="tx2"/>
                  </a:solidFill>
                </a:endParaRPr>
              </a:p>
            </p:txBody>
          </p:sp>
          <p:sp>
            <p:nvSpPr>
              <p:cNvPr id="69" name="Rectangle 68"/>
              <p:cNvSpPr/>
              <p:nvPr/>
            </p:nvSpPr>
            <p:spPr>
              <a:xfrm>
                <a:off x="914379" y="2215385"/>
                <a:ext cx="943974"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grpSp>
          <p:nvGrpSpPr>
            <p:cNvPr id="44" name="Group 13"/>
            <p:cNvGrpSpPr>
              <a:grpSpLocks/>
            </p:cNvGrpSpPr>
            <p:nvPr/>
          </p:nvGrpSpPr>
          <p:grpSpPr bwMode="auto">
            <a:xfrm>
              <a:off x="8327098" y="1328951"/>
              <a:ext cx="588302" cy="778809"/>
              <a:chOff x="914379" y="1585609"/>
              <a:chExt cx="945561" cy="1251621"/>
            </a:xfrm>
          </p:grpSpPr>
          <p:sp>
            <p:nvSpPr>
              <p:cNvPr id="66" name="Rectangle 65"/>
              <p:cNvSpPr/>
              <p:nvPr/>
            </p:nvSpPr>
            <p:spPr>
              <a:xfrm>
                <a:off x="914379" y="1585609"/>
                <a:ext cx="943974" cy="621845"/>
              </a:xfrm>
              <a:prstGeom prst="rect">
                <a:avLst/>
              </a:prstGeom>
              <a:solidFill>
                <a:schemeClr val="accent1">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b="1" dirty="0" smtClean="0">
                    <a:solidFill>
                      <a:schemeClr val="tx2"/>
                    </a:solidFill>
                  </a:rPr>
                  <a:t>CPU</a:t>
                </a:r>
                <a:endParaRPr lang="en-US" sz="1400" b="1" dirty="0">
                  <a:solidFill>
                    <a:schemeClr val="tx2"/>
                  </a:solidFill>
                </a:endParaRPr>
              </a:p>
            </p:txBody>
          </p:sp>
          <p:sp>
            <p:nvSpPr>
              <p:cNvPr id="67" name="Rectangle 66"/>
              <p:cNvSpPr/>
              <p:nvPr/>
            </p:nvSpPr>
            <p:spPr>
              <a:xfrm>
                <a:off x="915965" y="2215385"/>
                <a:ext cx="943975" cy="621845"/>
              </a:xfrm>
              <a:prstGeom prst="rect">
                <a:avLst/>
              </a:prstGeom>
              <a:solidFill>
                <a:schemeClr val="tx1">
                  <a:lumMod val="50000"/>
                  <a:lumOff val="5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grpSp>
        <p:sp>
          <p:nvSpPr>
            <p:cNvPr id="45" name="TextBox 24"/>
            <p:cNvSpPr txBox="1">
              <a:spLocks noChangeArrowheads="1"/>
            </p:cNvSpPr>
            <p:nvPr/>
          </p:nvSpPr>
          <p:spPr bwMode="auto">
            <a:xfrm>
              <a:off x="7514464" y="838200"/>
              <a:ext cx="77179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algn="ctr" eaLnBrk="0" fontAlgn="base" hangingPunct="0">
                <a:spcBef>
                  <a:spcPct val="0"/>
                </a:spcBef>
                <a:spcAft>
                  <a:spcPct val="0"/>
                </a:spcAft>
                <a:defRPr b="1">
                  <a:solidFill>
                    <a:schemeClr val="tx1"/>
                  </a:solidFill>
                  <a:latin typeface="Arial" charset="0"/>
                </a:defRPr>
              </a:lvl6pPr>
              <a:lvl7pPr marL="2971800" indent="-228600" algn="ctr" eaLnBrk="0" fontAlgn="base" hangingPunct="0">
                <a:spcBef>
                  <a:spcPct val="0"/>
                </a:spcBef>
                <a:spcAft>
                  <a:spcPct val="0"/>
                </a:spcAft>
                <a:defRPr b="1">
                  <a:solidFill>
                    <a:schemeClr val="tx1"/>
                  </a:solidFill>
                  <a:latin typeface="Arial" charset="0"/>
                </a:defRPr>
              </a:lvl7pPr>
              <a:lvl8pPr marL="3429000" indent="-228600" algn="ctr" eaLnBrk="0" fontAlgn="base" hangingPunct="0">
                <a:spcBef>
                  <a:spcPct val="0"/>
                </a:spcBef>
                <a:spcAft>
                  <a:spcPct val="0"/>
                </a:spcAft>
                <a:defRPr b="1">
                  <a:solidFill>
                    <a:schemeClr val="tx1"/>
                  </a:solidFill>
                  <a:latin typeface="Arial" charset="0"/>
                </a:defRPr>
              </a:lvl8pPr>
              <a:lvl9pPr marL="3886200" indent="-228600" algn="ctr" eaLnBrk="0" fontAlgn="base" hangingPunct="0">
                <a:spcBef>
                  <a:spcPct val="0"/>
                </a:spcBef>
                <a:spcAft>
                  <a:spcPct val="0"/>
                </a:spcAft>
                <a:defRPr b="1">
                  <a:solidFill>
                    <a:schemeClr val="tx1"/>
                  </a:solidFill>
                  <a:latin typeface="Arial" charset="0"/>
                </a:defRPr>
              </a:lvl9pPr>
            </a:lstStyle>
            <a:p>
              <a:pPr eaLnBrk="1" hangingPunct="1"/>
              <a:r>
                <a:rPr lang="en-US" sz="5400" dirty="0">
                  <a:solidFill>
                    <a:schemeClr val="bg1"/>
                  </a:solidFill>
                </a:rPr>
                <a:t>…</a:t>
              </a:r>
            </a:p>
          </p:txBody>
        </p:sp>
        <p:sp>
          <p:nvSpPr>
            <p:cNvPr id="46" name="Oval 45"/>
            <p:cNvSpPr>
              <a:spLocks noChangeArrowheads="1"/>
            </p:cNvSpPr>
            <p:nvPr/>
          </p:nvSpPr>
          <p:spPr bwMode="auto">
            <a:xfrm>
              <a:off x="6309599" y="168737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47" name="Oval 46"/>
            <p:cNvSpPr>
              <a:spLocks noChangeArrowheads="1"/>
            </p:cNvSpPr>
            <p:nvPr/>
          </p:nvSpPr>
          <p:spPr bwMode="auto">
            <a:xfrm>
              <a:off x="6706407" y="1882817"/>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48" name="Oval 47"/>
            <p:cNvSpPr>
              <a:spLocks noChangeArrowheads="1"/>
            </p:cNvSpPr>
            <p:nvPr/>
          </p:nvSpPr>
          <p:spPr bwMode="auto">
            <a:xfrm>
              <a:off x="6285909" y="194796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49" name="Oval 48"/>
            <p:cNvSpPr>
              <a:spLocks noChangeArrowheads="1"/>
            </p:cNvSpPr>
            <p:nvPr/>
          </p:nvSpPr>
          <p:spPr bwMode="auto">
            <a:xfrm>
              <a:off x="7082485" y="194796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0" name="Oval 49"/>
            <p:cNvSpPr>
              <a:spLocks noChangeArrowheads="1"/>
            </p:cNvSpPr>
            <p:nvPr/>
          </p:nvSpPr>
          <p:spPr bwMode="auto">
            <a:xfrm>
              <a:off x="7479293" y="1853204"/>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1" name="Oval 50"/>
            <p:cNvSpPr>
              <a:spLocks noChangeArrowheads="1"/>
            </p:cNvSpPr>
            <p:nvPr/>
          </p:nvSpPr>
          <p:spPr bwMode="auto">
            <a:xfrm>
              <a:off x="8395436" y="1724772"/>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2" name="Oval 51"/>
            <p:cNvSpPr>
              <a:spLocks noChangeArrowheads="1"/>
            </p:cNvSpPr>
            <p:nvPr/>
          </p:nvSpPr>
          <p:spPr bwMode="auto">
            <a:xfrm>
              <a:off x="8425048" y="1985362"/>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3" name="Oval 52"/>
            <p:cNvSpPr>
              <a:spLocks noChangeArrowheads="1"/>
            </p:cNvSpPr>
            <p:nvPr/>
          </p:nvSpPr>
          <p:spPr bwMode="auto">
            <a:xfrm>
              <a:off x="8780398" y="1955749"/>
              <a:ext cx="82915" cy="82915"/>
            </a:xfrm>
            <a:prstGeom prst="ellipse">
              <a:avLst/>
            </a:prstGeom>
            <a:solidFill>
              <a:srgbClr val="C00000"/>
            </a:solidFill>
            <a:ln w="12700" algn="ctr">
              <a:solidFill>
                <a:schemeClr val="tx1"/>
              </a:solidFill>
              <a:round/>
              <a:headEnd/>
              <a:tailEnd type="triangle" w="med" len="med"/>
            </a:ln>
          </p:spPr>
          <p:txBody>
            <a:bodyPr anchor="ctr"/>
            <a:lstStyle/>
            <a:p>
              <a:endParaRPr lang="en-US"/>
            </a:p>
          </p:txBody>
        </p:sp>
        <p:sp>
          <p:nvSpPr>
            <p:cNvPr id="54" name="Freeform 53"/>
            <p:cNvSpPr>
              <a:spLocks noChangeArrowheads="1"/>
            </p:cNvSpPr>
            <p:nvPr/>
          </p:nvSpPr>
          <p:spPr bwMode="auto">
            <a:xfrm>
              <a:off x="6380669" y="1526480"/>
              <a:ext cx="1086931" cy="439252"/>
            </a:xfrm>
            <a:custGeom>
              <a:avLst/>
              <a:gdLst>
                <a:gd name="T0" fmla="*/ 0 w 1733550"/>
                <a:gd name="T1" fmla="*/ 2147483647 h 277812"/>
                <a:gd name="T2" fmla="*/ 53802044 w 1733550"/>
                <a:gd name="T3" fmla="*/ 2065276535 h 277812"/>
                <a:gd name="T4" fmla="*/ 101999696 w 1733550"/>
                <a:gd name="T5" fmla="*/ 2147483647 h 277812"/>
                <a:gd name="T6" fmla="*/ 0 60000 65536"/>
                <a:gd name="T7" fmla="*/ 0 60000 65536"/>
                <a:gd name="T8" fmla="*/ 0 60000 65536"/>
                <a:gd name="T9" fmla="*/ 0 w 1733550"/>
                <a:gd name="T10" fmla="*/ 0 h 277812"/>
                <a:gd name="T11" fmla="*/ 1733550 w 1733550"/>
                <a:gd name="T12" fmla="*/ 277812 h 277812"/>
              </a:gdLst>
              <a:ahLst/>
              <a:cxnLst>
                <a:cxn ang="T6">
                  <a:pos x="T0" y="T1"/>
                </a:cxn>
                <a:cxn ang="T7">
                  <a:pos x="T2" y="T3"/>
                </a:cxn>
                <a:cxn ang="T8">
                  <a:pos x="T4" y="T5"/>
                </a:cxn>
              </a:cxnLst>
              <a:rect l="T9" t="T10" r="T11" b="T12"/>
              <a:pathLst>
                <a:path w="1733550" h="277812">
                  <a:moveTo>
                    <a:pt x="0" y="277812"/>
                  </a:moveTo>
                  <a:cubicBezTo>
                    <a:pt x="312737" y="150018"/>
                    <a:pt x="625475" y="22224"/>
                    <a:pt x="914400" y="11112"/>
                  </a:cubicBezTo>
                  <a:cubicBezTo>
                    <a:pt x="1203325" y="0"/>
                    <a:pt x="1468437" y="105568"/>
                    <a:pt x="1733550" y="211137"/>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5" name="Freeform 54"/>
            <p:cNvSpPr>
              <a:spLocks noChangeArrowheads="1"/>
            </p:cNvSpPr>
            <p:nvPr/>
          </p:nvSpPr>
          <p:spPr bwMode="auto">
            <a:xfrm>
              <a:off x="6368824" y="1947964"/>
              <a:ext cx="337583" cy="47380"/>
            </a:xfrm>
            <a:custGeom>
              <a:avLst/>
              <a:gdLst>
                <a:gd name="T0" fmla="*/ 0 w 542925"/>
                <a:gd name="T1" fmla="*/ 57150 h 76200"/>
                <a:gd name="T2" fmla="*/ 323850 w 542925"/>
                <a:gd name="T3" fmla="*/ 66675 h 76200"/>
                <a:gd name="T4" fmla="*/ 542925 w 542925"/>
                <a:gd name="T5" fmla="*/ 0 h 76200"/>
                <a:gd name="T6" fmla="*/ 0 60000 65536"/>
                <a:gd name="T7" fmla="*/ 0 60000 65536"/>
                <a:gd name="T8" fmla="*/ 0 60000 65536"/>
                <a:gd name="T9" fmla="*/ 0 w 542925"/>
                <a:gd name="T10" fmla="*/ 0 h 76200"/>
                <a:gd name="T11" fmla="*/ 542925 w 542925"/>
                <a:gd name="T12" fmla="*/ 76200 h 76200"/>
              </a:gdLst>
              <a:ahLst/>
              <a:cxnLst>
                <a:cxn ang="T6">
                  <a:pos x="T0" y="T1"/>
                </a:cxn>
                <a:cxn ang="T7">
                  <a:pos x="T2" y="T3"/>
                </a:cxn>
                <a:cxn ang="T8">
                  <a:pos x="T4" y="T5"/>
                </a:cxn>
              </a:cxnLst>
              <a:rect l="T9" t="T10" r="T11" b="T12"/>
              <a:pathLst>
                <a:path w="542925" h="76200">
                  <a:moveTo>
                    <a:pt x="0" y="57150"/>
                  </a:moveTo>
                  <a:cubicBezTo>
                    <a:pt x="116681" y="66675"/>
                    <a:pt x="233363" y="76200"/>
                    <a:pt x="323850" y="66675"/>
                  </a:cubicBezTo>
                  <a:cubicBezTo>
                    <a:pt x="414338" y="57150"/>
                    <a:pt x="478631" y="28575"/>
                    <a:pt x="542925" y="0"/>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6" name="Freeform 55"/>
            <p:cNvSpPr>
              <a:spLocks noChangeArrowheads="1"/>
            </p:cNvSpPr>
            <p:nvPr/>
          </p:nvSpPr>
          <p:spPr bwMode="auto">
            <a:xfrm>
              <a:off x="6398437" y="1746599"/>
              <a:ext cx="361273" cy="136218"/>
            </a:xfrm>
            <a:custGeom>
              <a:avLst/>
              <a:gdLst>
                <a:gd name="T0" fmla="*/ 0 w 581025"/>
                <a:gd name="T1" fmla="*/ 0 h 219075"/>
                <a:gd name="T2" fmla="*/ 476250 w 581025"/>
                <a:gd name="T3" fmla="*/ 38100 h 219075"/>
                <a:gd name="T4" fmla="*/ 581025 w 581025"/>
                <a:gd name="T5" fmla="*/ 219075 h 219075"/>
                <a:gd name="T6" fmla="*/ 0 60000 65536"/>
                <a:gd name="T7" fmla="*/ 0 60000 65536"/>
                <a:gd name="T8" fmla="*/ 0 60000 65536"/>
                <a:gd name="T9" fmla="*/ 0 w 581025"/>
                <a:gd name="T10" fmla="*/ 0 h 219075"/>
                <a:gd name="T11" fmla="*/ 581025 w 581025"/>
                <a:gd name="T12" fmla="*/ 219075 h 219075"/>
              </a:gdLst>
              <a:ahLst/>
              <a:cxnLst>
                <a:cxn ang="T6">
                  <a:pos x="T0" y="T1"/>
                </a:cxn>
                <a:cxn ang="T7">
                  <a:pos x="T2" y="T3"/>
                </a:cxn>
                <a:cxn ang="T8">
                  <a:pos x="T4" y="T5"/>
                </a:cxn>
              </a:cxnLst>
              <a:rect l="T9" t="T10" r="T11" b="T12"/>
              <a:pathLst>
                <a:path w="581025" h="219075">
                  <a:moveTo>
                    <a:pt x="0" y="0"/>
                  </a:moveTo>
                  <a:cubicBezTo>
                    <a:pt x="189706" y="794"/>
                    <a:pt x="379413" y="1588"/>
                    <a:pt x="476250" y="38100"/>
                  </a:cubicBezTo>
                  <a:cubicBezTo>
                    <a:pt x="573087" y="74612"/>
                    <a:pt x="577056" y="146843"/>
                    <a:pt x="581025" y="2190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7" name="Freeform 56"/>
            <p:cNvSpPr>
              <a:spLocks noChangeArrowheads="1"/>
            </p:cNvSpPr>
            <p:nvPr/>
          </p:nvSpPr>
          <p:spPr bwMode="auto">
            <a:xfrm>
              <a:off x="7165400" y="1918352"/>
              <a:ext cx="325738" cy="59225"/>
            </a:xfrm>
            <a:custGeom>
              <a:avLst/>
              <a:gdLst>
                <a:gd name="T0" fmla="*/ 0 w 495300"/>
                <a:gd name="T1" fmla="*/ 30350 h 104775"/>
                <a:gd name="T2" fmla="*/ 1026928 w 495300"/>
                <a:gd name="T3" fmla="*/ 0 h 104775"/>
                <a:gd name="T4" fmla="*/ 0 60000 65536"/>
                <a:gd name="T5" fmla="*/ 0 60000 65536"/>
                <a:gd name="T6" fmla="*/ 0 w 495300"/>
                <a:gd name="T7" fmla="*/ 0 h 104775"/>
                <a:gd name="T8" fmla="*/ 495300 w 495300"/>
                <a:gd name="T9" fmla="*/ 104775 h 104775"/>
              </a:gdLst>
              <a:ahLst/>
              <a:cxnLst>
                <a:cxn ang="T4">
                  <a:pos x="T0" y="T1"/>
                </a:cxn>
                <a:cxn ang="T5">
                  <a:pos x="T2" y="T3"/>
                </a:cxn>
              </a:cxnLst>
              <a:rect l="T6" t="T7" r="T8" b="T9"/>
              <a:pathLst>
                <a:path w="495300" h="104775">
                  <a:moveTo>
                    <a:pt x="0" y="104775"/>
                  </a:moveTo>
                  <a:lnTo>
                    <a:pt x="495300" y="0"/>
                  </a:ln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8" name="Freeform 57"/>
            <p:cNvSpPr>
              <a:spLocks noChangeArrowheads="1"/>
            </p:cNvSpPr>
            <p:nvPr/>
          </p:nvSpPr>
          <p:spPr bwMode="auto">
            <a:xfrm>
              <a:off x="6276038" y="1764367"/>
              <a:ext cx="39483" cy="183598"/>
            </a:xfrm>
            <a:custGeom>
              <a:avLst/>
              <a:gdLst>
                <a:gd name="T0" fmla="*/ 63500 w 63500"/>
                <a:gd name="T1" fmla="*/ 0 h 295275"/>
                <a:gd name="T2" fmla="*/ 6350 w 63500"/>
                <a:gd name="T3" fmla="*/ 180975 h 295275"/>
                <a:gd name="T4" fmla="*/ 25400 w 63500"/>
                <a:gd name="T5" fmla="*/ 295275 h 295275"/>
                <a:gd name="T6" fmla="*/ 0 60000 65536"/>
                <a:gd name="T7" fmla="*/ 0 60000 65536"/>
                <a:gd name="T8" fmla="*/ 0 60000 65536"/>
                <a:gd name="T9" fmla="*/ 0 w 63500"/>
                <a:gd name="T10" fmla="*/ 0 h 295275"/>
                <a:gd name="T11" fmla="*/ 63500 w 63500"/>
                <a:gd name="T12" fmla="*/ 295275 h 295275"/>
              </a:gdLst>
              <a:ahLst/>
              <a:cxnLst>
                <a:cxn ang="T6">
                  <a:pos x="T0" y="T1"/>
                </a:cxn>
                <a:cxn ang="T7">
                  <a:pos x="T2" y="T3"/>
                </a:cxn>
                <a:cxn ang="T8">
                  <a:pos x="T4" y="T5"/>
                </a:cxn>
              </a:cxnLst>
              <a:rect l="T9" t="T10" r="T11" b="T12"/>
              <a:pathLst>
                <a:path w="63500" h="295275">
                  <a:moveTo>
                    <a:pt x="63500" y="0"/>
                  </a:moveTo>
                  <a:cubicBezTo>
                    <a:pt x="38100" y="65881"/>
                    <a:pt x="12700" y="131762"/>
                    <a:pt x="6350" y="180975"/>
                  </a:cubicBezTo>
                  <a:cubicBezTo>
                    <a:pt x="0" y="230188"/>
                    <a:pt x="12700" y="262731"/>
                    <a:pt x="25400" y="29527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9" name="Freeform 58"/>
            <p:cNvSpPr>
              <a:spLocks noChangeArrowheads="1"/>
            </p:cNvSpPr>
            <p:nvPr/>
          </p:nvSpPr>
          <p:spPr bwMode="auto">
            <a:xfrm>
              <a:off x="8490196" y="1772152"/>
              <a:ext cx="337583" cy="177675"/>
            </a:xfrm>
            <a:custGeom>
              <a:avLst/>
              <a:gdLst>
                <a:gd name="T0" fmla="*/ 0 w 542925"/>
                <a:gd name="T1" fmla="*/ 0 h 285750"/>
                <a:gd name="T2" fmla="*/ 428625 w 542925"/>
                <a:gd name="T3" fmla="*/ 57150 h 285750"/>
                <a:gd name="T4" fmla="*/ 542925 w 542925"/>
                <a:gd name="T5" fmla="*/ 285750 h 285750"/>
                <a:gd name="T6" fmla="*/ 0 60000 65536"/>
                <a:gd name="T7" fmla="*/ 0 60000 65536"/>
                <a:gd name="T8" fmla="*/ 0 60000 65536"/>
                <a:gd name="T9" fmla="*/ 0 w 542925"/>
                <a:gd name="T10" fmla="*/ 0 h 285750"/>
                <a:gd name="T11" fmla="*/ 542925 w 542925"/>
                <a:gd name="T12" fmla="*/ 285750 h 285750"/>
              </a:gdLst>
              <a:ahLst/>
              <a:cxnLst>
                <a:cxn ang="T6">
                  <a:pos x="T0" y="T1"/>
                </a:cxn>
                <a:cxn ang="T7">
                  <a:pos x="T2" y="T3"/>
                </a:cxn>
                <a:cxn ang="T8">
                  <a:pos x="T4" y="T5"/>
                </a:cxn>
              </a:cxnLst>
              <a:rect l="T9" t="T10" r="T11" b="T12"/>
              <a:pathLst>
                <a:path w="542925" h="285750">
                  <a:moveTo>
                    <a:pt x="0" y="0"/>
                  </a:moveTo>
                  <a:cubicBezTo>
                    <a:pt x="169069" y="4762"/>
                    <a:pt x="338138" y="9525"/>
                    <a:pt x="428625" y="57150"/>
                  </a:cubicBezTo>
                  <a:cubicBezTo>
                    <a:pt x="519112" y="104775"/>
                    <a:pt x="531018" y="195262"/>
                    <a:pt x="542925" y="285750"/>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0" name="Freeform 59"/>
            <p:cNvSpPr>
              <a:spLocks noChangeArrowheads="1"/>
            </p:cNvSpPr>
            <p:nvPr/>
          </p:nvSpPr>
          <p:spPr bwMode="auto">
            <a:xfrm>
              <a:off x="8507963" y="2026819"/>
              <a:ext cx="284280" cy="38497"/>
            </a:xfrm>
            <a:custGeom>
              <a:avLst/>
              <a:gdLst>
                <a:gd name="T0" fmla="*/ 457200 w 457200"/>
                <a:gd name="T1" fmla="*/ 0 h 61912"/>
                <a:gd name="T2" fmla="*/ 228600 w 457200"/>
                <a:gd name="T3" fmla="*/ 57162 h 61912"/>
                <a:gd name="T4" fmla="*/ 0 w 457200"/>
                <a:gd name="T5" fmla="*/ 28575 h 61912"/>
                <a:gd name="T6" fmla="*/ 0 60000 65536"/>
                <a:gd name="T7" fmla="*/ 0 60000 65536"/>
                <a:gd name="T8" fmla="*/ 0 60000 65536"/>
                <a:gd name="T9" fmla="*/ 0 w 457200"/>
                <a:gd name="T10" fmla="*/ 0 h 61912"/>
                <a:gd name="T11" fmla="*/ 457200 w 457200"/>
                <a:gd name="T12" fmla="*/ 61912 h 61912"/>
              </a:gdLst>
              <a:ahLst/>
              <a:cxnLst>
                <a:cxn ang="T6">
                  <a:pos x="T0" y="T1"/>
                </a:cxn>
                <a:cxn ang="T7">
                  <a:pos x="T2" y="T3"/>
                </a:cxn>
                <a:cxn ang="T8">
                  <a:pos x="T4" y="T5"/>
                </a:cxn>
              </a:cxnLst>
              <a:rect l="T9" t="T10" r="T11" b="T12"/>
              <a:pathLst>
                <a:path w="457200" h="61912">
                  <a:moveTo>
                    <a:pt x="457200" y="0"/>
                  </a:moveTo>
                  <a:cubicBezTo>
                    <a:pt x="381000" y="26194"/>
                    <a:pt x="304800" y="52388"/>
                    <a:pt x="228600" y="57150"/>
                  </a:cubicBezTo>
                  <a:cubicBezTo>
                    <a:pt x="152400" y="61912"/>
                    <a:pt x="76200" y="45243"/>
                    <a:pt x="0" y="285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 name="Freeform 60"/>
            <p:cNvSpPr>
              <a:spLocks noChangeArrowheads="1"/>
            </p:cNvSpPr>
            <p:nvPr/>
          </p:nvSpPr>
          <p:spPr bwMode="auto">
            <a:xfrm>
              <a:off x="8393461" y="1813609"/>
              <a:ext cx="43432" cy="195443"/>
            </a:xfrm>
            <a:custGeom>
              <a:avLst/>
              <a:gdLst>
                <a:gd name="T0" fmla="*/ 50800 w 69850"/>
                <a:gd name="T1" fmla="*/ 0 h 314325"/>
                <a:gd name="T2" fmla="*/ 3175 w 69850"/>
                <a:gd name="T3" fmla="*/ 161925 h 314325"/>
                <a:gd name="T4" fmla="*/ 69850 w 69850"/>
                <a:gd name="T5" fmla="*/ 314325 h 314325"/>
                <a:gd name="T6" fmla="*/ 0 60000 65536"/>
                <a:gd name="T7" fmla="*/ 0 60000 65536"/>
                <a:gd name="T8" fmla="*/ 0 60000 65536"/>
                <a:gd name="T9" fmla="*/ 0 w 69850"/>
                <a:gd name="T10" fmla="*/ 0 h 314325"/>
                <a:gd name="T11" fmla="*/ 69850 w 69850"/>
                <a:gd name="T12" fmla="*/ 314325 h 314325"/>
              </a:gdLst>
              <a:ahLst/>
              <a:cxnLst>
                <a:cxn ang="T6">
                  <a:pos x="T0" y="T1"/>
                </a:cxn>
                <a:cxn ang="T7">
                  <a:pos x="T2" y="T3"/>
                </a:cxn>
                <a:cxn ang="T8">
                  <a:pos x="T4" y="T5"/>
                </a:cxn>
              </a:cxnLst>
              <a:rect l="T9" t="T10" r="T11" b="T12"/>
              <a:pathLst>
                <a:path w="69850" h="314325">
                  <a:moveTo>
                    <a:pt x="50800" y="0"/>
                  </a:moveTo>
                  <a:cubicBezTo>
                    <a:pt x="25400" y="54769"/>
                    <a:pt x="0" y="109538"/>
                    <a:pt x="3175" y="161925"/>
                  </a:cubicBezTo>
                  <a:cubicBezTo>
                    <a:pt x="6350" y="214312"/>
                    <a:pt x="38100" y="264318"/>
                    <a:pt x="69850" y="31432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2" name="Freeform 61"/>
            <p:cNvSpPr>
              <a:spLocks noChangeArrowheads="1"/>
            </p:cNvSpPr>
            <p:nvPr/>
          </p:nvSpPr>
          <p:spPr bwMode="auto">
            <a:xfrm>
              <a:off x="6771554" y="1965732"/>
              <a:ext cx="333634" cy="206301"/>
            </a:xfrm>
            <a:custGeom>
              <a:avLst/>
              <a:gdLst>
                <a:gd name="T0" fmla="*/ 0 w 1104900"/>
                <a:gd name="T1" fmla="*/ 0 h 331788"/>
                <a:gd name="T2" fmla="*/ 447675 w 1104900"/>
                <a:gd name="T3" fmla="*/ 314325 h 331788"/>
                <a:gd name="T4" fmla="*/ 1104900 w 1104900"/>
                <a:gd name="T5" fmla="*/ 104775 h 331788"/>
                <a:gd name="T6" fmla="*/ 0 60000 65536"/>
                <a:gd name="T7" fmla="*/ 0 60000 65536"/>
                <a:gd name="T8" fmla="*/ 0 60000 65536"/>
                <a:gd name="T9" fmla="*/ 0 w 1104900"/>
                <a:gd name="T10" fmla="*/ 0 h 331788"/>
                <a:gd name="T11" fmla="*/ 1104900 w 1104900"/>
                <a:gd name="T12" fmla="*/ 331788 h 331788"/>
              </a:gdLst>
              <a:ahLst/>
              <a:cxnLst>
                <a:cxn ang="T6">
                  <a:pos x="T0" y="T1"/>
                </a:cxn>
                <a:cxn ang="T7">
                  <a:pos x="T2" y="T3"/>
                </a:cxn>
                <a:cxn ang="T8">
                  <a:pos x="T4" y="T5"/>
                </a:cxn>
              </a:cxnLst>
              <a:rect l="T9" t="T10" r="T11" b="T12"/>
              <a:pathLst>
                <a:path w="1104900" h="331788">
                  <a:moveTo>
                    <a:pt x="0" y="0"/>
                  </a:moveTo>
                  <a:cubicBezTo>
                    <a:pt x="131762" y="148431"/>
                    <a:pt x="263525" y="296863"/>
                    <a:pt x="447675" y="314325"/>
                  </a:cubicBezTo>
                  <a:cubicBezTo>
                    <a:pt x="631825" y="331788"/>
                    <a:pt x="868362" y="218281"/>
                    <a:pt x="1104900" y="104775"/>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 name="Freeform 62"/>
            <p:cNvSpPr>
              <a:spLocks noChangeArrowheads="1"/>
            </p:cNvSpPr>
            <p:nvPr/>
          </p:nvSpPr>
          <p:spPr bwMode="auto">
            <a:xfrm>
              <a:off x="6400800" y="1162134"/>
              <a:ext cx="2052190" cy="580405"/>
            </a:xfrm>
            <a:custGeom>
              <a:avLst/>
              <a:gdLst>
                <a:gd name="T0" fmla="*/ 0 w 5657850"/>
                <a:gd name="T1" fmla="*/ 933450 h 933450"/>
                <a:gd name="T2" fmla="*/ 2162175 w 5657850"/>
                <a:gd name="T3" fmla="*/ 161925 h 933450"/>
                <a:gd name="T4" fmla="*/ 3733801 w 5657850"/>
                <a:gd name="T5" fmla="*/ 57150 h 933450"/>
                <a:gd name="T6" fmla="*/ 5276850 w 5657850"/>
                <a:gd name="T7" fmla="*/ 504825 h 933450"/>
                <a:gd name="T8" fmla="*/ 5657850 w 5657850"/>
                <a:gd name="T9" fmla="*/ 904875 h 933450"/>
                <a:gd name="T10" fmla="*/ 0 60000 65536"/>
                <a:gd name="T11" fmla="*/ 0 60000 65536"/>
                <a:gd name="T12" fmla="*/ 0 60000 65536"/>
                <a:gd name="T13" fmla="*/ 0 60000 65536"/>
                <a:gd name="T14" fmla="*/ 0 60000 65536"/>
                <a:gd name="T15" fmla="*/ 0 w 5657850"/>
                <a:gd name="T16" fmla="*/ 0 h 933450"/>
                <a:gd name="T17" fmla="*/ 5657850 w 5657850"/>
                <a:gd name="T18" fmla="*/ 933450 h 933450"/>
              </a:gdLst>
              <a:ahLst/>
              <a:cxnLst>
                <a:cxn ang="T10">
                  <a:pos x="T0" y="T1"/>
                </a:cxn>
                <a:cxn ang="T11">
                  <a:pos x="T2" y="T3"/>
                </a:cxn>
                <a:cxn ang="T12">
                  <a:pos x="T4" y="T5"/>
                </a:cxn>
                <a:cxn ang="T13">
                  <a:pos x="T6" y="T7"/>
                </a:cxn>
                <a:cxn ang="T14">
                  <a:pos x="T8" y="T9"/>
                </a:cxn>
              </a:cxnLst>
              <a:rect l="T15" t="T16" r="T17" b="T18"/>
              <a:pathLst>
                <a:path w="5657850" h="933450">
                  <a:moveTo>
                    <a:pt x="0" y="933450"/>
                  </a:moveTo>
                  <a:cubicBezTo>
                    <a:pt x="769937" y="620712"/>
                    <a:pt x="1539875" y="307975"/>
                    <a:pt x="2162175" y="161925"/>
                  </a:cubicBezTo>
                  <a:cubicBezTo>
                    <a:pt x="2784475" y="15875"/>
                    <a:pt x="3214688" y="0"/>
                    <a:pt x="3733800" y="57150"/>
                  </a:cubicBezTo>
                  <a:cubicBezTo>
                    <a:pt x="4252912" y="114300"/>
                    <a:pt x="4956175" y="363538"/>
                    <a:pt x="5276850" y="504825"/>
                  </a:cubicBezTo>
                  <a:cubicBezTo>
                    <a:pt x="5597525" y="646112"/>
                    <a:pt x="5627687" y="775493"/>
                    <a:pt x="5657850" y="904875"/>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4" name="Freeform 63"/>
            <p:cNvSpPr>
              <a:spLocks noChangeArrowheads="1"/>
            </p:cNvSpPr>
            <p:nvPr/>
          </p:nvSpPr>
          <p:spPr bwMode="auto">
            <a:xfrm flipH="1">
              <a:off x="7162798" y="2030345"/>
              <a:ext cx="1295401" cy="255655"/>
            </a:xfrm>
            <a:custGeom>
              <a:avLst/>
              <a:gdLst>
                <a:gd name="T0" fmla="*/ 3190875 w 3190875"/>
                <a:gd name="T1" fmla="*/ 142875 h 411163"/>
                <a:gd name="T2" fmla="*/ 1924063 w 3190875"/>
                <a:gd name="T3" fmla="*/ 352425 h 411163"/>
                <a:gd name="T4" fmla="*/ 1085863 w 3190875"/>
                <a:gd name="T5" fmla="*/ 352425 h 411163"/>
                <a:gd name="T6" fmla="*/ 0 w 3190875"/>
                <a:gd name="T7" fmla="*/ 0 h 411163"/>
                <a:gd name="T8" fmla="*/ 0 60000 65536"/>
                <a:gd name="T9" fmla="*/ 0 60000 65536"/>
                <a:gd name="T10" fmla="*/ 0 60000 65536"/>
                <a:gd name="T11" fmla="*/ 0 60000 65536"/>
                <a:gd name="T12" fmla="*/ 0 w 3190875"/>
                <a:gd name="T13" fmla="*/ 0 h 411163"/>
                <a:gd name="T14" fmla="*/ 3190875 w 3190875"/>
                <a:gd name="T15" fmla="*/ 411163 h 411163"/>
              </a:gdLst>
              <a:ahLst/>
              <a:cxnLst>
                <a:cxn ang="T8">
                  <a:pos x="T0" y="T1"/>
                </a:cxn>
                <a:cxn ang="T9">
                  <a:pos x="T2" y="T3"/>
                </a:cxn>
                <a:cxn ang="T10">
                  <a:pos x="T4" y="T5"/>
                </a:cxn>
                <a:cxn ang="T11">
                  <a:pos x="T6" y="T7"/>
                </a:cxn>
              </a:cxnLst>
              <a:rect l="T12" t="T13" r="T14" b="T15"/>
              <a:pathLst>
                <a:path w="3190875" h="411163">
                  <a:moveTo>
                    <a:pt x="3190875" y="142875"/>
                  </a:moveTo>
                  <a:cubicBezTo>
                    <a:pt x="2732881" y="230187"/>
                    <a:pt x="2274887" y="317500"/>
                    <a:pt x="1924050" y="352425"/>
                  </a:cubicBezTo>
                  <a:cubicBezTo>
                    <a:pt x="1573213" y="387350"/>
                    <a:pt x="1406525" y="411163"/>
                    <a:pt x="1085850" y="352425"/>
                  </a:cubicBezTo>
                  <a:cubicBezTo>
                    <a:pt x="765175" y="293688"/>
                    <a:pt x="382587" y="146844"/>
                    <a:pt x="0" y="0"/>
                  </a:cubicBezTo>
                </a:path>
              </a:pathLst>
            </a:custGeom>
            <a:noFill/>
            <a:ln w="12700" algn="ctr">
              <a:solidFill>
                <a:srgbClr val="C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5" name="Freeform 64"/>
            <p:cNvSpPr>
              <a:spLocks noChangeArrowheads="1"/>
            </p:cNvSpPr>
            <p:nvPr/>
          </p:nvSpPr>
          <p:spPr bwMode="auto">
            <a:xfrm>
              <a:off x="7620000" y="1696146"/>
              <a:ext cx="785610" cy="289215"/>
            </a:xfrm>
            <a:custGeom>
              <a:avLst/>
              <a:gdLst>
                <a:gd name="T0" fmla="*/ 5543550 w 5543550"/>
                <a:gd name="T1" fmla="*/ 465137 h 465137"/>
                <a:gd name="T2" fmla="*/ 3228975 w 5543550"/>
                <a:gd name="T3" fmla="*/ 122237 h 465137"/>
                <a:gd name="T4" fmla="*/ 1724038 w 5543550"/>
                <a:gd name="T5" fmla="*/ 26987 h 465137"/>
                <a:gd name="T6" fmla="*/ 466725 w 5543550"/>
                <a:gd name="T7" fmla="*/ 284162 h 465137"/>
                <a:gd name="T8" fmla="*/ 0 w 5543550"/>
                <a:gd name="T9" fmla="*/ 407987 h 465137"/>
                <a:gd name="T10" fmla="*/ 0 60000 65536"/>
                <a:gd name="T11" fmla="*/ 0 60000 65536"/>
                <a:gd name="T12" fmla="*/ 0 60000 65536"/>
                <a:gd name="T13" fmla="*/ 0 60000 65536"/>
                <a:gd name="T14" fmla="*/ 0 60000 65536"/>
                <a:gd name="T15" fmla="*/ 0 w 5543550"/>
                <a:gd name="T16" fmla="*/ 0 h 465137"/>
                <a:gd name="T17" fmla="*/ 5543550 w 5543550"/>
                <a:gd name="T18" fmla="*/ 465137 h 465137"/>
              </a:gdLst>
              <a:ahLst/>
              <a:cxnLst>
                <a:cxn ang="T10">
                  <a:pos x="T0" y="T1"/>
                </a:cxn>
                <a:cxn ang="T11">
                  <a:pos x="T2" y="T3"/>
                </a:cxn>
                <a:cxn ang="T12">
                  <a:pos x="T4" y="T5"/>
                </a:cxn>
                <a:cxn ang="T13">
                  <a:pos x="T6" y="T7"/>
                </a:cxn>
                <a:cxn ang="T14">
                  <a:pos x="T8" y="T9"/>
                </a:cxn>
              </a:cxnLst>
              <a:rect l="T15" t="T16" r="T17" b="T18"/>
              <a:pathLst>
                <a:path w="5543550" h="465137">
                  <a:moveTo>
                    <a:pt x="5543550" y="465137"/>
                  </a:moveTo>
                  <a:cubicBezTo>
                    <a:pt x="4704556" y="330199"/>
                    <a:pt x="3865562" y="195262"/>
                    <a:pt x="3228975" y="122237"/>
                  </a:cubicBezTo>
                  <a:cubicBezTo>
                    <a:pt x="2592388" y="49212"/>
                    <a:pt x="2184400" y="0"/>
                    <a:pt x="1724025" y="26987"/>
                  </a:cubicBezTo>
                  <a:cubicBezTo>
                    <a:pt x="1263650" y="53975"/>
                    <a:pt x="754062" y="220662"/>
                    <a:pt x="466725" y="284162"/>
                  </a:cubicBezTo>
                  <a:cubicBezTo>
                    <a:pt x="179388" y="347662"/>
                    <a:pt x="89694" y="377824"/>
                    <a:pt x="0" y="407987"/>
                  </a:cubicBezTo>
                </a:path>
              </a:pathLst>
            </a:custGeom>
            <a:noFill/>
            <a:ln w="1270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grpSp>
    </p:spTree>
    <p:extLst>
      <p:ext uri="{BB962C8B-B14F-4D97-AF65-F5344CB8AC3E}">
        <p14:creationId xmlns:p14="http://schemas.microsoft.com/office/powerpoint/2010/main" val="191884607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057400"/>
            <a:ext cx="8077200" cy="1470025"/>
          </a:xfrm>
        </p:spPr>
        <p:txBody>
          <a:bodyPr>
            <a:noAutofit/>
          </a:bodyPr>
          <a:lstStyle/>
          <a:p>
            <a:r>
              <a:rPr lang="en-US" sz="5200" b="1" dirty="0" smtClean="0">
                <a:solidFill>
                  <a:schemeClr val="tx1"/>
                </a:solidFill>
              </a:rPr>
              <a:t>Approach </a:t>
            </a:r>
            <a:r>
              <a:rPr lang="en-US" sz="5200" b="1" dirty="0" smtClean="0">
                <a:solidFill>
                  <a:schemeClr val="tx1"/>
                </a:solidFill>
              </a:rPr>
              <a:t>to Baseball </a:t>
            </a:r>
            <a:r>
              <a:rPr lang="en-US" sz="5200" b="1" dirty="0" smtClean="0">
                <a:solidFill>
                  <a:schemeClr val="tx1"/>
                </a:solidFill>
              </a:rPr>
              <a:t>Analytics</a:t>
            </a:r>
            <a:br>
              <a:rPr lang="en-US" sz="5200" b="1" dirty="0" smtClean="0">
                <a:solidFill>
                  <a:schemeClr val="tx1"/>
                </a:solidFill>
              </a:rPr>
            </a:br>
            <a:r>
              <a:rPr lang="en-US" sz="5200" b="1" dirty="0" smtClean="0">
                <a:solidFill>
                  <a:schemeClr val="tx1"/>
                </a:solidFill>
              </a:rPr>
              <a:t>          -</a:t>
            </a:r>
            <a:r>
              <a:rPr lang="en-US" sz="5200" i="1" dirty="0" smtClean="0">
                <a:solidFill>
                  <a:schemeClr val="tx1"/>
                </a:solidFill>
              </a:rPr>
              <a:t>A </a:t>
            </a:r>
            <a:r>
              <a:rPr lang="en-US" sz="5200" i="1" dirty="0">
                <a:solidFill>
                  <a:schemeClr val="tx1"/>
                </a:solidFill>
              </a:rPr>
              <a:t>U</a:t>
            </a:r>
            <a:r>
              <a:rPr lang="en-US" sz="5200" i="1" dirty="0" smtClean="0">
                <a:solidFill>
                  <a:schemeClr val="tx1"/>
                </a:solidFill>
              </a:rPr>
              <a:t>se Case </a:t>
            </a:r>
            <a:endParaRPr lang="en-US" sz="5200" b="1" i="1" dirty="0">
              <a:solidFill>
                <a:schemeClr val="tx1"/>
              </a:solidFill>
            </a:endParaRPr>
          </a:p>
        </p:txBody>
      </p:sp>
    </p:spTree>
    <p:extLst>
      <p:ext uri="{BB962C8B-B14F-4D97-AF65-F5344CB8AC3E}">
        <p14:creationId xmlns:p14="http://schemas.microsoft.com/office/powerpoint/2010/main" val="375417320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u="sng" dirty="0" smtClean="0">
                <a:solidFill>
                  <a:srgbClr val="FFFFFF"/>
                </a:solidFill>
              </a:rPr>
              <a:t>The Data World Has Changed</a:t>
            </a:r>
            <a:endParaRPr lang="en-US" sz="3600" u="sng" dirty="0">
              <a:solidFill>
                <a:srgbClr val="FFFFFF"/>
              </a:solidFill>
            </a:endParaRPr>
          </a:p>
        </p:txBody>
      </p:sp>
      <p:pic>
        <p:nvPicPr>
          <p:cNvPr id="44034" name="Picture 2" descr="C:\Users\Vince Gennaro\Dropbox\chapmanboxCrop.jpg"/>
          <p:cNvPicPr>
            <a:picLocks noChangeAspect="1" noChangeArrowheads="1"/>
          </p:cNvPicPr>
          <p:nvPr/>
        </p:nvPicPr>
        <p:blipFill>
          <a:blip r:embed="rId2" cstate="print"/>
          <a:srcRect/>
          <a:stretch>
            <a:fillRect/>
          </a:stretch>
        </p:blipFill>
        <p:spPr bwMode="auto">
          <a:xfrm>
            <a:off x="228600" y="3733800"/>
            <a:ext cx="2819400" cy="2290344"/>
          </a:xfrm>
          <a:prstGeom prst="rect">
            <a:avLst/>
          </a:prstGeom>
          <a:noFill/>
        </p:spPr>
      </p:pic>
      <p:sp>
        <p:nvSpPr>
          <p:cNvPr id="5" name="TextBox 4"/>
          <p:cNvSpPr txBox="1"/>
          <p:nvPr/>
        </p:nvSpPr>
        <p:spPr>
          <a:xfrm>
            <a:off x="304800" y="2209800"/>
            <a:ext cx="2057400" cy="615553"/>
          </a:xfrm>
          <a:prstGeom prst="rect">
            <a:avLst/>
          </a:prstGeom>
          <a:noFill/>
        </p:spPr>
        <p:txBody>
          <a:bodyPr wrap="square" rtlCol="0">
            <a:spAutoFit/>
          </a:bodyPr>
          <a:lstStyle/>
          <a:p>
            <a:r>
              <a:rPr lang="en-US" sz="3400" dirty="0" smtClean="0"/>
              <a:t>Box Score</a:t>
            </a:r>
            <a:endParaRPr lang="en-US" sz="3400" dirty="0"/>
          </a:p>
        </p:txBody>
      </p:sp>
      <p:pic>
        <p:nvPicPr>
          <p:cNvPr id="6" name="Picture 6" descr="C:\Users\Vince Gennaro\Dropbox\PBP-1.png"/>
          <p:cNvPicPr>
            <a:picLocks noChangeAspect="1" noChangeArrowheads="1"/>
          </p:cNvPicPr>
          <p:nvPr/>
        </p:nvPicPr>
        <p:blipFill>
          <a:blip r:embed="rId3" cstate="print"/>
          <a:srcRect/>
          <a:stretch>
            <a:fillRect/>
          </a:stretch>
        </p:blipFill>
        <p:spPr bwMode="auto">
          <a:xfrm>
            <a:off x="2590800" y="2590800"/>
            <a:ext cx="3352800" cy="2393453"/>
          </a:xfrm>
          <a:prstGeom prst="rect">
            <a:avLst/>
          </a:prstGeom>
          <a:noFill/>
        </p:spPr>
      </p:pic>
      <p:sp>
        <p:nvSpPr>
          <p:cNvPr id="7" name="TextBox 6"/>
          <p:cNvSpPr txBox="1"/>
          <p:nvPr/>
        </p:nvSpPr>
        <p:spPr>
          <a:xfrm>
            <a:off x="3276600" y="5105400"/>
            <a:ext cx="2819400" cy="615553"/>
          </a:xfrm>
          <a:prstGeom prst="rect">
            <a:avLst/>
          </a:prstGeom>
          <a:noFill/>
        </p:spPr>
        <p:txBody>
          <a:bodyPr wrap="square" rtlCol="0">
            <a:spAutoFit/>
          </a:bodyPr>
          <a:lstStyle/>
          <a:p>
            <a:r>
              <a:rPr lang="en-US" sz="3400" dirty="0" smtClean="0"/>
              <a:t>Play-by-Play</a:t>
            </a:r>
            <a:endParaRPr lang="en-US" sz="3400" dirty="0"/>
          </a:p>
        </p:txBody>
      </p:sp>
      <p:pic>
        <p:nvPicPr>
          <p:cNvPr id="8" name="Picture 5" descr="C:\Users\Vince Gennaro\Dropbox\imagerollover_gameday_Crop.jpg"/>
          <p:cNvPicPr>
            <a:picLocks noChangeAspect="1" noChangeArrowheads="1"/>
          </p:cNvPicPr>
          <p:nvPr/>
        </p:nvPicPr>
        <p:blipFill>
          <a:blip r:embed="rId4" cstate="print"/>
          <a:srcRect/>
          <a:stretch>
            <a:fillRect/>
          </a:stretch>
        </p:blipFill>
        <p:spPr bwMode="auto">
          <a:xfrm>
            <a:off x="5791200" y="1066800"/>
            <a:ext cx="3200400" cy="2716618"/>
          </a:xfrm>
          <a:prstGeom prst="rect">
            <a:avLst/>
          </a:prstGeom>
          <a:noFill/>
        </p:spPr>
      </p:pic>
      <p:sp>
        <p:nvSpPr>
          <p:cNvPr id="9" name="TextBox 8"/>
          <p:cNvSpPr txBox="1"/>
          <p:nvPr/>
        </p:nvSpPr>
        <p:spPr>
          <a:xfrm>
            <a:off x="6934200" y="3733800"/>
            <a:ext cx="2057400" cy="615553"/>
          </a:xfrm>
          <a:prstGeom prst="rect">
            <a:avLst/>
          </a:prstGeom>
          <a:noFill/>
        </p:spPr>
        <p:txBody>
          <a:bodyPr wrap="square" rtlCol="0">
            <a:spAutoFit/>
          </a:bodyPr>
          <a:lstStyle/>
          <a:p>
            <a:r>
              <a:rPr lang="en-US" sz="3400" dirty="0" err="1" smtClean="0"/>
              <a:t>Pitchf</a:t>
            </a:r>
            <a:r>
              <a:rPr lang="en-US" sz="3400" dirty="0" smtClean="0"/>
              <a:t>/x</a:t>
            </a:r>
            <a:endParaRPr lang="en-US" sz="3400" dirty="0"/>
          </a:p>
        </p:txBody>
      </p:sp>
      <p:sp>
        <p:nvSpPr>
          <p:cNvPr id="10" name="TextBox 9"/>
          <p:cNvSpPr txBox="1"/>
          <p:nvPr/>
        </p:nvSpPr>
        <p:spPr>
          <a:xfrm>
            <a:off x="4191000" y="6488668"/>
            <a:ext cx="4343400" cy="369332"/>
          </a:xfrm>
          <a:prstGeom prst="rect">
            <a:avLst/>
          </a:prstGeom>
          <a:noFill/>
        </p:spPr>
        <p:txBody>
          <a:bodyPr wrap="square" rtlCol="0">
            <a:spAutoFit/>
          </a:bodyPr>
          <a:lstStyle/>
          <a:p>
            <a:r>
              <a:rPr lang="en-US" dirty="0" smtClean="0"/>
              <a:t>Source: MLB.com and Baseball-Reference</a:t>
            </a:r>
            <a:endParaRPr lang="en-US" dirty="0"/>
          </a:p>
        </p:txBody>
      </p:sp>
      <p:sp>
        <p:nvSpPr>
          <p:cNvPr id="11" name="Slide Number Placeholder 10"/>
          <p:cNvSpPr>
            <a:spLocks noGrp="1"/>
          </p:cNvSpPr>
          <p:nvPr>
            <p:ph type="sldNum" sz="quarter" idx="4294967295"/>
          </p:nvPr>
        </p:nvSpPr>
        <p:spPr>
          <a:xfrm>
            <a:off x="6553200" y="6356350"/>
            <a:ext cx="2133600" cy="365125"/>
          </a:xfrm>
          <a:prstGeom prst="rect">
            <a:avLst/>
          </a:prstGeom>
        </p:spPr>
        <p:txBody>
          <a:bodyPr/>
          <a:lstStyle/>
          <a:p>
            <a:fld id="{EBFFA8CB-597C-4C43-B043-DDBF6F7DD188}" type="slidenum">
              <a:rPr lang="en-US" smtClean="0"/>
              <a:pPr/>
              <a:t>5</a:t>
            </a:fld>
            <a:endParaRPr lang="en-US" dirty="0"/>
          </a:p>
        </p:txBody>
      </p:sp>
    </p:spTree>
    <p:extLst>
      <p:ext uri="{BB962C8B-B14F-4D97-AF65-F5344CB8AC3E}">
        <p14:creationId xmlns:p14="http://schemas.microsoft.com/office/powerpoint/2010/main" val="391503422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u="sng" dirty="0" smtClean="0">
                <a:solidFill>
                  <a:srgbClr val="FFFFFF"/>
                </a:solidFill>
              </a:rPr>
              <a:t>Growth in Baseball Data</a:t>
            </a:r>
            <a:endParaRPr lang="en-US" u="sng" dirty="0">
              <a:solidFill>
                <a:srgbClr val="FFFFFF"/>
              </a:solidFill>
            </a:endParaRPr>
          </a:p>
        </p:txBody>
      </p:sp>
      <p:graphicFrame>
        <p:nvGraphicFramePr>
          <p:cNvPr id="5" name="Content Placeholder 11"/>
          <p:cNvGraphicFramePr>
            <a:graphicFrameLocks noGrp="1"/>
          </p:cNvGraphicFramePr>
          <p:nvPr>
            <p:ph idx="1"/>
            <p:extLst>
              <p:ext uri="{D42A27DB-BD31-4B8C-83A1-F6EECF244321}">
                <p14:modId xmlns:p14="http://schemas.microsoft.com/office/powerpoint/2010/main" val="884527394"/>
              </p:ext>
            </p:extLst>
          </p:nvPr>
        </p:nvGraphicFramePr>
        <p:xfrm>
          <a:off x="304800" y="1524000"/>
          <a:ext cx="8077200" cy="498316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76200" y="6400800"/>
            <a:ext cx="2743200" cy="381000"/>
          </a:xfrm>
          <a:prstGeom prst="rect">
            <a:avLst/>
          </a:prstGeom>
          <a:noFill/>
        </p:spPr>
        <p:txBody>
          <a:bodyPr wrap="square" rtlCol="0">
            <a:spAutoFit/>
          </a:bodyPr>
          <a:lstStyle/>
          <a:p>
            <a:r>
              <a:rPr lang="en-US" dirty="0" smtClean="0"/>
              <a:t>Source: </a:t>
            </a:r>
            <a:r>
              <a:rPr lang="en-US" dirty="0" err="1" smtClean="0"/>
              <a:t>Sportvision</a:t>
            </a:r>
            <a:endParaRPr lang="en-US" dirty="0"/>
          </a:p>
        </p:txBody>
      </p:sp>
      <p:cxnSp>
        <p:nvCxnSpPr>
          <p:cNvPr id="8" name="Straight Connector 7"/>
          <p:cNvCxnSpPr/>
          <p:nvPr/>
        </p:nvCxnSpPr>
        <p:spPr>
          <a:xfrm flipV="1">
            <a:off x="8127521" y="1309777"/>
            <a:ext cx="685800" cy="457200"/>
          </a:xfrm>
          <a:prstGeom prst="line">
            <a:avLst/>
          </a:prstGeom>
          <a:ln w="698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4294967295"/>
          </p:nvPr>
        </p:nvSpPr>
        <p:spPr>
          <a:xfrm>
            <a:off x="6553200" y="6356350"/>
            <a:ext cx="2133600" cy="365125"/>
          </a:xfrm>
          <a:prstGeom prst="rect">
            <a:avLst/>
          </a:prstGeom>
        </p:spPr>
        <p:txBody>
          <a:bodyPr/>
          <a:lstStyle/>
          <a:p>
            <a:fld id="{EBFFA8CB-597C-4C43-B043-DDBF6F7DD188}" type="slidenum">
              <a:rPr lang="en-US" smtClean="0"/>
              <a:pPr/>
              <a:t>6</a:t>
            </a:fld>
            <a:endParaRPr lang="en-US"/>
          </a:p>
        </p:txBody>
      </p:sp>
    </p:spTree>
    <p:extLst>
      <p:ext uri="{BB962C8B-B14F-4D97-AF65-F5344CB8AC3E}">
        <p14:creationId xmlns:p14="http://schemas.microsoft.com/office/powerpoint/2010/main" val="337546664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u="sng" dirty="0" smtClean="0">
                <a:solidFill>
                  <a:srgbClr val="FFFFFF"/>
                </a:solidFill>
              </a:rPr>
              <a:t>Moneyball—a Breakthrough in 2003</a:t>
            </a:r>
            <a:endParaRPr lang="en-US" u="sng" dirty="0">
              <a:solidFill>
                <a:srgbClr val="FFFFFF"/>
              </a:solidFill>
            </a:endParaRPr>
          </a:p>
        </p:txBody>
      </p:sp>
      <p:sp>
        <p:nvSpPr>
          <p:cNvPr id="3" name="Content Placeholder 2"/>
          <p:cNvSpPr>
            <a:spLocks noGrp="1"/>
          </p:cNvSpPr>
          <p:nvPr>
            <p:ph idx="1"/>
          </p:nvPr>
        </p:nvSpPr>
        <p:spPr>
          <a:xfrm>
            <a:off x="457200" y="1447800"/>
            <a:ext cx="8229600" cy="5029200"/>
          </a:xfrm>
        </p:spPr>
        <p:txBody>
          <a:bodyPr>
            <a:normAutofit/>
          </a:bodyPr>
          <a:lstStyle/>
          <a:p>
            <a:r>
              <a:rPr lang="en-US" dirty="0" smtClean="0">
                <a:solidFill>
                  <a:srgbClr val="FFFFFF"/>
                </a:solidFill>
              </a:rPr>
              <a:t>Moneyball was born </a:t>
            </a:r>
            <a:r>
              <a:rPr lang="en-US" i="1" dirty="0" smtClean="0">
                <a:solidFill>
                  <a:srgbClr val="FFFFFF"/>
                </a:solidFill>
              </a:rPr>
              <a:t>before</a:t>
            </a:r>
            <a:r>
              <a:rPr lang="en-US" dirty="0" smtClean="0">
                <a:solidFill>
                  <a:srgbClr val="FFFFFF"/>
                </a:solidFill>
              </a:rPr>
              <a:t> the data explosion</a:t>
            </a:r>
          </a:p>
          <a:p>
            <a:endParaRPr lang="en-US" dirty="0" smtClean="0">
              <a:solidFill>
                <a:srgbClr val="FFFFFF"/>
              </a:solidFill>
            </a:endParaRPr>
          </a:p>
          <a:p>
            <a:r>
              <a:rPr lang="en-US" dirty="0" smtClean="0">
                <a:solidFill>
                  <a:srgbClr val="FFFFFF"/>
                </a:solidFill>
              </a:rPr>
              <a:t>Built on Box Score and Play-by-Play data</a:t>
            </a:r>
          </a:p>
          <a:p>
            <a:pPr lvl="1"/>
            <a:r>
              <a:rPr lang="en-US" dirty="0" smtClean="0">
                <a:solidFill>
                  <a:srgbClr val="FFFFFF"/>
                </a:solidFill>
              </a:rPr>
              <a:t>MLB games from 1963-2002</a:t>
            </a:r>
          </a:p>
          <a:p>
            <a:pPr lvl="1"/>
            <a:r>
              <a:rPr lang="en-US" dirty="0" smtClean="0">
                <a:solidFill>
                  <a:srgbClr val="FFFFFF"/>
                </a:solidFill>
              </a:rPr>
              <a:t>80,000 games</a:t>
            </a:r>
          </a:p>
          <a:p>
            <a:pPr lvl="1"/>
            <a:r>
              <a:rPr lang="en-US" dirty="0" smtClean="0">
                <a:solidFill>
                  <a:srgbClr val="FFFFFF"/>
                </a:solidFill>
              </a:rPr>
              <a:t>&lt; 1.5 G of data</a:t>
            </a:r>
          </a:p>
          <a:p>
            <a:pPr lvl="1"/>
            <a:endParaRPr lang="en-US" dirty="0" smtClean="0">
              <a:solidFill>
                <a:srgbClr val="FFFFFF"/>
              </a:solidFill>
            </a:endParaRPr>
          </a:p>
          <a:p>
            <a:r>
              <a:rPr lang="en-US" dirty="0" smtClean="0">
                <a:solidFill>
                  <a:srgbClr val="FFFFFF"/>
                </a:solidFill>
              </a:rPr>
              <a:t>Based on “outcome” data</a:t>
            </a:r>
          </a:p>
          <a:p>
            <a:endParaRPr lang="en-US" dirty="0"/>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EBFFA8CB-597C-4C43-B043-DDBF6F7DD188}" type="slidenum">
              <a:rPr lang="en-US" smtClean="0"/>
              <a:pPr/>
              <a:t>7</a:t>
            </a:fld>
            <a:endParaRPr lang="en-US"/>
          </a:p>
        </p:txBody>
      </p:sp>
    </p:spTree>
    <p:extLst>
      <p:ext uri="{BB962C8B-B14F-4D97-AF65-F5344CB8AC3E}">
        <p14:creationId xmlns:p14="http://schemas.microsoft.com/office/powerpoint/2010/main" val="199830584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a:bodyPr>
          <a:lstStyle/>
          <a:p>
            <a:r>
              <a:rPr lang="en-US" b="1" dirty="0" smtClean="0">
                <a:solidFill>
                  <a:srgbClr val="FFFFFF"/>
                </a:solidFill>
              </a:rPr>
              <a:t>Clustering Pitchers by Attributes</a:t>
            </a:r>
            <a:endParaRPr lang="en-US" b="1" dirty="0">
              <a:solidFill>
                <a:srgbClr val="FFFFFF"/>
              </a:solidFill>
            </a:endParaRPr>
          </a:p>
        </p:txBody>
      </p:sp>
      <p:pic>
        <p:nvPicPr>
          <p:cNvPr id="1026" name="Picture 2" descr="C:\Users\Vince Gennaro\Dropbox\cossim.7.png"/>
          <p:cNvPicPr>
            <a:picLocks noChangeAspect="1" noChangeArrowheads="1"/>
          </p:cNvPicPr>
          <p:nvPr/>
        </p:nvPicPr>
        <p:blipFill>
          <a:blip r:embed="rId2" cstate="print"/>
          <a:srcRect/>
          <a:stretch>
            <a:fillRect/>
          </a:stretch>
        </p:blipFill>
        <p:spPr bwMode="auto">
          <a:xfrm flipV="1">
            <a:off x="0" y="609600"/>
            <a:ext cx="9144000" cy="6248400"/>
          </a:xfrm>
          <a:prstGeom prst="rect">
            <a:avLst/>
          </a:prstGeom>
          <a:noFill/>
        </p:spPr>
      </p:pic>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EBFFA8CB-597C-4C43-B043-DDBF6F7DD188}" type="slidenum">
              <a:rPr lang="en-US" smtClean="0"/>
              <a:pPr/>
              <a:t>8</a:t>
            </a:fld>
            <a:endParaRPr lang="en-US"/>
          </a:p>
        </p:txBody>
      </p:sp>
      <mc:AlternateContent xmlns:mc="http://schemas.openxmlformats.org/markup-compatibility/2006" xmlns:p14="http://schemas.microsoft.com/office/powerpoint/2010/main">
        <mc:Choice Requires="p14">
          <p:contentPart p14:bwMode="auto" r:id="rId3">
            <p14:nvContentPartPr>
              <p14:cNvPr id="47105" name="Ink 1"/>
              <p14:cNvContentPartPr>
                <a14:cpLocks xmlns:a14="http://schemas.microsoft.com/office/drawing/2010/main" noRot="1" noChangeAspect="1" noEditPoints="1" noChangeArrowheads="1" noChangeShapeType="1"/>
              </p14:cNvContentPartPr>
              <p14:nvPr/>
            </p14:nvContentPartPr>
            <p14:xfrm>
              <a:off x="3429000" y="2514600"/>
              <a:ext cx="966788" cy="2362200"/>
            </p14:xfrm>
          </p:contentPart>
        </mc:Choice>
        <mc:Fallback xmlns="">
          <p:pic>
            <p:nvPicPr>
              <p:cNvPr id="47105" name="Ink 1"/>
              <p:cNvPicPr>
                <a:picLocks noRot="1" noChangeAspect="1" noEditPoints="1" noChangeArrowheads="1" noChangeShapeType="1"/>
              </p:cNvPicPr>
              <p:nvPr/>
            </p:nvPicPr>
            <p:blipFill>
              <a:blip r:embed="rId4"/>
              <a:stretch>
                <a:fillRect/>
              </a:stretch>
            </p:blipFill>
            <p:spPr>
              <a:xfrm>
                <a:off x="3403435" y="2489041"/>
                <a:ext cx="1017918" cy="2413317"/>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7106" name="Ink 2"/>
              <p14:cNvContentPartPr>
                <a14:cpLocks xmlns:a14="http://schemas.microsoft.com/office/drawing/2010/main" noRot="1" noChangeAspect="1" noEditPoints="1" noChangeArrowheads="1" noChangeShapeType="1"/>
              </p14:cNvContentPartPr>
              <p14:nvPr/>
            </p14:nvContentPartPr>
            <p14:xfrm>
              <a:off x="3810000" y="990600"/>
              <a:ext cx="1752600" cy="939800"/>
            </p14:xfrm>
          </p:contentPart>
        </mc:Choice>
        <mc:Fallback xmlns="">
          <p:pic>
            <p:nvPicPr>
              <p:cNvPr id="47106" name="Ink 2"/>
              <p:cNvPicPr>
                <a:picLocks noRot="1" noChangeAspect="1" noEditPoints="1" noChangeArrowheads="1" noChangeShapeType="1"/>
              </p:cNvPicPr>
              <p:nvPr/>
            </p:nvPicPr>
            <p:blipFill>
              <a:blip r:embed="rId6"/>
              <a:stretch>
                <a:fillRect/>
              </a:stretch>
            </p:blipFill>
            <p:spPr>
              <a:xfrm>
                <a:off x="3784438" y="965035"/>
                <a:ext cx="1803724" cy="99093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7107" name="Ink 3"/>
              <p14:cNvContentPartPr>
                <a14:cpLocks xmlns:a14="http://schemas.microsoft.com/office/drawing/2010/main" noRot="1" noChangeAspect="1" noEditPoints="1" noChangeArrowheads="1" noChangeShapeType="1"/>
              </p14:cNvContentPartPr>
              <p14:nvPr/>
            </p14:nvContentPartPr>
            <p14:xfrm>
              <a:off x="7010400" y="2895600"/>
              <a:ext cx="762000" cy="635000"/>
            </p14:xfrm>
          </p:contentPart>
        </mc:Choice>
        <mc:Fallback xmlns="">
          <p:pic>
            <p:nvPicPr>
              <p:cNvPr id="47107" name="Ink 3"/>
              <p:cNvPicPr>
                <a:picLocks noRot="1" noChangeAspect="1" noEditPoints="1" noChangeArrowheads="1" noChangeShapeType="1"/>
              </p:cNvPicPr>
              <p:nvPr/>
            </p:nvPicPr>
            <p:blipFill>
              <a:blip r:embed="rId8"/>
              <a:stretch>
                <a:fillRect/>
              </a:stretch>
            </p:blipFill>
            <p:spPr>
              <a:xfrm>
                <a:off x="6984856" y="2870027"/>
                <a:ext cx="813088" cy="686146"/>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7108" name="Ink 4"/>
              <p14:cNvContentPartPr>
                <a14:cpLocks xmlns:a14="http://schemas.microsoft.com/office/drawing/2010/main" noRot="1" noChangeAspect="1" noEditPoints="1" noChangeArrowheads="1" noChangeShapeType="1"/>
              </p14:cNvContentPartPr>
              <p14:nvPr/>
            </p14:nvContentPartPr>
            <p14:xfrm>
              <a:off x="990600" y="914400"/>
              <a:ext cx="1905000" cy="1955800"/>
            </p14:xfrm>
          </p:contentPart>
        </mc:Choice>
        <mc:Fallback xmlns="">
          <p:pic>
            <p:nvPicPr>
              <p:cNvPr id="47108" name="Ink 4"/>
              <p:cNvPicPr>
                <a:picLocks noRot="1" noChangeAspect="1" noEditPoints="1" noChangeArrowheads="1" noChangeShapeType="1"/>
              </p:cNvPicPr>
              <p:nvPr/>
            </p:nvPicPr>
            <p:blipFill>
              <a:blip r:embed="rId10"/>
              <a:stretch>
                <a:fillRect/>
              </a:stretch>
            </p:blipFill>
            <p:spPr>
              <a:xfrm>
                <a:off x="965157" y="888808"/>
                <a:ext cx="1955886" cy="2006984"/>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7109" name="Ink 5"/>
              <p14:cNvContentPartPr>
                <a14:cpLocks xmlns:a14="http://schemas.microsoft.com/office/drawing/2010/main" noRot="1" noChangeAspect="1" noEditPoints="1" noChangeArrowheads="1" noChangeShapeType="1"/>
              </p14:cNvContentPartPr>
              <p14:nvPr/>
            </p14:nvContentPartPr>
            <p14:xfrm>
              <a:off x="2667000" y="4800600"/>
              <a:ext cx="1828800" cy="1524000"/>
            </p14:xfrm>
          </p:contentPart>
        </mc:Choice>
        <mc:Fallback xmlns="">
          <p:pic>
            <p:nvPicPr>
              <p:cNvPr id="47109" name="Ink 5"/>
              <p:cNvPicPr>
                <a:picLocks noRot="1" noChangeAspect="1" noEditPoints="1" noChangeArrowheads="1" noChangeShapeType="1"/>
              </p:cNvPicPr>
              <p:nvPr/>
            </p:nvPicPr>
            <p:blipFill>
              <a:blip r:embed="rId12"/>
              <a:stretch>
                <a:fillRect/>
              </a:stretch>
            </p:blipFill>
            <p:spPr>
              <a:xfrm>
                <a:off x="2641420" y="4775026"/>
                <a:ext cx="1879960" cy="1575148"/>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7110" name="Ink 6"/>
              <p14:cNvContentPartPr>
                <a14:cpLocks xmlns:a14="http://schemas.microsoft.com/office/drawing/2010/main" noRot="1" noChangeAspect="1" noEditPoints="1" noChangeArrowheads="1" noChangeShapeType="1"/>
              </p14:cNvContentPartPr>
              <p14:nvPr/>
            </p14:nvContentPartPr>
            <p14:xfrm>
              <a:off x="5334000" y="1752600"/>
              <a:ext cx="762000" cy="2667000"/>
            </p14:xfrm>
          </p:contentPart>
        </mc:Choice>
        <mc:Fallback xmlns="">
          <p:pic>
            <p:nvPicPr>
              <p:cNvPr id="47110" name="Ink 6"/>
              <p:cNvPicPr>
                <a:picLocks noRot="1" noChangeAspect="1" noEditPoints="1" noChangeArrowheads="1" noChangeShapeType="1"/>
              </p:cNvPicPr>
              <p:nvPr/>
            </p:nvPicPr>
            <p:blipFill>
              <a:blip r:embed="rId14"/>
              <a:stretch>
                <a:fillRect/>
              </a:stretch>
            </p:blipFill>
            <p:spPr>
              <a:xfrm>
                <a:off x="5308359" y="1727022"/>
                <a:ext cx="813282" cy="271815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7111" name="Ink 7"/>
              <p14:cNvContentPartPr>
                <a14:cpLocks xmlns:a14="http://schemas.microsoft.com/office/drawing/2010/main" noRot="1" noChangeAspect="1" noEditPoints="1" noChangeArrowheads="1" noChangeShapeType="1"/>
              </p14:cNvContentPartPr>
              <p14:nvPr/>
            </p14:nvContentPartPr>
            <p14:xfrm>
              <a:off x="4572000" y="4114800"/>
              <a:ext cx="1100138" cy="1981200"/>
            </p14:xfrm>
          </p:contentPart>
        </mc:Choice>
        <mc:Fallback xmlns="">
          <p:pic>
            <p:nvPicPr>
              <p:cNvPr id="47111" name="Ink 7"/>
              <p:cNvPicPr>
                <a:picLocks noRot="1" noChangeAspect="1" noEditPoints="1" noChangeArrowheads="1" noChangeShapeType="1"/>
              </p:cNvPicPr>
              <p:nvPr/>
            </p:nvPicPr>
            <p:blipFill>
              <a:blip r:embed="rId16"/>
              <a:stretch>
                <a:fillRect/>
              </a:stretch>
            </p:blipFill>
            <p:spPr>
              <a:xfrm>
                <a:off x="4546407" y="4089220"/>
                <a:ext cx="1151324" cy="2032360"/>
              </a:xfrm>
              <a:prstGeom prst="rect">
                <a:avLst/>
              </a:prstGeom>
            </p:spPr>
          </p:pic>
        </mc:Fallback>
      </mc:AlternateContent>
    </p:spTree>
    <p:extLst>
      <p:ext uri="{BB962C8B-B14F-4D97-AF65-F5344CB8AC3E}">
        <p14:creationId xmlns:p14="http://schemas.microsoft.com/office/powerpoint/2010/main" val="42069248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rgbClr val="FFFFFF"/>
                </a:solidFill>
              </a:rPr>
              <a:t>Most Similar/Opposite Pairs</a:t>
            </a:r>
            <a:endParaRPr lang="en-US" u="sng" dirty="0">
              <a:solidFill>
                <a:srgbClr val="FFFFFF"/>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42020339"/>
              </p:ext>
            </p:extLst>
          </p:nvPr>
        </p:nvGraphicFramePr>
        <p:xfrm>
          <a:off x="0" y="838200"/>
          <a:ext cx="8991600" cy="5120639"/>
        </p:xfrm>
        <a:graphic>
          <a:graphicData uri="http://schemas.openxmlformats.org/drawingml/2006/table">
            <a:tbl>
              <a:tblPr firstRow="1" bandRow="1">
                <a:tableStyleId>{5C22544A-7EE6-4342-B048-85BDC9FD1C3A}</a:tableStyleId>
              </a:tblPr>
              <a:tblGrid>
                <a:gridCol w="2057399"/>
                <a:gridCol w="3352800"/>
                <a:gridCol w="3581401"/>
              </a:tblGrid>
              <a:tr h="919144">
                <a:tc>
                  <a:txBody>
                    <a:bodyPr/>
                    <a:lstStyle/>
                    <a:p>
                      <a:pPr algn="ctr"/>
                      <a:r>
                        <a:rPr lang="en-US" sz="3600" dirty="0" smtClean="0"/>
                        <a:t>Profile</a:t>
                      </a:r>
                      <a:endParaRPr lang="en-US" sz="3600" dirty="0"/>
                    </a:p>
                  </a:txBody>
                  <a:tcPr/>
                </a:tc>
                <a:tc>
                  <a:txBody>
                    <a:bodyPr/>
                    <a:lstStyle/>
                    <a:p>
                      <a:pPr algn="ctr"/>
                      <a:r>
                        <a:rPr lang="en-US" sz="3600" dirty="0" smtClean="0"/>
                        <a:t>Vs. LHB</a:t>
                      </a:r>
                      <a:endParaRPr lang="en-US" sz="3600" dirty="0"/>
                    </a:p>
                  </a:txBody>
                  <a:tcPr/>
                </a:tc>
                <a:tc>
                  <a:txBody>
                    <a:bodyPr/>
                    <a:lstStyle/>
                    <a:p>
                      <a:pPr algn="ctr"/>
                      <a:r>
                        <a:rPr lang="en-US" sz="3600" dirty="0" smtClean="0"/>
                        <a:t>Vs. RHB</a:t>
                      </a:r>
                      <a:endParaRPr lang="en-US" sz="3600" dirty="0"/>
                    </a:p>
                  </a:txBody>
                  <a:tcPr/>
                </a:tc>
              </a:tr>
              <a:tr h="2128856">
                <a:tc>
                  <a:txBody>
                    <a:bodyPr/>
                    <a:lstStyle/>
                    <a:p>
                      <a:r>
                        <a:rPr lang="en-US" sz="4000" dirty="0" smtClean="0"/>
                        <a:t>Similar</a:t>
                      </a:r>
                      <a:endParaRPr lang="en-US" sz="4000" dirty="0"/>
                    </a:p>
                  </a:txBody>
                  <a:tcPr/>
                </a:tc>
                <a:tc>
                  <a:txBody>
                    <a:bodyPr/>
                    <a:lstStyle/>
                    <a:p>
                      <a:r>
                        <a:rPr lang="en-US" sz="2600" baseline="0" dirty="0" smtClean="0"/>
                        <a:t>K </a:t>
                      </a:r>
                      <a:r>
                        <a:rPr lang="en-US" sz="2600" baseline="0" dirty="0" err="1" smtClean="0"/>
                        <a:t>Drabek</a:t>
                      </a:r>
                      <a:r>
                        <a:rPr lang="en-US" sz="2600" baseline="0" dirty="0" smtClean="0"/>
                        <a:t>—R Delgado </a:t>
                      </a:r>
                    </a:p>
                    <a:p>
                      <a:r>
                        <a:rPr lang="en-US" sz="2600" baseline="0" dirty="0" smtClean="0"/>
                        <a:t>B Chen—R Wolf</a:t>
                      </a:r>
                    </a:p>
                    <a:p>
                      <a:r>
                        <a:rPr lang="en-US" sz="2600" baseline="0" dirty="0" smtClean="0"/>
                        <a:t>J </a:t>
                      </a:r>
                      <a:r>
                        <a:rPr lang="en-US" sz="2600" baseline="0" dirty="0" err="1" smtClean="0"/>
                        <a:t>Arrieta</a:t>
                      </a:r>
                      <a:r>
                        <a:rPr lang="en-US" sz="2600" baseline="0" dirty="0" smtClean="0"/>
                        <a:t>—J </a:t>
                      </a:r>
                      <a:r>
                        <a:rPr lang="en-US" sz="2600" baseline="0" dirty="0" err="1" smtClean="0"/>
                        <a:t>Hammel</a:t>
                      </a:r>
                      <a:endParaRPr lang="en-US" sz="2600" baseline="0" dirty="0" smtClean="0"/>
                    </a:p>
                    <a:p>
                      <a:r>
                        <a:rPr lang="en-US" sz="2600" baseline="0" dirty="0" smtClean="0"/>
                        <a:t>F </a:t>
                      </a:r>
                      <a:r>
                        <a:rPr lang="en-US" sz="2600" baseline="0" dirty="0" err="1" smtClean="0"/>
                        <a:t>Dubront</a:t>
                      </a:r>
                      <a:r>
                        <a:rPr lang="en-US" sz="2600" baseline="0" dirty="0" smtClean="0"/>
                        <a:t>—M Harrison</a:t>
                      </a:r>
                    </a:p>
                    <a:p>
                      <a:r>
                        <a:rPr lang="en-US" sz="2600" baseline="0" dirty="0" smtClean="0"/>
                        <a:t>B Arroyo—F Garcia</a:t>
                      </a:r>
                    </a:p>
                  </a:txBody>
                  <a:tcPr/>
                </a:tc>
                <a:tc>
                  <a:txBody>
                    <a:bodyPr/>
                    <a:lstStyle/>
                    <a:p>
                      <a:r>
                        <a:rPr lang="en-US" sz="2600" dirty="0" smtClean="0"/>
                        <a:t>C Friedrich—D </a:t>
                      </a:r>
                      <a:r>
                        <a:rPr lang="en-US" sz="2600" dirty="0" err="1" smtClean="0"/>
                        <a:t>Smyly</a:t>
                      </a:r>
                      <a:endParaRPr lang="en-US" sz="2600" dirty="0" smtClean="0"/>
                    </a:p>
                    <a:p>
                      <a:r>
                        <a:rPr lang="en-US" sz="2600" dirty="0" smtClean="0"/>
                        <a:t>J </a:t>
                      </a:r>
                      <a:r>
                        <a:rPr lang="en-US" sz="2600" dirty="0" err="1" smtClean="0"/>
                        <a:t>Niese</a:t>
                      </a:r>
                      <a:r>
                        <a:rPr lang="en-US" sz="2600" dirty="0" smtClean="0"/>
                        <a:t>—W Rodriguez</a:t>
                      </a:r>
                    </a:p>
                    <a:p>
                      <a:r>
                        <a:rPr lang="en-US" sz="2600" dirty="0" smtClean="0"/>
                        <a:t>L</a:t>
                      </a:r>
                      <a:r>
                        <a:rPr lang="en-US" sz="2600" baseline="0" dirty="0" smtClean="0"/>
                        <a:t> Lynn—M </a:t>
                      </a:r>
                      <a:r>
                        <a:rPr lang="en-US" sz="2600" baseline="0" dirty="0" err="1" smtClean="0"/>
                        <a:t>Scherzer</a:t>
                      </a:r>
                      <a:endParaRPr lang="en-US" sz="2600" baseline="0" dirty="0" smtClean="0"/>
                    </a:p>
                    <a:p>
                      <a:r>
                        <a:rPr lang="en-US" sz="2600" baseline="0" dirty="0" smtClean="0"/>
                        <a:t>P </a:t>
                      </a:r>
                      <a:r>
                        <a:rPr lang="en-US" sz="2600" baseline="0" dirty="0" err="1" smtClean="0"/>
                        <a:t>Maholm</a:t>
                      </a:r>
                      <a:r>
                        <a:rPr lang="en-US" sz="2600" baseline="0" dirty="0" smtClean="0"/>
                        <a:t>—J Russell</a:t>
                      </a:r>
                    </a:p>
                    <a:p>
                      <a:r>
                        <a:rPr lang="en-US" sz="2600" baseline="0" dirty="0" smtClean="0"/>
                        <a:t>D Price—F </a:t>
                      </a:r>
                      <a:r>
                        <a:rPr lang="en-US" sz="2600" baseline="0" dirty="0" err="1" smtClean="0"/>
                        <a:t>Dubront</a:t>
                      </a:r>
                      <a:endParaRPr lang="en-US" sz="2600" dirty="0"/>
                    </a:p>
                  </a:txBody>
                  <a:tcPr/>
                </a:tc>
              </a:tr>
              <a:tr h="2057400">
                <a:tc>
                  <a:txBody>
                    <a:bodyPr/>
                    <a:lstStyle/>
                    <a:p>
                      <a:r>
                        <a:rPr lang="en-US" sz="4000" dirty="0" smtClean="0"/>
                        <a:t>Opposite</a:t>
                      </a:r>
                      <a:endParaRPr lang="en-US" sz="4000" dirty="0"/>
                    </a:p>
                  </a:txBody>
                  <a:tcPr/>
                </a:tc>
                <a:tc>
                  <a:txBody>
                    <a:bodyPr/>
                    <a:lstStyle/>
                    <a:p>
                      <a:r>
                        <a:rPr lang="en-US" sz="2600" dirty="0" smtClean="0"/>
                        <a:t>J Santana—M</a:t>
                      </a:r>
                      <a:r>
                        <a:rPr lang="en-US" sz="2600" baseline="0" dirty="0" smtClean="0"/>
                        <a:t> Harrison</a:t>
                      </a:r>
                    </a:p>
                    <a:p>
                      <a:r>
                        <a:rPr lang="en-US" sz="2600" baseline="0" dirty="0" smtClean="0"/>
                        <a:t>J Garcia—M Moore</a:t>
                      </a:r>
                    </a:p>
                    <a:p>
                      <a:r>
                        <a:rPr lang="en-US" sz="2600" baseline="0" dirty="0" smtClean="0"/>
                        <a:t>J Tomlin—M </a:t>
                      </a:r>
                      <a:r>
                        <a:rPr lang="en-US" sz="2600" baseline="0" dirty="0" err="1" smtClean="0"/>
                        <a:t>Scherzer</a:t>
                      </a:r>
                      <a:endParaRPr lang="en-US" sz="2600" baseline="0" dirty="0" smtClean="0"/>
                    </a:p>
                    <a:p>
                      <a:r>
                        <a:rPr lang="en-US" sz="2600" baseline="0" dirty="0" smtClean="0"/>
                        <a:t>B Morrow—K </a:t>
                      </a:r>
                      <a:r>
                        <a:rPr lang="en-US" sz="2600" baseline="0" dirty="0" err="1" smtClean="0"/>
                        <a:t>Lohse</a:t>
                      </a:r>
                      <a:endParaRPr lang="en-US" sz="2600" baseline="0" dirty="0" smtClean="0"/>
                    </a:p>
                    <a:p>
                      <a:r>
                        <a:rPr lang="en-US" sz="2600" baseline="0" dirty="0" smtClean="0"/>
                        <a:t>M </a:t>
                      </a:r>
                      <a:r>
                        <a:rPr lang="en-US" sz="2600" baseline="0" dirty="0" err="1" smtClean="0"/>
                        <a:t>Buehrle</a:t>
                      </a:r>
                      <a:r>
                        <a:rPr lang="en-US" sz="2600" baseline="0" dirty="0" smtClean="0"/>
                        <a:t>—M Moore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smtClean="0"/>
                        <a:t>N</a:t>
                      </a:r>
                      <a:r>
                        <a:rPr lang="en-US" sz="2600" baseline="0" dirty="0" smtClean="0"/>
                        <a:t> </a:t>
                      </a:r>
                      <a:r>
                        <a:rPr lang="en-US" sz="2600" baseline="0" dirty="0" err="1" smtClean="0"/>
                        <a:t>Eovaldi</a:t>
                      </a:r>
                      <a:r>
                        <a:rPr lang="en-US" sz="2600" baseline="0" dirty="0" smtClean="0"/>
                        <a:t>—S Marcum</a:t>
                      </a:r>
                      <a:endParaRPr lang="en-US" sz="2600" dirty="0" smtClean="0"/>
                    </a:p>
                    <a:p>
                      <a:r>
                        <a:rPr lang="en-US" sz="2600" dirty="0" smtClean="0"/>
                        <a:t>J </a:t>
                      </a:r>
                      <a:r>
                        <a:rPr lang="en-US" sz="2600" dirty="0" err="1" smtClean="0"/>
                        <a:t>Collmenter</a:t>
                      </a:r>
                      <a:r>
                        <a:rPr lang="en-US" sz="2600" dirty="0" smtClean="0"/>
                        <a:t>—E </a:t>
                      </a:r>
                      <a:r>
                        <a:rPr lang="en-US" sz="2600" dirty="0" err="1" smtClean="0"/>
                        <a:t>Volquez</a:t>
                      </a:r>
                      <a:endParaRPr lang="en-US" sz="2600" dirty="0" smtClean="0"/>
                    </a:p>
                    <a:p>
                      <a:r>
                        <a:rPr lang="en-US" sz="2600" dirty="0" smtClean="0"/>
                        <a:t>J </a:t>
                      </a:r>
                      <a:r>
                        <a:rPr lang="en-US" sz="2600" dirty="0" err="1" smtClean="0"/>
                        <a:t>Cueto</a:t>
                      </a:r>
                      <a:r>
                        <a:rPr lang="en-US" sz="2600" dirty="0" smtClean="0"/>
                        <a:t>—J Tomlin</a:t>
                      </a:r>
                    </a:p>
                    <a:p>
                      <a:r>
                        <a:rPr lang="en-US" sz="2600" dirty="0" smtClean="0"/>
                        <a:t>R </a:t>
                      </a:r>
                      <a:r>
                        <a:rPr lang="en-US" sz="2600" dirty="0" err="1" smtClean="0"/>
                        <a:t>Porcello</a:t>
                      </a:r>
                      <a:r>
                        <a:rPr lang="en-US" sz="2600" dirty="0" smtClean="0"/>
                        <a:t>—P Humber</a:t>
                      </a:r>
                    </a:p>
                    <a:p>
                      <a:r>
                        <a:rPr lang="en-US" sz="2600" dirty="0" smtClean="0"/>
                        <a:t>M Garza—C Young</a:t>
                      </a:r>
                    </a:p>
                  </a:txBody>
                  <a:tcPr/>
                </a:tc>
              </a:tr>
            </a:tbl>
          </a:graphicData>
        </a:graphic>
      </p:graphicFrame>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EBFFA8CB-597C-4C43-B043-DDBF6F7DD188}" type="slidenum">
              <a:rPr lang="en-US" smtClean="0"/>
              <a:pPr/>
              <a:t>9</a:t>
            </a:fld>
            <a:endParaRPr lang="en-US"/>
          </a:p>
        </p:txBody>
      </p:sp>
    </p:spTree>
    <p:extLst>
      <p:ext uri="{BB962C8B-B14F-4D97-AF65-F5344CB8AC3E}">
        <p14:creationId xmlns:p14="http://schemas.microsoft.com/office/powerpoint/2010/main" val="187163464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yarcData_2012_02_22">
  <a:themeElements>
    <a:clrScheme name="YarcData &amp; Cray 2012_02_16">
      <a:dk1>
        <a:sysClr val="windowText" lastClr="000000"/>
      </a:dk1>
      <a:lt1>
        <a:srgbClr val="FFFFFF"/>
      </a:lt1>
      <a:dk2>
        <a:srgbClr val="2D393F"/>
      </a:dk2>
      <a:lt2>
        <a:srgbClr val="FFFFFF"/>
      </a:lt2>
      <a:accent1>
        <a:srgbClr val="8D941E"/>
      </a:accent1>
      <a:accent2>
        <a:srgbClr val="DD7E0E"/>
      </a:accent2>
      <a:accent3>
        <a:srgbClr val="E5B02B"/>
      </a:accent3>
      <a:accent4>
        <a:srgbClr val="A03722"/>
      </a:accent4>
      <a:accent5>
        <a:srgbClr val="005596"/>
      </a:accent5>
      <a:accent6>
        <a:srgbClr val="B6B491"/>
      </a:accent6>
      <a:hlink>
        <a:srgbClr val="0070C0"/>
      </a:hlink>
      <a:folHlink>
        <a:srgbClr val="3A577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B312F5BB8EA054BBB2AE8442DBA6707" ma:contentTypeVersion="0" ma:contentTypeDescription="Create a new document." ma:contentTypeScope="" ma:versionID="42770661f68fac30c1c81a340d37f3a2">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9B637EF-74CC-43DA-AB40-AAA70C833DFA}">
  <ds:schemaRefs>
    <ds:schemaRef ds:uri="http://purl.org/dc/dcmitype/"/>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elements/1.1/"/>
    <ds:schemaRef ds:uri="http://purl.org/dc/terms/"/>
  </ds:schemaRefs>
</ds:datastoreItem>
</file>

<file path=customXml/itemProps2.xml><?xml version="1.0" encoding="utf-8"?>
<ds:datastoreItem xmlns:ds="http://schemas.openxmlformats.org/officeDocument/2006/customXml" ds:itemID="{16357041-DD31-418B-BCF1-44CE1F6D6A11}">
  <ds:schemaRefs>
    <ds:schemaRef ds:uri="http://schemas.microsoft.com/sharepoint/v3/contenttype/forms"/>
  </ds:schemaRefs>
</ds:datastoreItem>
</file>

<file path=customXml/itemProps3.xml><?xml version="1.0" encoding="utf-8"?>
<ds:datastoreItem xmlns:ds="http://schemas.openxmlformats.org/officeDocument/2006/customXml" ds:itemID="{E8CE6646-4A91-42AC-A351-9696F5C282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35597</TotalTime>
  <Words>1137</Words>
  <Application>Microsoft Macintosh PowerPoint</Application>
  <PresentationFormat>Letter Paper (8.5x11 in)</PresentationFormat>
  <Paragraphs>227</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yarcData_2012_02_22</vt:lpstr>
      <vt:lpstr>Data Analytics:  Supercomputers &amp;  Graph Analysis  </vt:lpstr>
      <vt:lpstr>What is a Graph? </vt:lpstr>
      <vt:lpstr>Graphs and Traditional Technologies</vt:lpstr>
      <vt:lpstr>Approach to Baseball Analytics           -A Use Case </vt:lpstr>
      <vt:lpstr>The Data World Has Changed</vt:lpstr>
      <vt:lpstr>Growth in Baseball Data</vt:lpstr>
      <vt:lpstr>Moneyball—a Breakthrough in 2003</vt:lpstr>
      <vt:lpstr>Clustering Pitchers by Attributes</vt:lpstr>
      <vt:lpstr>Most Similar/Opposite Pairs</vt:lpstr>
      <vt:lpstr>Discussion on Big Data  and Technology</vt:lpstr>
      <vt:lpstr>Current Big Data approaches focus on SEARCH</vt:lpstr>
      <vt:lpstr>But the high value Analytics is in DISCOVERY</vt:lpstr>
      <vt:lpstr>PowerPoint Presentation</vt:lpstr>
      <vt:lpstr>Search Problems…</vt:lpstr>
      <vt:lpstr>PowerPoint Presentation</vt:lpstr>
      <vt:lpstr>PowerPoint Presentation</vt:lpstr>
      <vt:lpstr>PowerPoint Presentation</vt:lpstr>
      <vt:lpstr>Discovery through fast hypothesis validation</vt:lpstr>
      <vt:lpstr>Discovery/Graph Analytics is everywhere…</vt:lpstr>
      <vt:lpstr>Discovering New Cyber Threats</vt:lpstr>
      <vt:lpstr>Discovering New Treatments</vt:lpstr>
      <vt:lpstr>Discovery New Fraud Patterns</vt:lpstr>
      <vt:lpstr>Big Data Analytics covers a lot of technologies…</vt:lpstr>
      <vt:lpstr>Graph Analytics is reaching an Inflection Point…</vt:lpstr>
      <vt:lpstr>Graph Analytics is reaching an Inflection Point…</vt:lpstr>
      <vt:lpstr>PowerPoint Presentation</vt:lpstr>
      <vt:lpstr>Semantic Medline at NIH-NLM</vt:lpstr>
      <vt:lpstr>PowerPoint Presentation</vt:lpstr>
    </vt:vector>
  </TitlesOfParts>
  <Company>Cray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jcissell</dc:creator>
  <cp:lastModifiedBy>Cray Employee</cp:lastModifiedBy>
  <cp:revision>2402</cp:revision>
  <cp:lastPrinted>2012-10-31T20:32:54Z</cp:lastPrinted>
  <dcterms:created xsi:type="dcterms:W3CDTF">2012-03-19T04:06:45Z</dcterms:created>
  <dcterms:modified xsi:type="dcterms:W3CDTF">2013-09-10T15:51:51Z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0x0101005B312F5BB8EA054BBB2AE8442DBA6707</vt:lpwstr>
  </property>
</Properties>
</file>