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9"/>
  </p:sldMasterIdLst>
  <p:notesMasterIdLst>
    <p:notesMasterId r:id="rId52"/>
  </p:notesMasterIdLst>
  <p:sldIdLst>
    <p:sldId id="256" r:id="rId30"/>
    <p:sldId id="257" r:id="rId31"/>
    <p:sldId id="258" r:id="rId32"/>
    <p:sldId id="260" r:id="rId33"/>
    <p:sldId id="262" r:id="rId34"/>
    <p:sldId id="263" r:id="rId35"/>
    <p:sldId id="261" r:id="rId36"/>
    <p:sldId id="259" r:id="rId37"/>
    <p:sldId id="264" r:id="rId38"/>
    <p:sldId id="265" r:id="rId39"/>
    <p:sldId id="267" r:id="rId40"/>
    <p:sldId id="266" r:id="rId41"/>
    <p:sldId id="268" r:id="rId42"/>
    <p:sldId id="269" r:id="rId43"/>
    <p:sldId id="270" r:id="rId44"/>
    <p:sldId id="271" r:id="rId45"/>
    <p:sldId id="272" r:id="rId46"/>
    <p:sldId id="274" r:id="rId47"/>
    <p:sldId id="273" r:id="rId48"/>
    <p:sldId id="275" r:id="rId49"/>
    <p:sldId id="276" r:id="rId50"/>
    <p:sldId id="277"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slide" Target="slides/slide10.xml"/><Relationship Id="rId21" Type="http://schemas.openxmlformats.org/officeDocument/2006/relationships/customXml" Target="../customXml/item21.xml"/><Relationship Id="rId34" Type="http://schemas.openxmlformats.org/officeDocument/2006/relationships/slide" Target="slides/slide5.xml"/><Relationship Id="rId42" Type="http://schemas.openxmlformats.org/officeDocument/2006/relationships/slide" Target="slides/slide13.xml"/><Relationship Id="rId47" Type="http://schemas.openxmlformats.org/officeDocument/2006/relationships/slide" Target="slides/slide18.xml"/><Relationship Id="rId50" Type="http://schemas.openxmlformats.org/officeDocument/2006/relationships/slide" Target="slides/slide21.xml"/><Relationship Id="rId55"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Master" Target="slideMasters/slideMaster1.xml"/><Relationship Id="rId41" Type="http://schemas.openxmlformats.org/officeDocument/2006/relationships/slide" Target="slides/slide12.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slide" Target="slides/slide3.xml"/><Relationship Id="rId37" Type="http://schemas.openxmlformats.org/officeDocument/2006/relationships/slide" Target="slides/slide8.xml"/><Relationship Id="rId40" Type="http://schemas.openxmlformats.org/officeDocument/2006/relationships/slide" Target="slides/slide11.xml"/><Relationship Id="rId45" Type="http://schemas.openxmlformats.org/officeDocument/2006/relationships/slide" Target="slides/slide16.xml"/><Relationship Id="rId53"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7.xml"/><Relationship Id="rId49" Type="http://schemas.openxmlformats.org/officeDocument/2006/relationships/slide" Target="slides/slide20.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slide" Target="slides/slide22.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1EEF7B-FB58-47D1-B306-F1541E86286A}" type="datetimeFigureOut">
              <a:rPr lang="en-US" smtClean="0"/>
              <a:t>2/25/2014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34CFE9-25F3-49A5-9FC6-DE608DE2B98E}" type="slidenum">
              <a:rPr lang="en-US" smtClean="0"/>
              <a:t>‹#›</a:t>
            </a:fld>
            <a:endParaRPr lang="en-US"/>
          </a:p>
        </p:txBody>
      </p:sp>
    </p:spTree>
    <p:extLst>
      <p:ext uri="{BB962C8B-B14F-4D97-AF65-F5344CB8AC3E}">
        <p14:creationId xmlns:p14="http://schemas.microsoft.com/office/powerpoint/2010/main" val="3488311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34CFE9-25F3-49A5-9FC6-DE608DE2B98E}" type="slidenum">
              <a:rPr lang="en-US" smtClean="0"/>
              <a:t>1</a:t>
            </a:fld>
            <a:endParaRPr lang="en-US"/>
          </a:p>
        </p:txBody>
      </p:sp>
    </p:spTree>
    <p:extLst>
      <p:ext uri="{BB962C8B-B14F-4D97-AF65-F5344CB8AC3E}">
        <p14:creationId xmlns:p14="http://schemas.microsoft.com/office/powerpoint/2010/main" val="2800499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33E3C2-0A00-4766-BE75-2B4991FC261D}" type="datetime1">
              <a:rPr lang="en-US" smtClean="0"/>
              <a:t>2/25/2014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40419527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5609A3-CE37-492D-A4E8-394FE755D721}" type="datetime1">
              <a:rPr lang="en-US" smtClean="0"/>
              <a:t>2/25/2014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302922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98E13F-5CD5-4B08-870B-0BE5FB52DBB5}" type="datetime1">
              <a:rPr lang="en-US" smtClean="0"/>
              <a:t>2/25/2014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3257226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8C3F21-C91D-4450-B4BF-0D3880EA0EF2}" type="datetime1">
              <a:rPr lang="en-US" smtClean="0"/>
              <a:t>2/25/2014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2470672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AFC0C16-F574-4262-8EB6-E6E8E0BD71DD}" type="datetime1">
              <a:rPr lang="en-US" smtClean="0"/>
              <a:t>2/25/2014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39370299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712AAD-7A04-4379-B704-2B4C7243ABD9}" type="datetime1">
              <a:rPr lang="en-US" smtClean="0"/>
              <a:t>2/25/2014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2255249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239593-FF26-449A-9F28-FF28C6CA9D80}" type="datetime1">
              <a:rPr lang="en-US" smtClean="0"/>
              <a:t>2/25/2014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3932760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73FBF3-9820-45DB-8D05-7BD7BB3339A6}" type="datetime1">
              <a:rPr lang="en-US" smtClean="0"/>
              <a:t>2/25/2014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3930857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75D2EF-4DE7-46EC-8212-75F66599F6C9}" type="datetime1">
              <a:rPr lang="en-US" smtClean="0"/>
              <a:t>2/25/2014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858299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DA9363-5FD8-42E8-9085-88908B810154}" type="datetime1">
              <a:rPr lang="en-US" smtClean="0"/>
              <a:t>2/25/2014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813829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955EE4D-3461-4E55-B473-17E025AED44D}" type="datetime1">
              <a:rPr lang="en-US" smtClean="0"/>
              <a:t>2/25/2014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A81497-6369-4E34-81B6-EED9BA684C93}" type="slidenum">
              <a:rPr lang="en-US" smtClean="0"/>
              <a:t>‹#›</a:t>
            </a:fld>
            <a:endParaRPr lang="en-US"/>
          </a:p>
        </p:txBody>
      </p:sp>
    </p:spTree>
    <p:extLst>
      <p:ext uri="{BB962C8B-B14F-4D97-AF65-F5344CB8AC3E}">
        <p14:creationId xmlns:p14="http://schemas.microsoft.com/office/powerpoint/2010/main" val="1919269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423AAB-BB8D-4864-AD6C-F0B218535174}" type="datetime1">
              <a:rPr lang="en-US" smtClean="0"/>
              <a:t>2/25/2014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A81497-6369-4E34-81B6-EED9BA684C93}" type="slidenum">
              <a:rPr lang="en-US" smtClean="0"/>
              <a:t>‹#›</a:t>
            </a:fld>
            <a:endParaRPr lang="en-US"/>
          </a:p>
        </p:txBody>
      </p:sp>
    </p:spTree>
    <p:extLst>
      <p:ext uri="{BB962C8B-B14F-4D97-AF65-F5344CB8AC3E}">
        <p14:creationId xmlns:p14="http://schemas.microsoft.com/office/powerpoint/2010/main" val="1088146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emanticommunity.inf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emanticommunity.info/Data_Science/Federal_Big_Data_Working_Group_Meetup" TargetMode="External"/><Relationship Id="rId4" Type="http://schemas.openxmlformats.org/officeDocument/2006/relationships/hyperlink" Target="http://www.meetup.com/Federal-Big-Data-Working-Group/"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ivmooc2014.appspot.com/course" TargetMode="External"/><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ivmooc.cns.iu.edu/" TargetMode="External"/><Relationship Id="rId2" Type="http://schemas.openxmlformats.org/officeDocument/2006/relationships/hyperlink" Target="http://en.wikipedia.org/wiki/Grading_on_a_curv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www.plosone.org/article/info%3Adoi%2F10.1371%2Fjournal.pone.0039464" TargetMode="External"/><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vivo-netsci.cns.iu.edu/vivo12/individual/Grant78086/Grant78086.rdf" TargetMode="External"/><Relationship Id="rId2" Type="http://schemas.openxmlformats.org/officeDocument/2006/relationships/hyperlink" Target="http://vivo-netsci.cns.iu.edu/vivo12/display/Grant78086"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nrn.cns.iu.edu/" TargetMode="External"/><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hyperlink" Target="http://ivmooc.cns.iu.edu/slides/01-schedule.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vivoweb.org/" TargetMode="External"/><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wiki.cns.iu.edu/download/attachments/5898245/VIVO_2013_Workshop_Final.pptx" TargetMode="External"/><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wiki.cns.iu.edu/display/PRES/VIVO+Presentation+Information" TargetMode="External"/><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ci2.wiki.cns.iu.edu/display/SCI2TUTORIAL/2.5+Sample+Datasets" TargetMode="External"/><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cns.iu.edu/" TargetMode="External"/><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ivmooc2014.appspot.com/home" TargetMode="External"/><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 Science for VIVO</a:t>
            </a:r>
            <a:endParaRPr lang="en-US" dirty="0"/>
          </a:p>
        </p:txBody>
      </p:sp>
      <p:sp>
        <p:nvSpPr>
          <p:cNvPr id="3" name="Subtitle 2"/>
          <p:cNvSpPr>
            <a:spLocks noGrp="1"/>
          </p:cNvSpPr>
          <p:nvPr>
            <p:ph type="subTitle" idx="1"/>
          </p:nvPr>
        </p:nvSpPr>
        <p:spPr/>
        <p:txBody>
          <a:bodyPr>
            <a:normAutofit fontScale="40000" lnSpcReduction="20000"/>
          </a:bodyPr>
          <a:lstStyle/>
          <a:p>
            <a:r>
              <a:rPr lang="en-US" dirty="0" smtClean="0"/>
              <a:t>Dr. Brand Niemann</a:t>
            </a:r>
          </a:p>
          <a:p>
            <a:r>
              <a:rPr lang="en-US" dirty="0" smtClean="0"/>
              <a:t>Director and Senior Data Scientist</a:t>
            </a:r>
          </a:p>
          <a:p>
            <a:r>
              <a:rPr lang="en-US" dirty="0" smtClean="0"/>
              <a:t>Semantic Community</a:t>
            </a:r>
          </a:p>
          <a:p>
            <a:r>
              <a:rPr lang="en-US" dirty="0" smtClean="0">
                <a:hlinkClick r:id="rId3"/>
              </a:rPr>
              <a:t>http://semanticommunity.info</a:t>
            </a:r>
            <a:r>
              <a:rPr lang="en-US" dirty="0" smtClean="0"/>
              <a:t> </a:t>
            </a:r>
          </a:p>
          <a:p>
            <a:r>
              <a:rPr lang="en-US" dirty="0" smtClean="0">
                <a:hlinkClick r:id="rId4"/>
              </a:rPr>
              <a:t>http://www.meetup.com/Federal-Big-Data-Working-Group/</a:t>
            </a:r>
            <a:r>
              <a:rPr lang="en-US" dirty="0" smtClean="0"/>
              <a:t>  </a:t>
            </a:r>
          </a:p>
          <a:p>
            <a:r>
              <a:rPr lang="en-US" dirty="0" smtClean="0">
                <a:hlinkClick r:id="rId5"/>
              </a:rPr>
              <a:t>http://semanticommunity.info/Data_Science/Federal_Big_Data_Working_Group_Meetup</a:t>
            </a:r>
            <a:endParaRPr lang="en-US" dirty="0" smtClean="0"/>
          </a:p>
          <a:p>
            <a:r>
              <a:rPr lang="en-US" dirty="0" smtClean="0"/>
              <a:t>February 25, 2014</a:t>
            </a:r>
          </a:p>
        </p:txBody>
      </p:sp>
      <p:sp>
        <p:nvSpPr>
          <p:cNvPr id="4" name="Slide Number Placeholder 3"/>
          <p:cNvSpPr>
            <a:spLocks noGrp="1"/>
          </p:cNvSpPr>
          <p:nvPr>
            <p:ph type="sldNum" sz="quarter" idx="12"/>
          </p:nvPr>
        </p:nvSpPr>
        <p:spPr/>
        <p:txBody>
          <a:bodyPr/>
          <a:lstStyle/>
          <a:p>
            <a:fld id="{F8A81497-6369-4E34-81B6-EED9BA684C93}" type="slidenum">
              <a:rPr lang="en-US" smtClean="0"/>
              <a:t>1</a:t>
            </a:fld>
            <a:endParaRPr lang="en-US"/>
          </a:p>
        </p:txBody>
      </p:sp>
    </p:spTree>
    <p:extLst>
      <p:ext uri="{BB962C8B-B14F-4D97-AF65-F5344CB8AC3E}">
        <p14:creationId xmlns:p14="http://schemas.microsoft.com/office/powerpoint/2010/main" val="606802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Emails for the IVMOOC</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IVMOOC: Welcome to the Sci2 Tool</a:t>
            </a:r>
          </a:p>
          <a:p>
            <a:pPr lvl="1"/>
            <a:r>
              <a:rPr lang="en-US" dirty="0" smtClean="0"/>
              <a:t>Thank </a:t>
            </a:r>
            <a:r>
              <a:rPr lang="en-US" dirty="0"/>
              <a:t>you for registering for the Information Visualization MOOC. As part of this course, you will be using the Science of Science (Sci2) tool, an open source data mining and visualization software package developed by the team that runs the course</a:t>
            </a:r>
            <a:r>
              <a:rPr lang="en-US" dirty="0" smtClean="0"/>
              <a:t>.</a:t>
            </a:r>
            <a:endParaRPr lang="en-US" dirty="0"/>
          </a:p>
          <a:p>
            <a:pPr lvl="1"/>
            <a:r>
              <a:rPr lang="en-US" dirty="0"/>
              <a:t>We have created an account on the Sci2 website for you. Please use the link below to activate the account</a:t>
            </a:r>
            <a:r>
              <a:rPr lang="en-US" dirty="0" smtClean="0"/>
              <a:t>.</a:t>
            </a:r>
          </a:p>
          <a:p>
            <a:r>
              <a:rPr lang="en-US" dirty="0" smtClean="0"/>
              <a:t>IVMOOC: SDB Account Confirmation</a:t>
            </a:r>
            <a:endParaRPr lang="en-US" dirty="0"/>
          </a:p>
          <a:p>
            <a:pPr lvl="1"/>
            <a:r>
              <a:rPr lang="en-US" dirty="0"/>
              <a:t>Thank you for registering for the Information Visualization MOOC. As part of this course, you will be asked to use data from the Scholarly Database, an open data source maintained by the team that runs the course. Our records show that your e-mail address is already registered for the Scholarly Database. Please take a moment to visit the below site and confirm that you remember your login information.</a:t>
            </a:r>
          </a:p>
          <a:p>
            <a:r>
              <a:rPr lang="en-US" dirty="0" smtClean="0"/>
              <a:t>IVMOOC: Welcome to the Information Visualization MOOC:</a:t>
            </a:r>
          </a:p>
          <a:p>
            <a:pPr lvl="1"/>
            <a:r>
              <a:rPr lang="en-US" dirty="0"/>
              <a:t>Thank you for registering for the Information Visualization (IVMOOC) course. This email is to confirm receipt of your registration information. Unit one of the course will open on January 28, 2014, with another Unit opening each week. The course introduction posted on week one will include all the information about what you will need to do in order to earn the Mozilla Open Badge</a:t>
            </a:r>
            <a:r>
              <a:rPr lang="en-US" dirty="0" smtClean="0"/>
              <a:t>.</a:t>
            </a:r>
          </a:p>
          <a:p>
            <a:pPr lvl="1"/>
            <a:r>
              <a:rPr lang="en-US" dirty="0" smtClean="0"/>
              <a:t>You </a:t>
            </a:r>
            <a:r>
              <a:rPr lang="en-US" dirty="0"/>
              <a:t>should receive two emails in addition to this one that contain your login information for the Sci2 Tool and Scholarly Database, two free tools that you will be using throughout the course.</a:t>
            </a:r>
          </a:p>
        </p:txBody>
      </p:sp>
      <p:sp>
        <p:nvSpPr>
          <p:cNvPr id="4" name="Slide Number Placeholder 3"/>
          <p:cNvSpPr>
            <a:spLocks noGrp="1"/>
          </p:cNvSpPr>
          <p:nvPr>
            <p:ph type="sldNum" sz="quarter" idx="12"/>
          </p:nvPr>
        </p:nvSpPr>
        <p:spPr/>
        <p:txBody>
          <a:bodyPr/>
          <a:lstStyle/>
          <a:p>
            <a:fld id="{F8A81497-6369-4E34-81B6-EED9BA684C93}" type="slidenum">
              <a:rPr lang="en-US" smtClean="0"/>
              <a:t>10</a:t>
            </a:fld>
            <a:endParaRPr lang="en-US"/>
          </a:p>
        </p:txBody>
      </p:sp>
    </p:spTree>
    <p:extLst>
      <p:ext uri="{BB962C8B-B14F-4D97-AF65-F5344CB8AC3E}">
        <p14:creationId xmlns:p14="http://schemas.microsoft.com/office/powerpoint/2010/main" val="1963147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IVMOOC - Schedule</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11</a:t>
            </a:fld>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93381" y="6139934"/>
            <a:ext cx="4010137" cy="369332"/>
          </a:xfrm>
          <a:prstGeom prst="rect">
            <a:avLst/>
          </a:prstGeom>
          <a:noFill/>
        </p:spPr>
        <p:txBody>
          <a:bodyPr wrap="none" rtlCol="0">
            <a:spAutoFit/>
          </a:bodyPr>
          <a:lstStyle/>
          <a:p>
            <a:r>
              <a:rPr lang="en-US" dirty="0" smtClean="0">
                <a:hlinkClick r:id="rId3"/>
              </a:rPr>
              <a:t>http://ivmooc2014.appspot.com/course</a:t>
            </a:r>
            <a:r>
              <a:rPr lang="en-US" dirty="0" smtClean="0"/>
              <a:t> </a:t>
            </a:r>
            <a:endParaRPr lang="en-US" dirty="0"/>
          </a:p>
        </p:txBody>
      </p:sp>
    </p:spTree>
    <p:extLst>
      <p:ext uri="{BB962C8B-B14F-4D97-AF65-F5344CB8AC3E}">
        <p14:creationId xmlns:p14="http://schemas.microsoft.com/office/powerpoint/2010/main" val="2256055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IVMOOC - Week 5</a:t>
            </a:r>
            <a:endParaRPr lang="en-US" dirty="0"/>
          </a:p>
        </p:txBody>
      </p:sp>
      <p:sp>
        <p:nvSpPr>
          <p:cNvPr id="3" name="Content Placeholder 2"/>
          <p:cNvSpPr>
            <a:spLocks noGrp="1"/>
          </p:cNvSpPr>
          <p:nvPr>
            <p:ph idx="1"/>
          </p:nvPr>
        </p:nvSpPr>
        <p:spPr/>
        <p:txBody>
          <a:bodyPr>
            <a:normAutofit lnSpcReduction="10000"/>
          </a:bodyPr>
          <a:lstStyle/>
          <a:p>
            <a:r>
              <a:rPr lang="en-US" dirty="0"/>
              <a:t>Many of you did a great job on the Mid-Term!  All students who submitted the Mid-Term will receive a pointer to the correct answers shortly. For your information, the Mid-Term will be graded on a curve, </a:t>
            </a:r>
            <a:r>
              <a:rPr lang="en-US" dirty="0" smtClean="0"/>
              <a:t>see:</a:t>
            </a:r>
          </a:p>
          <a:p>
            <a:pPr lvl="1"/>
            <a:r>
              <a:rPr lang="en-US" u="sng" dirty="0" smtClean="0">
                <a:hlinkClick r:id="rId2"/>
              </a:rPr>
              <a:t>http</a:t>
            </a:r>
            <a:r>
              <a:rPr lang="en-US" u="sng" dirty="0">
                <a:hlinkClick r:id="rId2"/>
              </a:rPr>
              <a:t>://</a:t>
            </a:r>
            <a:r>
              <a:rPr lang="en-US" u="sng" dirty="0" smtClean="0">
                <a:hlinkClick r:id="rId2"/>
              </a:rPr>
              <a:t>en.wikipedia.org/wiki/Grading_on_a_curve</a:t>
            </a:r>
            <a:endParaRPr lang="en-US" dirty="0"/>
          </a:p>
          <a:p>
            <a:r>
              <a:rPr lang="en-US" dirty="0"/>
              <a:t>Week 5 materials are now available </a:t>
            </a:r>
            <a:r>
              <a:rPr lang="en-US" dirty="0" smtClean="0"/>
              <a:t>at:</a:t>
            </a:r>
          </a:p>
          <a:p>
            <a:pPr lvl="1"/>
            <a:r>
              <a:rPr lang="en-US" u="sng" dirty="0" smtClean="0">
                <a:hlinkClick r:id="rId3"/>
              </a:rPr>
              <a:t>http</a:t>
            </a:r>
            <a:r>
              <a:rPr lang="en-US" u="sng" dirty="0">
                <a:hlinkClick r:id="rId3"/>
              </a:rPr>
              <a:t>://</a:t>
            </a:r>
            <a:r>
              <a:rPr lang="en-US" u="sng" dirty="0" smtClean="0">
                <a:hlinkClick r:id="rId3"/>
              </a:rPr>
              <a:t>ivmooc.cns.iu.edu</a:t>
            </a:r>
            <a:endParaRPr lang="en-US" dirty="0" smtClean="0"/>
          </a:p>
          <a:p>
            <a:pPr lvl="1"/>
            <a:r>
              <a:rPr lang="en-US" dirty="0" smtClean="0"/>
              <a:t>Enjoy </a:t>
            </a:r>
            <a:r>
              <a:rPr lang="en-US" dirty="0"/>
              <a:t>analyzing and visualizing trees</a:t>
            </a:r>
            <a:r>
              <a:rPr lang="en-US" dirty="0" smtClean="0"/>
              <a:t>.</a:t>
            </a:r>
            <a:endParaRPr lang="en-US" dirty="0"/>
          </a:p>
        </p:txBody>
      </p:sp>
      <p:sp>
        <p:nvSpPr>
          <p:cNvPr id="4" name="Slide Number Placeholder 3"/>
          <p:cNvSpPr>
            <a:spLocks noGrp="1"/>
          </p:cNvSpPr>
          <p:nvPr>
            <p:ph type="sldNum" sz="quarter" idx="12"/>
          </p:nvPr>
        </p:nvSpPr>
        <p:spPr/>
        <p:txBody>
          <a:bodyPr/>
          <a:lstStyle/>
          <a:p>
            <a:fld id="{F8A81497-6369-4E34-81B6-EED9BA684C93}" type="slidenum">
              <a:rPr lang="en-US" smtClean="0"/>
              <a:t>12</a:t>
            </a:fld>
            <a:endParaRPr lang="en-US"/>
          </a:p>
        </p:txBody>
      </p:sp>
    </p:spTree>
    <p:extLst>
      <p:ext uri="{BB962C8B-B14F-4D97-AF65-F5344CB8AC3E}">
        <p14:creationId xmlns:p14="http://schemas.microsoft.com/office/powerpoint/2010/main" val="1770947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IVMOOC – Student Locations</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13</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447800"/>
            <a:ext cx="8229600" cy="4648200"/>
          </a:xfrm>
          <a:prstGeom prst="rect">
            <a:avLst/>
          </a:prstGeom>
        </p:spPr>
      </p:pic>
    </p:spTree>
    <p:extLst>
      <p:ext uri="{BB962C8B-B14F-4D97-AF65-F5344CB8AC3E}">
        <p14:creationId xmlns:p14="http://schemas.microsoft.com/office/powerpoint/2010/main" val="2237314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Indiana University CNS:</a:t>
            </a:r>
            <a:br>
              <a:rPr lang="en-US" dirty="0" smtClean="0"/>
            </a:br>
            <a:r>
              <a:rPr lang="en-US" dirty="0" smtClean="0"/>
              <a:t>Vivo Data and Visualizations Overview</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14</a:t>
            </a:fld>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1"/>
            <a:ext cx="8229600" cy="4571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6480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The UCSD Map of Science</a:t>
            </a:r>
            <a:endParaRPr lang="en-US" dirty="0"/>
          </a:p>
        </p:txBody>
      </p:sp>
      <p:sp>
        <p:nvSpPr>
          <p:cNvPr id="4" name="Slide Number Placeholder 3"/>
          <p:cNvSpPr>
            <a:spLocks noGrp="1"/>
          </p:cNvSpPr>
          <p:nvPr>
            <p:ph type="sldNum" sz="quarter" idx="12"/>
          </p:nvPr>
        </p:nvSpPr>
        <p:spPr/>
        <p:txBody>
          <a:bodyPr/>
          <a:lstStyle/>
          <a:p>
            <a:fld id="{F8A81497-6369-4E34-81B6-EED9BA684C93}" type="slidenum">
              <a:rPr lang="en-US" smtClean="0"/>
              <a:pPr/>
              <a:t>15</a:t>
            </a:fld>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1447801"/>
            <a:ext cx="82296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688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Published But Not the Raw Data</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16</a:t>
            </a:fld>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143000" y="6248400"/>
            <a:ext cx="7066165" cy="338554"/>
          </a:xfrm>
          <a:prstGeom prst="rect">
            <a:avLst/>
          </a:prstGeom>
          <a:noFill/>
        </p:spPr>
        <p:txBody>
          <a:bodyPr wrap="none" rtlCol="0">
            <a:spAutoFit/>
          </a:bodyPr>
          <a:lstStyle/>
          <a:p>
            <a:r>
              <a:rPr lang="en-US" sz="1600" dirty="0" smtClean="0">
                <a:hlinkClick r:id="rId3"/>
              </a:rPr>
              <a:t>http://www.plosone.org/article/info%3Adoi%2F10.1371%2Fjournal.pone.0039464</a:t>
            </a:r>
            <a:r>
              <a:rPr lang="en-US" sz="1600" dirty="0" smtClean="0"/>
              <a:t> </a:t>
            </a:r>
            <a:endParaRPr lang="en-US" sz="1600" dirty="0"/>
          </a:p>
        </p:txBody>
      </p:sp>
    </p:spTree>
    <p:extLst>
      <p:ext uri="{BB962C8B-B14F-4D97-AF65-F5344CB8AC3E}">
        <p14:creationId xmlns:p14="http://schemas.microsoft.com/office/powerpoint/2010/main" val="3392803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Indiana University CNS:</a:t>
            </a:r>
            <a:br>
              <a:rPr lang="en-US" dirty="0" smtClean="0"/>
            </a:br>
            <a:r>
              <a:rPr lang="en-US" sz="4000" dirty="0" smtClean="0"/>
              <a:t>Vivo Data and Visualizations Sample Data</a:t>
            </a:r>
            <a:endParaRPr lang="en-US" sz="4000" dirty="0"/>
          </a:p>
        </p:txBody>
      </p:sp>
      <p:sp>
        <p:nvSpPr>
          <p:cNvPr id="3" name="Slide Number Placeholder 2"/>
          <p:cNvSpPr>
            <a:spLocks noGrp="1"/>
          </p:cNvSpPr>
          <p:nvPr>
            <p:ph type="sldNum" sz="quarter" idx="12"/>
          </p:nvPr>
        </p:nvSpPr>
        <p:spPr/>
        <p:txBody>
          <a:bodyPr/>
          <a:lstStyle/>
          <a:p>
            <a:fld id="{F8A81497-6369-4E34-81B6-EED9BA684C93}" type="slidenum">
              <a:rPr lang="en-US" smtClean="0"/>
              <a:t>17</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447800"/>
            <a:ext cx="7620000" cy="483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971800" y="4556682"/>
            <a:ext cx="4846070" cy="646331"/>
          </a:xfrm>
          <a:prstGeom prst="rect">
            <a:avLst/>
          </a:prstGeom>
          <a:noFill/>
        </p:spPr>
        <p:txBody>
          <a:bodyPr wrap="none" rtlCol="0">
            <a:spAutoFit/>
          </a:bodyPr>
          <a:lstStyle/>
          <a:p>
            <a:r>
              <a:rPr lang="en-US" dirty="0" smtClean="0"/>
              <a:t>My Note: These are all very small compared to</a:t>
            </a:r>
          </a:p>
          <a:p>
            <a:r>
              <a:rPr lang="en-US" dirty="0" smtClean="0"/>
              <a:t>the </a:t>
            </a:r>
            <a:r>
              <a:rPr lang="en-US" dirty="0" smtClean="0"/>
              <a:t>UCSD Map of Science and Scholarly Database!</a:t>
            </a:r>
            <a:endParaRPr lang="en-US" dirty="0"/>
          </a:p>
        </p:txBody>
      </p:sp>
    </p:spTree>
    <p:extLst>
      <p:ext uri="{BB962C8B-B14F-4D97-AF65-F5344CB8AC3E}">
        <p14:creationId xmlns:p14="http://schemas.microsoft.com/office/powerpoint/2010/main" val="2402622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Temporal Visualization:</a:t>
            </a:r>
            <a:br>
              <a:rPr lang="en-US" dirty="0" smtClean="0"/>
            </a:br>
            <a:r>
              <a:rPr lang="en-US" dirty="0" smtClean="0"/>
              <a:t>Grants Over Time</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18</a:t>
            </a:fld>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1447800"/>
            <a:ext cx="8229599"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400800" y="1600200"/>
            <a:ext cx="2172582" cy="646331"/>
          </a:xfrm>
          <a:prstGeom prst="rect">
            <a:avLst/>
          </a:prstGeom>
          <a:noFill/>
        </p:spPr>
        <p:txBody>
          <a:bodyPr wrap="none" rtlCol="0">
            <a:spAutoFit/>
          </a:bodyPr>
          <a:lstStyle/>
          <a:p>
            <a:r>
              <a:rPr lang="en-US" dirty="0" smtClean="0"/>
              <a:t>My Note: Not</a:t>
            </a:r>
          </a:p>
          <a:p>
            <a:r>
              <a:rPr lang="en-US" dirty="0" smtClean="0"/>
              <a:t>Impressed With This!</a:t>
            </a:r>
            <a:endParaRPr lang="en-US" dirty="0"/>
          </a:p>
        </p:txBody>
      </p:sp>
    </p:spTree>
    <p:extLst>
      <p:ext uri="{BB962C8B-B14F-4D97-AF65-F5344CB8AC3E}">
        <p14:creationId xmlns:p14="http://schemas.microsoft.com/office/powerpoint/2010/main" val="15839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Statements I Disagree With!</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Visualization brings large amounts of data together in a single graphic to allow for greater understanding.</a:t>
            </a:r>
          </a:p>
          <a:p>
            <a:r>
              <a:rPr lang="en-US" dirty="0" smtClean="0"/>
              <a:t>All data is stored in the same format, via triples (subject, predicate, and object).</a:t>
            </a:r>
          </a:p>
          <a:p>
            <a:r>
              <a:rPr lang="en-US" dirty="0" smtClean="0"/>
              <a:t>There is no table structure to guide data collection in a triple store. Instead, you have the ontology. The ontology defines how data is linked together, and is critical when it comes to retrieving that data.</a:t>
            </a:r>
          </a:p>
          <a:p>
            <a:r>
              <a:rPr lang="en-US" dirty="0" smtClean="0"/>
              <a:t>With some understanding of the ontology, we’re ready to start writing SPARQL queries to get a data table for the visualization.</a:t>
            </a:r>
          </a:p>
          <a:p>
            <a:r>
              <a:rPr lang="en-US" dirty="0" smtClean="0"/>
              <a:t>VIVO does not store information based on the name, as we would consider it. Instead, it assigns every entity a Uniform Resource Identifier (or URI). </a:t>
            </a:r>
          </a:p>
          <a:p>
            <a:r>
              <a:rPr lang="en-US" dirty="0" smtClean="0"/>
              <a:t>Here is the core data behind this, see the problem?</a:t>
            </a:r>
          </a:p>
          <a:p>
            <a:pPr lvl="1"/>
            <a:r>
              <a:rPr lang="en-US" dirty="0" smtClean="0">
                <a:hlinkClick r:id="rId2"/>
              </a:rPr>
              <a:t>http://vivo-netsci.cns.iu.edu/vivo12/display/Grant78086</a:t>
            </a:r>
            <a:endParaRPr lang="en-US" dirty="0" smtClean="0"/>
          </a:p>
          <a:p>
            <a:pPr lvl="1"/>
            <a:r>
              <a:rPr lang="en-US" dirty="0" smtClean="0">
                <a:hlinkClick r:id="rId3"/>
              </a:rPr>
              <a:t>http://vivo-netsci.cns.iu.edu/vivo12/individual/Grant78086/Grant78086.rdf</a:t>
            </a:r>
            <a:endParaRPr lang="en-US" dirty="0" smtClean="0"/>
          </a:p>
          <a:p>
            <a:r>
              <a:rPr lang="en-US" dirty="0" smtClean="0"/>
              <a:t>Excel is generally the one that most people are familiar with, but it is rather limited in the ability to replicate work easily.</a:t>
            </a:r>
          </a:p>
          <a:p>
            <a:r>
              <a:rPr lang="en-US" dirty="0"/>
              <a:t>In the end, your final output can only be as good as the data that went into it. </a:t>
            </a:r>
          </a:p>
        </p:txBody>
      </p:sp>
      <p:sp>
        <p:nvSpPr>
          <p:cNvPr id="4" name="Slide Number Placeholder 3"/>
          <p:cNvSpPr>
            <a:spLocks noGrp="1"/>
          </p:cNvSpPr>
          <p:nvPr>
            <p:ph type="sldNum" sz="quarter" idx="12"/>
          </p:nvPr>
        </p:nvSpPr>
        <p:spPr/>
        <p:txBody>
          <a:bodyPr/>
          <a:lstStyle/>
          <a:p>
            <a:fld id="{F8A81497-6369-4E34-81B6-EED9BA684C93}" type="slidenum">
              <a:rPr lang="en-US" smtClean="0"/>
              <a:pPr/>
              <a:t>19</a:t>
            </a:fld>
            <a:endParaRPr lang="en-US"/>
          </a:p>
        </p:txBody>
      </p:sp>
    </p:spTree>
    <p:extLst>
      <p:ext uri="{BB962C8B-B14F-4D97-AF65-F5344CB8AC3E}">
        <p14:creationId xmlns:p14="http://schemas.microsoft.com/office/powerpoint/2010/main" val="1974843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Overview</a:t>
            </a:r>
            <a:endParaRPr lang="en-US" dirty="0"/>
          </a:p>
        </p:txBody>
      </p:sp>
      <p:sp>
        <p:nvSpPr>
          <p:cNvPr id="3" name="Content Placeholder 2"/>
          <p:cNvSpPr>
            <a:spLocks noGrp="1"/>
          </p:cNvSpPr>
          <p:nvPr>
            <p:ph idx="1"/>
          </p:nvPr>
        </p:nvSpPr>
        <p:spPr/>
        <p:txBody>
          <a:bodyPr>
            <a:normAutofit fontScale="40000" lnSpcReduction="20000"/>
          </a:bodyPr>
          <a:lstStyle/>
          <a:p>
            <a:r>
              <a:rPr lang="en-US" dirty="0" smtClean="0"/>
              <a:t>Data Fair Port </a:t>
            </a:r>
            <a:r>
              <a:rPr lang="en-US" dirty="0" err="1" smtClean="0"/>
              <a:t>Unconference</a:t>
            </a:r>
            <a:r>
              <a:rPr lang="en-US" dirty="0" smtClean="0"/>
              <a:t> 2014:</a:t>
            </a:r>
          </a:p>
          <a:p>
            <a:pPr lvl="1"/>
            <a:r>
              <a:rPr lang="en-US" dirty="0" smtClean="0"/>
              <a:t>Discussed at Federal Big Data Working Group </a:t>
            </a:r>
            <a:r>
              <a:rPr lang="en-US" dirty="0" err="1" smtClean="0"/>
              <a:t>Meetup</a:t>
            </a:r>
            <a:r>
              <a:rPr lang="en-US" dirty="0" smtClean="0"/>
              <a:t> March 4th on Joint NSF-NIH Biomedical Big Data Research</a:t>
            </a:r>
          </a:p>
          <a:p>
            <a:pPr lvl="1"/>
            <a:r>
              <a:rPr lang="en-US" dirty="0" smtClean="0"/>
              <a:t>Dr. </a:t>
            </a:r>
            <a:r>
              <a:rPr lang="en-US" dirty="0" err="1" smtClean="0"/>
              <a:t>Barend</a:t>
            </a:r>
            <a:r>
              <a:rPr lang="en-US" dirty="0" smtClean="0"/>
              <a:t> Mons referred to ORCID (Open Researcher and Contributor ID) VIVO in October 2012 Presentation</a:t>
            </a:r>
          </a:p>
          <a:p>
            <a:pPr lvl="1"/>
            <a:r>
              <a:rPr lang="en-US" dirty="0" smtClean="0"/>
              <a:t>See Dr. </a:t>
            </a:r>
            <a:r>
              <a:rPr lang="en-US" dirty="0" err="1" smtClean="0"/>
              <a:t>Barend</a:t>
            </a:r>
            <a:r>
              <a:rPr lang="en-US" dirty="0" smtClean="0"/>
              <a:t> Mons  </a:t>
            </a:r>
            <a:r>
              <a:rPr lang="en-US" dirty="0" smtClean="0"/>
              <a:t>2010 VIVO Conference Video "The Next Step in Knowledge Evolution; Colonization of Brains..."</a:t>
            </a:r>
          </a:p>
          <a:p>
            <a:r>
              <a:rPr lang="en-US" dirty="0" smtClean="0"/>
              <a:t>My Previous Work Was Data Science for VIVO!:</a:t>
            </a:r>
          </a:p>
          <a:p>
            <a:pPr lvl="1"/>
            <a:r>
              <a:rPr lang="en-US" dirty="0" smtClean="0"/>
              <a:t>Build VIVO in the Cloud</a:t>
            </a:r>
          </a:p>
          <a:p>
            <a:pPr lvl="1"/>
            <a:r>
              <a:rPr lang="en-US" dirty="0" smtClean="0"/>
              <a:t>Spotfire on Scholarly Databases</a:t>
            </a:r>
          </a:p>
          <a:p>
            <a:pPr lvl="1"/>
            <a:r>
              <a:rPr lang="en-US" dirty="0" smtClean="0"/>
              <a:t>An Interface to a Digital Library of the Atlas of Science</a:t>
            </a:r>
          </a:p>
          <a:p>
            <a:pPr lvl="2"/>
            <a:r>
              <a:rPr lang="en-US" dirty="0" smtClean="0"/>
              <a:t>2010 Science and Engineering Indicators</a:t>
            </a:r>
          </a:p>
          <a:p>
            <a:pPr lvl="2"/>
            <a:r>
              <a:rPr lang="en-US" dirty="0" smtClean="0"/>
              <a:t>Nobel Prizes</a:t>
            </a:r>
          </a:p>
          <a:p>
            <a:r>
              <a:rPr lang="en-US" dirty="0" smtClean="0"/>
              <a:t>VIVOs Evolution from Semantic Web Application to </a:t>
            </a:r>
            <a:r>
              <a:rPr lang="en-US" dirty="0" err="1" smtClean="0"/>
              <a:t>DuraSpace</a:t>
            </a:r>
            <a:r>
              <a:rPr lang="en-US" dirty="0" smtClean="0"/>
              <a:t>:</a:t>
            </a:r>
          </a:p>
          <a:p>
            <a:pPr lvl="1"/>
            <a:r>
              <a:rPr lang="en-US" dirty="0" smtClean="0"/>
              <a:t>VIVO is an open community, an information model, and an open source semantic web application.</a:t>
            </a:r>
          </a:p>
          <a:p>
            <a:pPr lvl="1"/>
            <a:r>
              <a:rPr lang="en-US" dirty="0" smtClean="0"/>
              <a:t>VIVO is joining </a:t>
            </a:r>
            <a:r>
              <a:rPr lang="en-US" dirty="0" err="1" smtClean="0"/>
              <a:t>DuraSpace</a:t>
            </a:r>
            <a:r>
              <a:rPr lang="en-US" dirty="0" smtClean="0"/>
              <a:t> as the VIVO Project, to realize a shared mission through an established legal and financial framework compatible with VIVO’s own vision and goals.</a:t>
            </a:r>
          </a:p>
          <a:p>
            <a:pPr lvl="1"/>
            <a:r>
              <a:rPr lang="en-US" dirty="0" err="1" smtClean="0"/>
              <a:t>DuraSpace</a:t>
            </a:r>
            <a:r>
              <a:rPr lang="en-US" dirty="0" smtClean="0"/>
              <a:t> is an independent 501(c)(3) not-for-profit born from a vision to help save our shared scholarly, scientific, and cultural record.</a:t>
            </a:r>
          </a:p>
          <a:p>
            <a:r>
              <a:rPr lang="en-US" dirty="0" smtClean="0"/>
              <a:t>Indiana University Evolution from Information Visualization to Data Science:</a:t>
            </a:r>
          </a:p>
          <a:p>
            <a:pPr lvl="1"/>
            <a:r>
              <a:rPr lang="en-US" dirty="0" smtClean="0"/>
              <a:t>This course provides an overview about the state of the art in information visualization. It teaches the process of producing effective visualizations that take the needs of users into account. </a:t>
            </a:r>
          </a:p>
          <a:p>
            <a:pPr lvl="1"/>
            <a:r>
              <a:rPr lang="en-US" dirty="0" smtClean="0"/>
              <a:t>This year, the course can be taken for three Indiana University credits as part of the </a:t>
            </a:r>
            <a:r>
              <a:rPr lang="en-US" b="1" dirty="0" smtClean="0"/>
              <a:t>Online Data Science Program </a:t>
            </a:r>
            <a:r>
              <a:rPr lang="en-US" dirty="0" smtClean="0"/>
              <a:t>just announced by the School of Informatics and Computing. Students interested in applying to the program can find more information here.</a:t>
            </a:r>
          </a:p>
          <a:p>
            <a:pPr lvl="1"/>
            <a:r>
              <a:rPr lang="en-US" dirty="0" smtClean="0"/>
              <a:t>Everyone who registers gains free access to the Scholarly Database (26 million paper, patent, and grant records) and the Sci2 Tool (100+ algorithms and tools). </a:t>
            </a:r>
            <a:r>
              <a:rPr lang="en-US" b="1" dirty="0" smtClean="0"/>
              <a:t>My Note: But not all of it!</a:t>
            </a:r>
            <a:endParaRPr lang="en-US" dirty="0" smtClean="0"/>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F8A81497-6369-4E34-81B6-EED9BA684C93}" type="slidenum">
              <a:rPr lang="en-US" smtClean="0"/>
              <a:pPr/>
              <a:t>2</a:t>
            </a:fld>
            <a:endParaRPr lang="en-US"/>
          </a:p>
        </p:txBody>
      </p:sp>
    </p:spTree>
    <p:extLst>
      <p:ext uri="{BB962C8B-B14F-4D97-AF65-F5344CB8AC3E}">
        <p14:creationId xmlns:p14="http://schemas.microsoft.com/office/powerpoint/2010/main" val="25356633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Exercises and Data Sets</a:t>
            </a:r>
            <a:endParaRPr lang="en-US" dirty="0"/>
          </a:p>
        </p:txBody>
      </p:sp>
      <p:sp>
        <p:nvSpPr>
          <p:cNvPr id="3" name="Content Placeholder 2"/>
          <p:cNvSpPr>
            <a:spLocks noGrp="1"/>
          </p:cNvSpPr>
          <p:nvPr>
            <p:ph idx="1"/>
          </p:nvPr>
        </p:nvSpPr>
        <p:spPr/>
        <p:txBody>
          <a:bodyPr>
            <a:normAutofit fontScale="70000" lnSpcReduction="20000"/>
          </a:bodyPr>
          <a:lstStyle/>
          <a:p>
            <a:r>
              <a:rPr lang="en-US" dirty="0"/>
              <a:t>Burst </a:t>
            </a:r>
            <a:r>
              <a:rPr lang="en-US" dirty="0" smtClean="0"/>
              <a:t>Detection:</a:t>
            </a:r>
          </a:p>
          <a:p>
            <a:pPr lvl="1"/>
            <a:r>
              <a:rPr lang="en-US" dirty="0" smtClean="0"/>
              <a:t>Use publication_result.csv</a:t>
            </a:r>
          </a:p>
          <a:p>
            <a:pPr lvl="1"/>
            <a:r>
              <a:rPr lang="en-US" dirty="0" smtClean="0"/>
              <a:t>Normalizing publication title by using Lowercase, Tokenize, Stem, </a:t>
            </a:r>
            <a:r>
              <a:rPr lang="en-US" dirty="0" err="1" smtClean="0"/>
              <a:t>Stopword</a:t>
            </a:r>
            <a:r>
              <a:rPr lang="en-US" dirty="0" smtClean="0"/>
              <a:t> Text plugin.</a:t>
            </a:r>
          </a:p>
          <a:p>
            <a:pPr lvl="1"/>
            <a:r>
              <a:rPr lang="en-US" dirty="0" smtClean="0"/>
              <a:t>Save as </a:t>
            </a:r>
            <a:r>
              <a:rPr lang="en-US" dirty="0"/>
              <a:t>burst.csv</a:t>
            </a:r>
            <a:endParaRPr lang="en-US" dirty="0" smtClean="0"/>
          </a:p>
          <a:p>
            <a:r>
              <a:rPr lang="en-US" dirty="0" smtClean="0"/>
              <a:t>Map </a:t>
            </a:r>
            <a:r>
              <a:rPr lang="en-US" dirty="0"/>
              <a:t>of </a:t>
            </a:r>
            <a:r>
              <a:rPr lang="en-US" dirty="0" smtClean="0"/>
              <a:t>Science:</a:t>
            </a:r>
          </a:p>
          <a:p>
            <a:pPr lvl="1"/>
            <a:r>
              <a:rPr lang="en-US" dirty="0" smtClean="0"/>
              <a:t>Use publication_result.csv</a:t>
            </a:r>
          </a:p>
          <a:p>
            <a:pPr lvl="1"/>
            <a:r>
              <a:rPr lang="en-US" dirty="0"/>
              <a:t>The Journal Naming Convention plugin tries to normalize these names and link them to lookup tables within Sci2 to create the best matching possible</a:t>
            </a:r>
            <a:r>
              <a:rPr lang="en-US" dirty="0" smtClean="0"/>
              <a:t>.</a:t>
            </a:r>
          </a:p>
          <a:p>
            <a:r>
              <a:rPr lang="en-US" dirty="0" smtClean="0"/>
              <a:t>Network:</a:t>
            </a:r>
          </a:p>
          <a:p>
            <a:pPr lvl="1"/>
            <a:r>
              <a:rPr lang="en-US" dirty="0" smtClean="0"/>
              <a:t>Use publication_result.csv</a:t>
            </a:r>
          </a:p>
          <a:p>
            <a:pPr lvl="1"/>
            <a:r>
              <a:rPr lang="en-US" dirty="0"/>
              <a:t>Extract the Co-Author network using </a:t>
            </a:r>
            <a:r>
              <a:rPr lang="en-US" b="1" dirty="0"/>
              <a:t>Extract Co-Occurrence Network </a:t>
            </a:r>
            <a:r>
              <a:rPr lang="en-US" dirty="0" smtClean="0"/>
              <a:t>plugin</a:t>
            </a:r>
            <a:r>
              <a:rPr lang="en-US" dirty="0"/>
              <a:t>.</a:t>
            </a:r>
            <a:endParaRPr lang="en-US" dirty="0" smtClean="0"/>
          </a:p>
          <a:p>
            <a:pPr lvl="1"/>
            <a:r>
              <a:rPr lang="en-US" dirty="0" smtClean="0"/>
              <a:t>Visualize Using </a:t>
            </a:r>
            <a:r>
              <a:rPr lang="en-US" dirty="0"/>
              <a:t>GUESS and </a:t>
            </a:r>
            <a:r>
              <a:rPr lang="en-US" dirty="0" err="1" smtClean="0"/>
              <a:t>Gephi</a:t>
            </a:r>
            <a:r>
              <a:rPr lang="en-US" dirty="0" smtClean="0"/>
              <a:t>. My Note: Use </a:t>
            </a:r>
            <a:r>
              <a:rPr lang="en-US" dirty="0" err="1" smtClean="0"/>
              <a:t>NodeXL</a:t>
            </a:r>
            <a:endParaRPr lang="en-US" dirty="0" smtClean="0"/>
          </a:p>
          <a:p>
            <a:pPr lvl="1"/>
            <a:endParaRPr lang="en-US" dirty="0"/>
          </a:p>
        </p:txBody>
      </p:sp>
      <p:sp>
        <p:nvSpPr>
          <p:cNvPr id="4" name="Slide Number Placeholder 3"/>
          <p:cNvSpPr>
            <a:spLocks noGrp="1"/>
          </p:cNvSpPr>
          <p:nvPr>
            <p:ph type="sldNum" sz="quarter" idx="12"/>
          </p:nvPr>
        </p:nvSpPr>
        <p:spPr/>
        <p:txBody>
          <a:bodyPr/>
          <a:lstStyle/>
          <a:p>
            <a:fld id="{F8A81497-6369-4E34-81B6-EED9BA684C93}" type="slidenum">
              <a:rPr lang="en-US" smtClean="0"/>
              <a:t>20</a:t>
            </a:fld>
            <a:endParaRPr lang="en-US"/>
          </a:p>
        </p:txBody>
      </p:sp>
    </p:spTree>
    <p:extLst>
      <p:ext uri="{BB962C8B-B14F-4D97-AF65-F5344CB8AC3E}">
        <p14:creationId xmlns:p14="http://schemas.microsoft.com/office/powerpoint/2010/main" val="3111588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iNRN</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21</a:t>
            </a:fld>
            <a:endParaRPr 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98296" y="6172200"/>
            <a:ext cx="2417072" cy="369332"/>
          </a:xfrm>
          <a:prstGeom prst="rect">
            <a:avLst/>
          </a:prstGeom>
          <a:noFill/>
        </p:spPr>
        <p:txBody>
          <a:bodyPr wrap="none" rtlCol="0">
            <a:spAutoFit/>
          </a:bodyPr>
          <a:lstStyle/>
          <a:p>
            <a:r>
              <a:rPr lang="en-US" dirty="0" smtClean="0">
                <a:hlinkClick r:id="rId3"/>
              </a:rPr>
              <a:t>http://nrn.cns.iu.edu/#</a:t>
            </a:r>
            <a:r>
              <a:rPr lang="en-US" dirty="0" smtClean="0"/>
              <a:t> </a:t>
            </a:r>
            <a:endParaRPr lang="en-US" dirty="0"/>
          </a:p>
        </p:txBody>
      </p:sp>
      <p:sp>
        <p:nvSpPr>
          <p:cNvPr id="5" name="TextBox 4"/>
          <p:cNvSpPr txBox="1"/>
          <p:nvPr/>
        </p:nvSpPr>
        <p:spPr>
          <a:xfrm>
            <a:off x="1638300" y="4495800"/>
            <a:ext cx="6362700" cy="646331"/>
          </a:xfrm>
          <a:prstGeom prst="rect">
            <a:avLst/>
          </a:prstGeom>
          <a:noFill/>
        </p:spPr>
        <p:txBody>
          <a:bodyPr wrap="square" rtlCol="0">
            <a:spAutoFit/>
          </a:bodyPr>
          <a:lstStyle/>
          <a:p>
            <a:r>
              <a:rPr lang="en-US" dirty="0"/>
              <a:t>A centralized place for sharing and accessing networks, data, knowledge, and expertise. Further explores the evolution of VIVO.</a:t>
            </a:r>
          </a:p>
        </p:txBody>
      </p:sp>
      <p:sp>
        <p:nvSpPr>
          <p:cNvPr id="6" name="TextBox 5"/>
          <p:cNvSpPr txBox="1"/>
          <p:nvPr/>
        </p:nvSpPr>
        <p:spPr>
          <a:xfrm>
            <a:off x="2712720" y="3886200"/>
            <a:ext cx="2344488" cy="369332"/>
          </a:xfrm>
          <a:prstGeom prst="rect">
            <a:avLst/>
          </a:prstGeom>
          <a:noFill/>
        </p:spPr>
        <p:txBody>
          <a:bodyPr wrap="none" rtlCol="0">
            <a:spAutoFit/>
          </a:bodyPr>
          <a:lstStyle/>
          <a:p>
            <a:r>
              <a:rPr lang="en-US" dirty="0" smtClean="0"/>
              <a:t>My Note: Still No Data!</a:t>
            </a:r>
            <a:endParaRPr lang="en-US" dirty="0"/>
          </a:p>
        </p:txBody>
      </p:sp>
    </p:spTree>
    <p:extLst>
      <p:ext uri="{BB962C8B-B14F-4D97-AF65-F5344CB8AC3E}">
        <p14:creationId xmlns:p14="http://schemas.microsoft.com/office/powerpoint/2010/main" val="3032435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Theory Unit Structure</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Each </a:t>
            </a:r>
            <a:r>
              <a:rPr lang="en-US" dirty="0"/>
              <a:t>theory unit comprises:</a:t>
            </a:r>
          </a:p>
          <a:p>
            <a:pPr lvl="1"/>
            <a:r>
              <a:rPr lang="en-US" dirty="0" smtClean="0"/>
              <a:t>Examples </a:t>
            </a:r>
            <a:r>
              <a:rPr lang="en-US" dirty="0"/>
              <a:t>of best visualizations</a:t>
            </a:r>
          </a:p>
          <a:p>
            <a:pPr lvl="1"/>
            <a:r>
              <a:rPr lang="en-US" dirty="0" smtClean="0"/>
              <a:t>Visualization </a:t>
            </a:r>
            <a:r>
              <a:rPr lang="en-US" dirty="0"/>
              <a:t>goals</a:t>
            </a:r>
          </a:p>
          <a:p>
            <a:pPr lvl="1"/>
            <a:r>
              <a:rPr lang="en-US" dirty="0" smtClean="0"/>
              <a:t>Key </a:t>
            </a:r>
            <a:r>
              <a:rPr lang="en-US" dirty="0"/>
              <a:t>terminology</a:t>
            </a:r>
          </a:p>
          <a:p>
            <a:pPr lvl="1"/>
            <a:r>
              <a:rPr lang="en-US" dirty="0" smtClean="0"/>
              <a:t>General </a:t>
            </a:r>
            <a:r>
              <a:rPr lang="en-US" dirty="0"/>
              <a:t>visualization types and their names</a:t>
            </a:r>
          </a:p>
          <a:p>
            <a:pPr lvl="1"/>
            <a:r>
              <a:rPr lang="en-US" dirty="0" smtClean="0"/>
              <a:t>Workflow </a:t>
            </a:r>
            <a:r>
              <a:rPr lang="en-US" dirty="0"/>
              <a:t>design</a:t>
            </a:r>
          </a:p>
          <a:p>
            <a:pPr lvl="2"/>
            <a:r>
              <a:rPr lang="en-US" dirty="0" smtClean="0"/>
              <a:t>Read </a:t>
            </a:r>
            <a:r>
              <a:rPr lang="en-US" dirty="0"/>
              <a:t>data</a:t>
            </a:r>
          </a:p>
          <a:p>
            <a:pPr lvl="2"/>
            <a:r>
              <a:rPr lang="en-US" dirty="0" smtClean="0"/>
              <a:t>Analyze</a:t>
            </a:r>
            <a:endParaRPr lang="en-US" dirty="0"/>
          </a:p>
          <a:p>
            <a:pPr lvl="2"/>
            <a:r>
              <a:rPr lang="en-US" dirty="0" smtClean="0"/>
              <a:t>Visualize</a:t>
            </a:r>
            <a:endParaRPr lang="en-US" dirty="0"/>
          </a:p>
          <a:p>
            <a:pPr lvl="1"/>
            <a:r>
              <a:rPr lang="en-US" dirty="0" smtClean="0"/>
              <a:t>Discussion </a:t>
            </a:r>
            <a:r>
              <a:rPr lang="en-US" dirty="0"/>
              <a:t>of specific algorithms</a:t>
            </a:r>
          </a:p>
        </p:txBody>
      </p:sp>
      <p:sp>
        <p:nvSpPr>
          <p:cNvPr id="4" name="Slide Number Placeholder 3"/>
          <p:cNvSpPr>
            <a:spLocks noGrp="1"/>
          </p:cNvSpPr>
          <p:nvPr>
            <p:ph type="sldNum" sz="quarter" idx="12"/>
          </p:nvPr>
        </p:nvSpPr>
        <p:spPr/>
        <p:txBody>
          <a:bodyPr/>
          <a:lstStyle/>
          <a:p>
            <a:fld id="{F8A81497-6369-4E34-81B6-EED9BA684C93}" type="slidenum">
              <a:rPr lang="en-US" smtClean="0"/>
              <a:t>22</a:t>
            </a:fld>
            <a:endParaRPr lang="en-US"/>
          </a:p>
        </p:txBody>
      </p:sp>
      <p:sp>
        <p:nvSpPr>
          <p:cNvPr id="5" name="TextBox 4"/>
          <p:cNvSpPr txBox="1"/>
          <p:nvPr/>
        </p:nvSpPr>
        <p:spPr>
          <a:xfrm>
            <a:off x="2209800" y="6172200"/>
            <a:ext cx="4781886" cy="369332"/>
          </a:xfrm>
          <a:prstGeom prst="rect">
            <a:avLst/>
          </a:prstGeom>
          <a:noFill/>
        </p:spPr>
        <p:txBody>
          <a:bodyPr wrap="none" rtlCol="0">
            <a:spAutoFit/>
          </a:bodyPr>
          <a:lstStyle/>
          <a:p>
            <a:r>
              <a:rPr lang="en-US" dirty="0" smtClean="0">
                <a:hlinkClick r:id="rId2"/>
              </a:rPr>
              <a:t>http://ivmooc.cns.iu.edu/slides/01-schedule.pdf</a:t>
            </a:r>
            <a:r>
              <a:rPr lang="en-US" dirty="0" smtClean="0"/>
              <a:t> </a:t>
            </a:r>
            <a:endParaRPr lang="en-US" dirty="0"/>
          </a:p>
        </p:txBody>
      </p:sp>
    </p:spTree>
    <p:extLst>
      <p:ext uri="{BB962C8B-B14F-4D97-AF65-F5344CB8AC3E}">
        <p14:creationId xmlns:p14="http://schemas.microsoft.com/office/powerpoint/2010/main" val="3062468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Vivoweb.org</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3248432" y="6172200"/>
            <a:ext cx="2647135" cy="369332"/>
          </a:xfrm>
          <a:prstGeom prst="rect">
            <a:avLst/>
          </a:prstGeom>
          <a:noFill/>
        </p:spPr>
        <p:txBody>
          <a:bodyPr wrap="none" rtlCol="0">
            <a:spAutoFit/>
          </a:bodyPr>
          <a:lstStyle/>
          <a:p>
            <a:r>
              <a:rPr lang="en-US" dirty="0" smtClean="0">
                <a:hlinkClick r:id="rId3"/>
              </a:rPr>
              <a:t>http://www.vivoweb.org/</a:t>
            </a:r>
            <a:r>
              <a:rPr lang="en-US" dirty="0" smtClean="0"/>
              <a:t> </a:t>
            </a:r>
            <a:endParaRPr lang="en-US" dirty="0"/>
          </a:p>
        </p:txBody>
      </p:sp>
      <p:sp>
        <p:nvSpPr>
          <p:cNvPr id="4" name="Slide Number Placeholder 3"/>
          <p:cNvSpPr>
            <a:spLocks noGrp="1"/>
          </p:cNvSpPr>
          <p:nvPr>
            <p:ph type="sldNum" sz="quarter" idx="12"/>
          </p:nvPr>
        </p:nvSpPr>
        <p:spPr/>
        <p:txBody>
          <a:bodyPr/>
          <a:lstStyle/>
          <a:p>
            <a:fld id="{F8A81497-6369-4E34-81B6-EED9BA684C93}" type="slidenum">
              <a:rPr lang="en-US" smtClean="0"/>
              <a:t>3</a:t>
            </a:fld>
            <a:endParaRPr lang="en-US"/>
          </a:p>
        </p:txBody>
      </p:sp>
      <p:cxnSp>
        <p:nvCxnSpPr>
          <p:cNvPr id="6" name="Straight Arrow Connector 5"/>
          <p:cNvCxnSpPr/>
          <p:nvPr/>
        </p:nvCxnSpPr>
        <p:spPr>
          <a:xfrm flipH="1">
            <a:off x="6553200" y="4191000"/>
            <a:ext cx="1143000" cy="609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31602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Indiana University CNS:</a:t>
            </a:r>
            <a:br>
              <a:rPr lang="en-US" dirty="0" smtClean="0"/>
            </a:br>
            <a:r>
              <a:rPr lang="en-US" dirty="0" smtClean="0"/>
              <a:t>Vivo Data and Visualizations</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4</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1"/>
            <a:ext cx="8229599"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00105" y="6172200"/>
            <a:ext cx="7743787" cy="338554"/>
          </a:xfrm>
          <a:prstGeom prst="rect">
            <a:avLst/>
          </a:prstGeom>
          <a:noFill/>
        </p:spPr>
        <p:txBody>
          <a:bodyPr wrap="none" rtlCol="0">
            <a:spAutoFit/>
          </a:bodyPr>
          <a:lstStyle/>
          <a:p>
            <a:r>
              <a:rPr lang="en-US" sz="1600" dirty="0" smtClean="0">
                <a:hlinkClick r:id="rId3"/>
              </a:rPr>
              <a:t>http://wiki.cns.iu.edu/download/attachments/5898245/VIVO_2013_Workshop_Final.pptx</a:t>
            </a:r>
            <a:r>
              <a:rPr lang="en-US" sz="1600" dirty="0" smtClean="0"/>
              <a:t> </a:t>
            </a:r>
            <a:endParaRPr lang="en-US" sz="1600" dirty="0"/>
          </a:p>
        </p:txBody>
      </p:sp>
    </p:spTree>
    <p:extLst>
      <p:ext uri="{BB962C8B-B14F-4D97-AF65-F5344CB8AC3E}">
        <p14:creationId xmlns:p14="http://schemas.microsoft.com/office/powerpoint/2010/main" val="1662863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Indiana University CNS:</a:t>
            </a:r>
            <a:br>
              <a:rPr lang="en-US" dirty="0" smtClean="0"/>
            </a:br>
            <a:r>
              <a:rPr lang="en-US" dirty="0" smtClean="0"/>
              <a:t>VIVO Presentation Information</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5</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275103" y="6172200"/>
            <a:ext cx="6593793" cy="369332"/>
          </a:xfrm>
          <a:prstGeom prst="rect">
            <a:avLst/>
          </a:prstGeom>
          <a:noFill/>
        </p:spPr>
        <p:txBody>
          <a:bodyPr wrap="none" rtlCol="0">
            <a:spAutoFit/>
          </a:bodyPr>
          <a:lstStyle/>
          <a:p>
            <a:r>
              <a:rPr lang="en-US" dirty="0" smtClean="0">
                <a:hlinkClick r:id="rId3"/>
              </a:rPr>
              <a:t>http://wiki.cns.iu.edu/display/PRES/VIVO+Presentation+Information</a:t>
            </a:r>
            <a:r>
              <a:rPr lang="en-US" dirty="0" smtClean="0"/>
              <a:t> </a:t>
            </a:r>
            <a:endParaRPr lang="en-US" dirty="0"/>
          </a:p>
        </p:txBody>
      </p:sp>
      <p:cxnSp>
        <p:nvCxnSpPr>
          <p:cNvPr id="8" name="Straight Arrow Connector 7"/>
          <p:cNvCxnSpPr/>
          <p:nvPr/>
        </p:nvCxnSpPr>
        <p:spPr>
          <a:xfrm flipH="1">
            <a:off x="5554980" y="3585972"/>
            <a:ext cx="838200" cy="2286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flipH="1">
            <a:off x="5943600" y="3124200"/>
            <a:ext cx="533400" cy="38100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77527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Indiana University CNS:</a:t>
            </a:r>
            <a:br>
              <a:rPr lang="en-US" dirty="0" smtClean="0"/>
            </a:br>
            <a:r>
              <a:rPr lang="en-US" dirty="0" smtClean="0"/>
              <a:t>2.5 Sample Data Sets</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6</a:t>
            </a:fld>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219200" y="6096000"/>
            <a:ext cx="6887591" cy="369332"/>
          </a:xfrm>
          <a:prstGeom prst="rect">
            <a:avLst/>
          </a:prstGeom>
          <a:noFill/>
        </p:spPr>
        <p:txBody>
          <a:bodyPr wrap="none" rtlCol="0">
            <a:spAutoFit/>
          </a:bodyPr>
          <a:lstStyle/>
          <a:p>
            <a:r>
              <a:rPr lang="en-US" dirty="0" smtClean="0">
                <a:hlinkClick r:id="rId3"/>
              </a:rPr>
              <a:t>http://sci2.wiki.cns.iu.edu/display/SCI2TUTORIAL/2.5+Sample+Datasets</a:t>
            </a:r>
            <a:r>
              <a:rPr lang="en-US" dirty="0" smtClean="0"/>
              <a:t> </a:t>
            </a:r>
            <a:endParaRPr lang="en-US" dirty="0"/>
          </a:p>
        </p:txBody>
      </p:sp>
    </p:spTree>
    <p:extLst>
      <p:ext uri="{BB962C8B-B14F-4D97-AF65-F5344CB8AC3E}">
        <p14:creationId xmlns:p14="http://schemas.microsoft.com/office/powerpoint/2010/main" val="3806678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Cyberinfrastructure</a:t>
            </a:r>
            <a:r>
              <a:rPr lang="en-US" dirty="0" smtClean="0"/>
              <a:t> for</a:t>
            </a:r>
            <a:br>
              <a:rPr lang="en-US" dirty="0" smtClean="0"/>
            </a:br>
            <a:r>
              <a:rPr lang="en-US" dirty="0" smtClean="0"/>
              <a:t>Network Science Center</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7</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429000" y="6139934"/>
            <a:ext cx="1915974" cy="369332"/>
          </a:xfrm>
          <a:prstGeom prst="rect">
            <a:avLst/>
          </a:prstGeom>
          <a:noFill/>
        </p:spPr>
        <p:txBody>
          <a:bodyPr wrap="none" rtlCol="0">
            <a:spAutoFit/>
          </a:bodyPr>
          <a:lstStyle/>
          <a:p>
            <a:r>
              <a:rPr lang="en-US" dirty="0" smtClean="0">
                <a:hlinkClick r:id="rId3"/>
              </a:rPr>
              <a:t>http://cns.iu.edu/</a:t>
            </a:r>
            <a:r>
              <a:rPr lang="en-US" dirty="0" smtClean="0"/>
              <a:t> </a:t>
            </a:r>
            <a:endParaRPr lang="en-US" dirty="0"/>
          </a:p>
        </p:txBody>
      </p:sp>
    </p:spTree>
    <p:extLst>
      <p:ext uri="{BB962C8B-B14F-4D97-AF65-F5344CB8AC3E}">
        <p14:creationId xmlns:p14="http://schemas.microsoft.com/office/powerpoint/2010/main" val="2851107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Visualization MOOC</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8</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755392" y="6135624"/>
            <a:ext cx="4044249" cy="369332"/>
          </a:xfrm>
          <a:prstGeom prst="rect">
            <a:avLst/>
          </a:prstGeom>
          <a:noFill/>
        </p:spPr>
        <p:txBody>
          <a:bodyPr wrap="none" rtlCol="0">
            <a:spAutoFit/>
          </a:bodyPr>
          <a:lstStyle/>
          <a:p>
            <a:r>
              <a:rPr lang="en-US" dirty="0" smtClean="0">
                <a:hlinkClick r:id="rId3"/>
              </a:rPr>
              <a:t>http://ivmooc2014.appspot.com/home</a:t>
            </a:r>
            <a:r>
              <a:rPr lang="en-US" dirty="0" smtClean="0"/>
              <a:t>? </a:t>
            </a:r>
            <a:endParaRPr lang="en-US" dirty="0"/>
          </a:p>
        </p:txBody>
      </p:sp>
    </p:spTree>
    <p:extLst>
      <p:ext uri="{BB962C8B-B14F-4D97-AF65-F5344CB8AC3E}">
        <p14:creationId xmlns:p14="http://schemas.microsoft.com/office/powerpoint/2010/main" val="41703329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Pre-Questionnaire for the IVMOOC</a:t>
            </a:r>
            <a:endParaRPr lang="en-US" dirty="0"/>
          </a:p>
        </p:txBody>
      </p:sp>
      <p:sp>
        <p:nvSpPr>
          <p:cNvPr id="3" name="Slide Number Placeholder 2"/>
          <p:cNvSpPr>
            <a:spLocks noGrp="1"/>
          </p:cNvSpPr>
          <p:nvPr>
            <p:ph type="sldNum" sz="quarter" idx="12"/>
          </p:nvPr>
        </p:nvSpPr>
        <p:spPr/>
        <p:txBody>
          <a:bodyPr/>
          <a:lstStyle/>
          <a:p>
            <a:fld id="{F8A81497-6369-4E34-81B6-EED9BA684C93}" type="slidenum">
              <a:rPr lang="en-US" smtClean="0"/>
              <a:t>9</a:t>
            </a:fld>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47800"/>
            <a:ext cx="8229600" cy="464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019800" y="2209800"/>
            <a:ext cx="2409442" cy="369332"/>
          </a:xfrm>
          <a:prstGeom prst="rect">
            <a:avLst/>
          </a:prstGeom>
          <a:noFill/>
        </p:spPr>
        <p:txBody>
          <a:bodyPr wrap="none" rtlCol="0">
            <a:spAutoFit/>
          </a:bodyPr>
          <a:lstStyle/>
          <a:p>
            <a:r>
              <a:rPr lang="en-US" dirty="0" smtClean="0"/>
              <a:t>My Note: How did I do?</a:t>
            </a:r>
            <a:endParaRPr lang="en-US" dirty="0"/>
          </a:p>
        </p:txBody>
      </p:sp>
    </p:spTree>
    <p:extLst>
      <p:ext uri="{BB962C8B-B14F-4D97-AF65-F5344CB8AC3E}">
        <p14:creationId xmlns:p14="http://schemas.microsoft.com/office/powerpoint/2010/main" val="21307266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B0FD6014-E932-4974-B806-A12987B6FA2C}">
  <ds:schemaRefs>
    <ds:schemaRef ds:uri="ESRI.ArcGIS.Mapping.OfficeIntegration.PowerPointInfo"/>
  </ds:schemaRefs>
</ds:datastoreItem>
</file>

<file path=customXml/itemProps10.xml><?xml version="1.0" encoding="utf-8"?>
<ds:datastoreItem xmlns:ds="http://schemas.openxmlformats.org/officeDocument/2006/customXml" ds:itemID="{547E4C8E-112A-4FE4-91A6-FA704BFC89FC}">
  <ds:schemaRefs>
    <ds:schemaRef ds:uri="ESRI.ArcGIS.Mapping.OfficeIntegration.PowerPointInfo"/>
  </ds:schemaRefs>
</ds:datastoreItem>
</file>

<file path=customXml/itemProps11.xml><?xml version="1.0" encoding="utf-8"?>
<ds:datastoreItem xmlns:ds="http://schemas.openxmlformats.org/officeDocument/2006/customXml" ds:itemID="{E71AE57A-CB80-4716-88F8-3BC12D4780A5}">
  <ds:schemaRefs>
    <ds:schemaRef ds:uri="ESRI.ArcGIS.Mapping.OfficeIntegration.PowerPointInfo"/>
  </ds:schemaRefs>
</ds:datastoreItem>
</file>

<file path=customXml/itemProps12.xml><?xml version="1.0" encoding="utf-8"?>
<ds:datastoreItem xmlns:ds="http://schemas.openxmlformats.org/officeDocument/2006/customXml" ds:itemID="{96A75377-92CD-4D91-9244-F97EE5FDFBB3}">
  <ds:schemaRefs>
    <ds:schemaRef ds:uri="ESRI.ArcGIS.Mapping.OfficeIntegration.PowerPointInfo"/>
  </ds:schemaRefs>
</ds:datastoreItem>
</file>

<file path=customXml/itemProps13.xml><?xml version="1.0" encoding="utf-8"?>
<ds:datastoreItem xmlns:ds="http://schemas.openxmlformats.org/officeDocument/2006/customXml" ds:itemID="{931F83CE-587A-4C20-8819-2CBA3BC8E89F}">
  <ds:schemaRefs>
    <ds:schemaRef ds:uri="ESRI.ArcGIS.Mapping.OfficeIntegration.PowerPointInfo"/>
  </ds:schemaRefs>
</ds:datastoreItem>
</file>

<file path=customXml/itemProps14.xml><?xml version="1.0" encoding="utf-8"?>
<ds:datastoreItem xmlns:ds="http://schemas.openxmlformats.org/officeDocument/2006/customXml" ds:itemID="{A547D25B-633F-4C5A-9998-BF3D250BA230}">
  <ds:schemaRefs>
    <ds:schemaRef ds:uri="ESRI.ArcGIS.Mapping.OfficeIntegration.PowerPointInfo"/>
  </ds:schemaRefs>
</ds:datastoreItem>
</file>

<file path=customXml/itemProps15.xml><?xml version="1.0" encoding="utf-8"?>
<ds:datastoreItem xmlns:ds="http://schemas.openxmlformats.org/officeDocument/2006/customXml" ds:itemID="{118BB9A0-B2C2-4C00-BA64-F4A48F621739}">
  <ds:schemaRefs>
    <ds:schemaRef ds:uri="ESRI.ArcGIS.Mapping.OfficeIntegration.PowerPointInfo"/>
  </ds:schemaRefs>
</ds:datastoreItem>
</file>

<file path=customXml/itemProps16.xml><?xml version="1.0" encoding="utf-8"?>
<ds:datastoreItem xmlns:ds="http://schemas.openxmlformats.org/officeDocument/2006/customXml" ds:itemID="{F62AC804-71D8-4433-A6CD-9E2158AFE3D0}">
  <ds:schemaRefs>
    <ds:schemaRef ds:uri="ESRI.ArcGIS.Mapping.OfficeIntegration.PowerPointInfo"/>
  </ds:schemaRefs>
</ds:datastoreItem>
</file>

<file path=customXml/itemProps17.xml><?xml version="1.0" encoding="utf-8"?>
<ds:datastoreItem xmlns:ds="http://schemas.openxmlformats.org/officeDocument/2006/customXml" ds:itemID="{72089C34-A4F7-4B6E-BFC6-2217162BD989}">
  <ds:schemaRefs>
    <ds:schemaRef ds:uri="ESRI.ArcGIS.Mapping.OfficeIntegration.PowerPointInfo"/>
  </ds:schemaRefs>
</ds:datastoreItem>
</file>

<file path=customXml/itemProps18.xml><?xml version="1.0" encoding="utf-8"?>
<ds:datastoreItem xmlns:ds="http://schemas.openxmlformats.org/officeDocument/2006/customXml" ds:itemID="{8772747E-315A-4027-8C97-50FEC41246E8}">
  <ds:schemaRefs>
    <ds:schemaRef ds:uri="ESRI.ArcGIS.Mapping.OfficeIntegration.PowerPointInfo"/>
  </ds:schemaRefs>
</ds:datastoreItem>
</file>

<file path=customXml/itemProps19.xml><?xml version="1.0" encoding="utf-8"?>
<ds:datastoreItem xmlns:ds="http://schemas.openxmlformats.org/officeDocument/2006/customXml" ds:itemID="{AEFA41F6-876E-4436-8845-C61A2D3EE13B}">
  <ds:schemaRefs>
    <ds:schemaRef ds:uri="ESRI.ArcGIS.Mapping.OfficeIntegration.PowerPointInfo"/>
  </ds:schemaRefs>
</ds:datastoreItem>
</file>

<file path=customXml/itemProps2.xml><?xml version="1.0" encoding="utf-8"?>
<ds:datastoreItem xmlns:ds="http://schemas.openxmlformats.org/officeDocument/2006/customXml" ds:itemID="{0A376FFD-317A-4FF4-871A-4636E6F15E2A}">
  <ds:schemaRefs>
    <ds:schemaRef ds:uri="ESRI.ArcGIS.Mapping.OfficeIntegration.PowerPointInfo"/>
  </ds:schemaRefs>
</ds:datastoreItem>
</file>

<file path=customXml/itemProps20.xml><?xml version="1.0" encoding="utf-8"?>
<ds:datastoreItem xmlns:ds="http://schemas.openxmlformats.org/officeDocument/2006/customXml" ds:itemID="{B694C2D0-B645-4EB6-9DA5-DC4C0D97F6E0}">
  <ds:schemaRefs>
    <ds:schemaRef ds:uri="ESRI.ArcGIS.Mapping.OfficeIntegration.PowerPointInfo"/>
  </ds:schemaRefs>
</ds:datastoreItem>
</file>

<file path=customXml/itemProps21.xml><?xml version="1.0" encoding="utf-8"?>
<ds:datastoreItem xmlns:ds="http://schemas.openxmlformats.org/officeDocument/2006/customXml" ds:itemID="{5329916B-99F5-4F61-874E-CA64AE2D4148}">
  <ds:schemaRefs>
    <ds:schemaRef ds:uri="ESRI.ArcGIS.Mapping.OfficeIntegration.PowerPointInfo"/>
  </ds:schemaRefs>
</ds:datastoreItem>
</file>

<file path=customXml/itemProps22.xml><?xml version="1.0" encoding="utf-8"?>
<ds:datastoreItem xmlns:ds="http://schemas.openxmlformats.org/officeDocument/2006/customXml" ds:itemID="{CEB2DFDE-474E-4F0D-A7AF-057E1F6B7295}">
  <ds:schemaRefs>
    <ds:schemaRef ds:uri="ESRI.ArcGIS.Mapping.OfficeIntegration.PowerPointInfo"/>
  </ds:schemaRefs>
</ds:datastoreItem>
</file>

<file path=customXml/itemProps23.xml><?xml version="1.0" encoding="utf-8"?>
<ds:datastoreItem xmlns:ds="http://schemas.openxmlformats.org/officeDocument/2006/customXml" ds:itemID="{4844BE3D-EB21-4D24-971F-87B9710F02E5}">
  <ds:schemaRefs>
    <ds:schemaRef ds:uri="ESRI.ArcGIS.Mapping.OfficeIntegration.PowerPointInfo"/>
  </ds:schemaRefs>
</ds:datastoreItem>
</file>

<file path=customXml/itemProps24.xml><?xml version="1.0" encoding="utf-8"?>
<ds:datastoreItem xmlns:ds="http://schemas.openxmlformats.org/officeDocument/2006/customXml" ds:itemID="{77EB1779-E6BD-4295-873D-DE755E90BE10}">
  <ds:schemaRefs>
    <ds:schemaRef ds:uri="ESRI.ArcGIS.Mapping.OfficeIntegration.PowerPointInfo"/>
  </ds:schemaRefs>
</ds:datastoreItem>
</file>

<file path=customXml/itemProps25.xml><?xml version="1.0" encoding="utf-8"?>
<ds:datastoreItem xmlns:ds="http://schemas.openxmlformats.org/officeDocument/2006/customXml" ds:itemID="{90B998E6-381E-4442-94E4-C1106AB8EC37}">
  <ds:schemaRefs>
    <ds:schemaRef ds:uri="ESRI.ArcGIS.Mapping.OfficeIntegration.PowerPointInfo"/>
  </ds:schemaRefs>
</ds:datastoreItem>
</file>

<file path=customXml/itemProps26.xml><?xml version="1.0" encoding="utf-8"?>
<ds:datastoreItem xmlns:ds="http://schemas.openxmlformats.org/officeDocument/2006/customXml" ds:itemID="{CB883283-1436-43BB-A1DE-D181B2486595}">
  <ds:schemaRefs>
    <ds:schemaRef ds:uri="ESRI.ArcGIS.Mapping.OfficeIntegration.PowerPointInfo"/>
  </ds:schemaRefs>
</ds:datastoreItem>
</file>

<file path=customXml/itemProps27.xml><?xml version="1.0" encoding="utf-8"?>
<ds:datastoreItem xmlns:ds="http://schemas.openxmlformats.org/officeDocument/2006/customXml" ds:itemID="{AB639A92-280E-4E8D-AAC0-E88E6A32B480}">
  <ds:schemaRefs>
    <ds:schemaRef ds:uri="ESRI.ArcGIS.Mapping.OfficeIntegration.PowerPointInfo"/>
  </ds:schemaRefs>
</ds:datastoreItem>
</file>

<file path=customXml/itemProps28.xml><?xml version="1.0" encoding="utf-8"?>
<ds:datastoreItem xmlns:ds="http://schemas.openxmlformats.org/officeDocument/2006/customXml" ds:itemID="{8586A8C8-D30B-4AD5-9789-891CB2DF6AAE}">
  <ds:schemaRefs>
    <ds:schemaRef ds:uri="ESRI.ArcGIS.Mapping.OfficeIntegration.PowerPointInfo"/>
  </ds:schemaRefs>
</ds:datastoreItem>
</file>

<file path=customXml/itemProps3.xml><?xml version="1.0" encoding="utf-8"?>
<ds:datastoreItem xmlns:ds="http://schemas.openxmlformats.org/officeDocument/2006/customXml" ds:itemID="{8769C32B-2C20-45B4-9066-9537BE7B7CCB}">
  <ds:schemaRefs>
    <ds:schemaRef ds:uri="ESRI.ArcGIS.Mapping.OfficeIntegration.PowerPointInfo"/>
  </ds:schemaRefs>
</ds:datastoreItem>
</file>

<file path=customXml/itemProps4.xml><?xml version="1.0" encoding="utf-8"?>
<ds:datastoreItem xmlns:ds="http://schemas.openxmlformats.org/officeDocument/2006/customXml" ds:itemID="{96C7524C-CE20-4935-BA3B-D2C0A801193B}">
  <ds:schemaRefs>
    <ds:schemaRef ds:uri="ESRI.ArcGIS.Mapping.OfficeIntegration.PowerPointInfo"/>
  </ds:schemaRefs>
</ds:datastoreItem>
</file>

<file path=customXml/itemProps5.xml><?xml version="1.0" encoding="utf-8"?>
<ds:datastoreItem xmlns:ds="http://schemas.openxmlformats.org/officeDocument/2006/customXml" ds:itemID="{D270712A-0A0A-4BE7-AC6C-3B5E3C8DF420}">
  <ds:schemaRefs>
    <ds:schemaRef ds:uri="ESRI.ArcGIS.Mapping.OfficeIntegration.PowerPointInfo"/>
  </ds:schemaRefs>
</ds:datastoreItem>
</file>

<file path=customXml/itemProps6.xml><?xml version="1.0" encoding="utf-8"?>
<ds:datastoreItem xmlns:ds="http://schemas.openxmlformats.org/officeDocument/2006/customXml" ds:itemID="{19DB8400-0B16-4579-A33F-91E5E29588BF}">
  <ds:schemaRefs>
    <ds:schemaRef ds:uri="ESRI.ArcGIS.Mapping.OfficeIntegration.PowerPointInfo"/>
  </ds:schemaRefs>
</ds:datastoreItem>
</file>

<file path=customXml/itemProps7.xml><?xml version="1.0" encoding="utf-8"?>
<ds:datastoreItem xmlns:ds="http://schemas.openxmlformats.org/officeDocument/2006/customXml" ds:itemID="{BE9ECF6E-E812-4AF5-B9D6-9B4E8A83DB39}">
  <ds:schemaRefs>
    <ds:schemaRef ds:uri="ESRI.ArcGIS.Mapping.OfficeIntegration.PowerPointInfo"/>
  </ds:schemaRefs>
</ds:datastoreItem>
</file>

<file path=customXml/itemProps8.xml><?xml version="1.0" encoding="utf-8"?>
<ds:datastoreItem xmlns:ds="http://schemas.openxmlformats.org/officeDocument/2006/customXml" ds:itemID="{14A9206E-C236-483C-94FE-B4DCF036C64E}">
  <ds:schemaRefs>
    <ds:schemaRef ds:uri="ESRI.ArcGIS.Mapping.OfficeIntegration.PowerPointInfo"/>
  </ds:schemaRefs>
</ds:datastoreItem>
</file>

<file path=customXml/itemProps9.xml><?xml version="1.0" encoding="utf-8"?>
<ds:datastoreItem xmlns:ds="http://schemas.openxmlformats.org/officeDocument/2006/customXml" ds:itemID="{F9948D66-1B59-48AA-849B-5D48311EB725}">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otalTime>267</TotalTime>
  <Words>929</Words>
  <Application>Microsoft Office PowerPoint</Application>
  <PresentationFormat>On-screen Show (4:3)</PresentationFormat>
  <Paragraphs>131</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Data Science for VIVO</vt:lpstr>
      <vt:lpstr>Overview</vt:lpstr>
      <vt:lpstr>Vivoweb.org</vt:lpstr>
      <vt:lpstr>Indiana University CNS: Vivo Data and Visualizations</vt:lpstr>
      <vt:lpstr>Indiana University CNS: VIVO Presentation Information</vt:lpstr>
      <vt:lpstr>Indiana University CNS: 2.5 Sample Data Sets</vt:lpstr>
      <vt:lpstr>Cyberinfrastructure for Network Science Center</vt:lpstr>
      <vt:lpstr>Information Visualization MOOC</vt:lpstr>
      <vt:lpstr>Pre-Questionnaire for the IVMOOC</vt:lpstr>
      <vt:lpstr>Emails for the IVMOOC</vt:lpstr>
      <vt:lpstr>IVMOOC - Schedule</vt:lpstr>
      <vt:lpstr>IVMOOC - Week 5</vt:lpstr>
      <vt:lpstr>IVMOOC – Student Locations</vt:lpstr>
      <vt:lpstr>Indiana University CNS: Vivo Data and Visualizations Overview</vt:lpstr>
      <vt:lpstr>The UCSD Map of Science</vt:lpstr>
      <vt:lpstr>Published But Not the Raw Data</vt:lpstr>
      <vt:lpstr>Indiana University CNS: Vivo Data and Visualizations Sample Data</vt:lpstr>
      <vt:lpstr>Temporal Visualization: Grants Over Time</vt:lpstr>
      <vt:lpstr>Statements I Disagree With!</vt:lpstr>
      <vt:lpstr>Exercises and Data Sets</vt:lpstr>
      <vt:lpstr>iNRN</vt:lpstr>
      <vt:lpstr>Theory Unit Structure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Science for Science: VIVO</dc:title>
  <dc:creator>Brand Niemann</dc:creator>
  <cp:lastModifiedBy>Brand Niemann</cp:lastModifiedBy>
  <cp:revision>34</cp:revision>
  <dcterms:created xsi:type="dcterms:W3CDTF">2014-02-25T20:00:10Z</dcterms:created>
  <dcterms:modified xsi:type="dcterms:W3CDTF">2014-02-26T00:28:01Z</dcterms:modified>
</cp:coreProperties>
</file>