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7.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58" r:id="rId3"/>
    <p:sldId id="277" r:id="rId4"/>
    <p:sldId id="288" r:id="rId5"/>
    <p:sldId id="289" r:id="rId6"/>
    <p:sldId id="284" r:id="rId7"/>
    <p:sldId id="290" r:id="rId8"/>
    <p:sldId id="300" r:id="rId9"/>
    <p:sldId id="285" r:id="rId10"/>
    <p:sldId id="286" r:id="rId11"/>
    <p:sldId id="287" r:id="rId12"/>
    <p:sldId id="298" r:id="rId13"/>
    <p:sldId id="264" r:id="rId14"/>
    <p:sldId id="263" r:id="rId15"/>
    <p:sldId id="293" r:id="rId16"/>
    <p:sldId id="278" r:id="rId17"/>
    <p:sldId id="306" r:id="rId18"/>
    <p:sldId id="307" r:id="rId19"/>
    <p:sldId id="267" r:id="rId20"/>
    <p:sldId id="301" r:id="rId21"/>
    <p:sldId id="302" r:id="rId22"/>
    <p:sldId id="303" r:id="rId23"/>
    <p:sldId id="304" r:id="rId24"/>
    <p:sldId id="305" r:id="rId25"/>
    <p:sldId id="309" r:id="rId26"/>
    <p:sldId id="310" r:id="rId27"/>
    <p:sldId id="308" r:id="rId28"/>
    <p:sldId id="311" r:id="rId29"/>
    <p:sldId id="276" r:id="rId30"/>
    <p:sldId id="312"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4660"/>
  </p:normalViewPr>
  <p:slideViewPr>
    <p:cSldViewPr snapToGrid="0" snapToObjects="1">
      <p:cViewPr varScale="1">
        <p:scale>
          <a:sx n="93" d="100"/>
          <a:sy n="93" d="100"/>
        </p:scale>
        <p:origin x="-1260" y="-102"/>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1200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_rels/data8.xml.rels><?xml version="1.0" encoding="UTF-8" standalone="yes"?>
<Relationships xmlns="http://schemas.openxmlformats.org/package/2006/relationships"><Relationship Id="rId3" Type="http://schemas.openxmlformats.org/officeDocument/2006/relationships/image" Target="../media/image24.png"/><Relationship Id="rId2" Type="http://schemas.microsoft.com/office/2007/relationships/hdphoto" Target="../media/hdphoto1.wdp"/><Relationship Id="rId1" Type="http://schemas.openxmlformats.org/officeDocument/2006/relationships/image" Target="../media/image23.png"/></Relationships>
</file>

<file path=ppt/diagrams/_rels/drawing8.xml.rels><?xml version="1.0" encoding="UTF-8" standalone="yes"?>
<Relationships xmlns="http://schemas.openxmlformats.org/package/2006/relationships"><Relationship Id="rId3" Type="http://schemas.openxmlformats.org/officeDocument/2006/relationships/image" Target="../media/image24.png"/><Relationship Id="rId2" Type="http://schemas.microsoft.com/office/2007/relationships/hdphoto" Target="../media/hdphoto1.wdp"/><Relationship Id="rId1" Type="http://schemas.openxmlformats.org/officeDocument/2006/relationships/image" Target="../media/image23.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337651-BE64-1949-B08F-65E5538FE59C}" type="doc">
      <dgm:prSet loTypeId="urn:microsoft.com/office/officeart/2005/8/layout/vList2" loCatId="" qsTypeId="urn:microsoft.com/office/officeart/2005/8/quickstyle/simple4" qsCatId="simple" csTypeId="urn:microsoft.com/office/officeart/2005/8/colors/colorful4" csCatId="colorful" phldr="1"/>
      <dgm:spPr/>
      <dgm:t>
        <a:bodyPr/>
        <a:lstStyle/>
        <a:p>
          <a:endParaRPr lang="en-US"/>
        </a:p>
      </dgm:t>
    </dgm:pt>
    <dgm:pt modelId="{05735143-CE42-B143-A2CC-E01C89671676}">
      <dgm:prSet/>
      <dgm:spPr/>
      <dgm:t>
        <a:bodyPr/>
        <a:lstStyle/>
        <a:p>
          <a:pPr rtl="0"/>
          <a:r>
            <a:rPr lang="en-US" dirty="0" err="1" smtClean="0">
              <a:solidFill>
                <a:srgbClr val="000000"/>
              </a:solidFill>
            </a:rPr>
            <a:t>EarthCube</a:t>
          </a:r>
          <a:endParaRPr lang="en-US" dirty="0" smtClean="0">
            <a:solidFill>
              <a:srgbClr val="000000"/>
            </a:solidFill>
          </a:endParaRPr>
        </a:p>
        <a:p>
          <a:pPr rtl="0"/>
          <a:r>
            <a:rPr lang="en-US" dirty="0" smtClean="0">
              <a:solidFill>
                <a:srgbClr val="000000"/>
              </a:solidFill>
            </a:rPr>
            <a:t>	 --- context</a:t>
          </a:r>
          <a:endParaRPr lang="en-US" dirty="0">
            <a:solidFill>
              <a:srgbClr val="000000"/>
            </a:solidFill>
          </a:endParaRPr>
        </a:p>
      </dgm:t>
    </dgm:pt>
    <dgm:pt modelId="{5C9ED766-4AEE-C14C-B049-B4901D85A38A}" type="parTrans" cxnId="{60CC913B-2C19-714E-9515-73FBE3AEA82F}">
      <dgm:prSet/>
      <dgm:spPr/>
      <dgm:t>
        <a:bodyPr/>
        <a:lstStyle/>
        <a:p>
          <a:endParaRPr lang="en-US">
            <a:solidFill>
              <a:srgbClr val="000000"/>
            </a:solidFill>
          </a:endParaRPr>
        </a:p>
      </dgm:t>
    </dgm:pt>
    <dgm:pt modelId="{DFD4F45F-A7C3-AB44-8D88-FBBAE8824F2F}" type="sibTrans" cxnId="{60CC913B-2C19-714E-9515-73FBE3AEA82F}">
      <dgm:prSet/>
      <dgm:spPr/>
      <dgm:t>
        <a:bodyPr/>
        <a:lstStyle/>
        <a:p>
          <a:endParaRPr lang="en-US">
            <a:solidFill>
              <a:srgbClr val="000000"/>
            </a:solidFill>
          </a:endParaRPr>
        </a:p>
      </dgm:t>
    </dgm:pt>
    <dgm:pt modelId="{9488A87F-2EA7-FB4F-9DAB-73D9ECE348CA}">
      <dgm:prSet/>
      <dgm:spPr/>
      <dgm:t>
        <a:bodyPr/>
        <a:lstStyle/>
        <a:p>
          <a:pPr rtl="0"/>
          <a:r>
            <a:rPr lang="en-US" smtClean="0">
              <a:solidFill>
                <a:srgbClr val="000000"/>
              </a:solidFill>
            </a:rPr>
            <a:t>The Vision</a:t>
          </a:r>
        </a:p>
        <a:p>
          <a:pPr rtl="0"/>
          <a:r>
            <a:rPr lang="en-US" smtClean="0">
              <a:solidFill>
                <a:srgbClr val="000000"/>
              </a:solidFill>
            </a:rPr>
            <a:t>	 --- transformational</a:t>
          </a:r>
          <a:endParaRPr lang="en-US" dirty="0">
            <a:solidFill>
              <a:srgbClr val="000000"/>
            </a:solidFill>
          </a:endParaRPr>
        </a:p>
      </dgm:t>
    </dgm:pt>
    <dgm:pt modelId="{4E368F83-A27B-E448-89F5-08ECB64DCB10}" type="parTrans" cxnId="{8AAE55C7-E306-C942-8D25-6A83B3E03993}">
      <dgm:prSet/>
      <dgm:spPr/>
      <dgm:t>
        <a:bodyPr/>
        <a:lstStyle/>
        <a:p>
          <a:endParaRPr lang="en-US">
            <a:solidFill>
              <a:srgbClr val="000000"/>
            </a:solidFill>
          </a:endParaRPr>
        </a:p>
      </dgm:t>
    </dgm:pt>
    <dgm:pt modelId="{ED293764-4E5A-7445-AEB1-07AC8B06F8EA}" type="sibTrans" cxnId="{8AAE55C7-E306-C942-8D25-6A83B3E03993}">
      <dgm:prSet/>
      <dgm:spPr/>
      <dgm:t>
        <a:bodyPr/>
        <a:lstStyle/>
        <a:p>
          <a:endParaRPr lang="en-US">
            <a:solidFill>
              <a:srgbClr val="000000"/>
            </a:solidFill>
          </a:endParaRPr>
        </a:p>
      </dgm:t>
    </dgm:pt>
    <dgm:pt modelId="{F7B1333A-5A61-2B43-B2F0-F03EDDD268BE}">
      <dgm:prSet/>
      <dgm:spPr/>
      <dgm:t>
        <a:bodyPr/>
        <a:lstStyle/>
        <a:p>
          <a:pPr rtl="0"/>
          <a:r>
            <a:rPr lang="en-US" smtClean="0">
              <a:solidFill>
                <a:srgbClr val="000000"/>
              </a:solidFill>
            </a:rPr>
            <a:t>A year’s worth of effort</a:t>
          </a:r>
        </a:p>
        <a:p>
          <a:pPr rtl="0"/>
          <a:r>
            <a:rPr lang="en-US" smtClean="0">
              <a:solidFill>
                <a:srgbClr val="000000"/>
              </a:solidFill>
            </a:rPr>
            <a:t>	  --- discovery and exceeded expectations</a:t>
          </a:r>
          <a:endParaRPr lang="en-US" dirty="0">
            <a:solidFill>
              <a:srgbClr val="000000"/>
            </a:solidFill>
          </a:endParaRPr>
        </a:p>
      </dgm:t>
    </dgm:pt>
    <dgm:pt modelId="{742D67AD-EF94-F84F-8201-5EBA2B74E8E2}" type="parTrans" cxnId="{B9CD92F6-B794-6645-8FB2-D533395B5279}">
      <dgm:prSet/>
      <dgm:spPr/>
      <dgm:t>
        <a:bodyPr/>
        <a:lstStyle/>
        <a:p>
          <a:endParaRPr lang="en-US">
            <a:solidFill>
              <a:srgbClr val="000000"/>
            </a:solidFill>
          </a:endParaRPr>
        </a:p>
      </dgm:t>
    </dgm:pt>
    <dgm:pt modelId="{03E44A39-DD10-E54C-BADA-A87C8BEA7F6E}" type="sibTrans" cxnId="{B9CD92F6-B794-6645-8FB2-D533395B5279}">
      <dgm:prSet/>
      <dgm:spPr/>
      <dgm:t>
        <a:bodyPr/>
        <a:lstStyle/>
        <a:p>
          <a:endParaRPr lang="en-US">
            <a:solidFill>
              <a:srgbClr val="000000"/>
            </a:solidFill>
          </a:endParaRPr>
        </a:p>
      </dgm:t>
    </dgm:pt>
    <dgm:pt modelId="{45D36037-6C3C-8846-9DEE-73B2BE525C3E}">
      <dgm:prSet/>
      <dgm:spPr/>
      <dgm:t>
        <a:bodyPr/>
        <a:lstStyle/>
        <a:p>
          <a:pPr rtl="0"/>
          <a:r>
            <a:rPr lang="en-US" smtClean="0">
              <a:solidFill>
                <a:srgbClr val="000000"/>
              </a:solidFill>
            </a:rPr>
            <a:t>Much work to be done</a:t>
          </a:r>
        </a:p>
        <a:p>
          <a:pPr rtl="0"/>
          <a:r>
            <a:rPr lang="en-US" smtClean="0">
              <a:solidFill>
                <a:srgbClr val="000000"/>
              </a:solidFill>
            </a:rPr>
            <a:t>	 --- things we worry about</a:t>
          </a:r>
          <a:endParaRPr lang="en-US" dirty="0">
            <a:solidFill>
              <a:srgbClr val="000000"/>
            </a:solidFill>
          </a:endParaRPr>
        </a:p>
      </dgm:t>
    </dgm:pt>
    <dgm:pt modelId="{22D5FFAD-C8EA-CA4A-BD59-65DA42D42C16}" type="parTrans" cxnId="{6D55BB38-0D28-394E-B056-2101FF6B343E}">
      <dgm:prSet/>
      <dgm:spPr/>
      <dgm:t>
        <a:bodyPr/>
        <a:lstStyle/>
        <a:p>
          <a:endParaRPr lang="en-US">
            <a:solidFill>
              <a:srgbClr val="000000"/>
            </a:solidFill>
          </a:endParaRPr>
        </a:p>
      </dgm:t>
    </dgm:pt>
    <dgm:pt modelId="{4EC3F497-CE6F-9645-AD81-F66D64C309F9}" type="sibTrans" cxnId="{6D55BB38-0D28-394E-B056-2101FF6B343E}">
      <dgm:prSet/>
      <dgm:spPr/>
      <dgm:t>
        <a:bodyPr/>
        <a:lstStyle/>
        <a:p>
          <a:endParaRPr lang="en-US">
            <a:solidFill>
              <a:srgbClr val="000000"/>
            </a:solidFill>
          </a:endParaRPr>
        </a:p>
      </dgm:t>
    </dgm:pt>
    <dgm:pt modelId="{479E74C3-727D-B243-BB8C-18A68247B716}" type="pres">
      <dgm:prSet presAssocID="{76337651-BE64-1949-B08F-65E5538FE59C}" presName="linear" presStyleCnt="0">
        <dgm:presLayoutVars>
          <dgm:animLvl val="lvl"/>
          <dgm:resizeHandles val="exact"/>
        </dgm:presLayoutVars>
      </dgm:prSet>
      <dgm:spPr/>
      <dgm:t>
        <a:bodyPr/>
        <a:lstStyle/>
        <a:p>
          <a:endParaRPr lang="en-US"/>
        </a:p>
      </dgm:t>
    </dgm:pt>
    <dgm:pt modelId="{497B4B8D-6027-3A45-A026-B00BB147DB87}" type="pres">
      <dgm:prSet presAssocID="{05735143-CE42-B143-A2CC-E01C89671676}" presName="parentText" presStyleLbl="node1" presStyleIdx="0" presStyleCnt="4">
        <dgm:presLayoutVars>
          <dgm:chMax val="0"/>
          <dgm:bulletEnabled val="1"/>
        </dgm:presLayoutVars>
      </dgm:prSet>
      <dgm:spPr/>
      <dgm:t>
        <a:bodyPr/>
        <a:lstStyle/>
        <a:p>
          <a:endParaRPr lang="en-US"/>
        </a:p>
      </dgm:t>
    </dgm:pt>
    <dgm:pt modelId="{1BF13551-350B-0C44-8291-E6AB25907CE7}" type="pres">
      <dgm:prSet presAssocID="{DFD4F45F-A7C3-AB44-8D88-FBBAE8824F2F}" presName="spacer" presStyleCnt="0"/>
      <dgm:spPr/>
      <dgm:t>
        <a:bodyPr/>
        <a:lstStyle/>
        <a:p>
          <a:endParaRPr lang="en-US"/>
        </a:p>
      </dgm:t>
    </dgm:pt>
    <dgm:pt modelId="{711C634F-7960-5A48-92FD-765BA1B5549D}" type="pres">
      <dgm:prSet presAssocID="{9488A87F-2EA7-FB4F-9DAB-73D9ECE348CA}" presName="parentText" presStyleLbl="node1" presStyleIdx="1" presStyleCnt="4">
        <dgm:presLayoutVars>
          <dgm:chMax val="0"/>
          <dgm:bulletEnabled val="1"/>
        </dgm:presLayoutVars>
      </dgm:prSet>
      <dgm:spPr/>
      <dgm:t>
        <a:bodyPr/>
        <a:lstStyle/>
        <a:p>
          <a:endParaRPr lang="en-US"/>
        </a:p>
      </dgm:t>
    </dgm:pt>
    <dgm:pt modelId="{54BDE2C3-1102-FE41-9B8F-043A7D06B70C}" type="pres">
      <dgm:prSet presAssocID="{ED293764-4E5A-7445-AEB1-07AC8B06F8EA}" presName="spacer" presStyleCnt="0"/>
      <dgm:spPr/>
      <dgm:t>
        <a:bodyPr/>
        <a:lstStyle/>
        <a:p>
          <a:endParaRPr lang="en-US"/>
        </a:p>
      </dgm:t>
    </dgm:pt>
    <dgm:pt modelId="{6CD0EF4A-5E6B-1049-A7DD-92BAA6ECDCB0}" type="pres">
      <dgm:prSet presAssocID="{F7B1333A-5A61-2B43-B2F0-F03EDDD268BE}" presName="parentText" presStyleLbl="node1" presStyleIdx="2" presStyleCnt="4">
        <dgm:presLayoutVars>
          <dgm:chMax val="0"/>
          <dgm:bulletEnabled val="1"/>
        </dgm:presLayoutVars>
      </dgm:prSet>
      <dgm:spPr/>
      <dgm:t>
        <a:bodyPr/>
        <a:lstStyle/>
        <a:p>
          <a:endParaRPr lang="en-US"/>
        </a:p>
      </dgm:t>
    </dgm:pt>
    <dgm:pt modelId="{46C15A46-2834-1343-9660-FAA45EB667BB}" type="pres">
      <dgm:prSet presAssocID="{03E44A39-DD10-E54C-BADA-A87C8BEA7F6E}" presName="spacer" presStyleCnt="0"/>
      <dgm:spPr/>
      <dgm:t>
        <a:bodyPr/>
        <a:lstStyle/>
        <a:p>
          <a:endParaRPr lang="en-US"/>
        </a:p>
      </dgm:t>
    </dgm:pt>
    <dgm:pt modelId="{3804CE18-2448-A74E-965D-427C2B539FE4}" type="pres">
      <dgm:prSet presAssocID="{45D36037-6C3C-8846-9DEE-73B2BE525C3E}" presName="parentText" presStyleLbl="node1" presStyleIdx="3" presStyleCnt="4">
        <dgm:presLayoutVars>
          <dgm:chMax val="0"/>
          <dgm:bulletEnabled val="1"/>
        </dgm:presLayoutVars>
      </dgm:prSet>
      <dgm:spPr/>
      <dgm:t>
        <a:bodyPr/>
        <a:lstStyle/>
        <a:p>
          <a:endParaRPr lang="en-US"/>
        </a:p>
      </dgm:t>
    </dgm:pt>
  </dgm:ptLst>
  <dgm:cxnLst>
    <dgm:cxn modelId="{3A884052-6E5D-BA40-A532-44C119515E34}" type="presOf" srcId="{9488A87F-2EA7-FB4F-9DAB-73D9ECE348CA}" destId="{711C634F-7960-5A48-92FD-765BA1B5549D}" srcOrd="0" destOrd="0" presId="urn:microsoft.com/office/officeart/2005/8/layout/vList2"/>
    <dgm:cxn modelId="{60CC913B-2C19-714E-9515-73FBE3AEA82F}" srcId="{76337651-BE64-1949-B08F-65E5538FE59C}" destId="{05735143-CE42-B143-A2CC-E01C89671676}" srcOrd="0" destOrd="0" parTransId="{5C9ED766-4AEE-C14C-B049-B4901D85A38A}" sibTransId="{DFD4F45F-A7C3-AB44-8D88-FBBAE8824F2F}"/>
    <dgm:cxn modelId="{6D55BB38-0D28-394E-B056-2101FF6B343E}" srcId="{76337651-BE64-1949-B08F-65E5538FE59C}" destId="{45D36037-6C3C-8846-9DEE-73B2BE525C3E}" srcOrd="3" destOrd="0" parTransId="{22D5FFAD-C8EA-CA4A-BD59-65DA42D42C16}" sibTransId="{4EC3F497-CE6F-9645-AD81-F66D64C309F9}"/>
    <dgm:cxn modelId="{18E5C7DF-04F6-DE4C-9E21-1B2BE4816638}" type="presOf" srcId="{F7B1333A-5A61-2B43-B2F0-F03EDDD268BE}" destId="{6CD0EF4A-5E6B-1049-A7DD-92BAA6ECDCB0}" srcOrd="0" destOrd="0" presId="urn:microsoft.com/office/officeart/2005/8/layout/vList2"/>
    <dgm:cxn modelId="{8AAE55C7-E306-C942-8D25-6A83B3E03993}" srcId="{76337651-BE64-1949-B08F-65E5538FE59C}" destId="{9488A87F-2EA7-FB4F-9DAB-73D9ECE348CA}" srcOrd="1" destOrd="0" parTransId="{4E368F83-A27B-E448-89F5-08ECB64DCB10}" sibTransId="{ED293764-4E5A-7445-AEB1-07AC8B06F8EA}"/>
    <dgm:cxn modelId="{B9CD92F6-B794-6645-8FB2-D533395B5279}" srcId="{76337651-BE64-1949-B08F-65E5538FE59C}" destId="{F7B1333A-5A61-2B43-B2F0-F03EDDD268BE}" srcOrd="2" destOrd="0" parTransId="{742D67AD-EF94-F84F-8201-5EBA2B74E8E2}" sibTransId="{03E44A39-DD10-E54C-BADA-A87C8BEA7F6E}"/>
    <dgm:cxn modelId="{D7137F1C-4E4D-B04B-98AB-DA97B5335B2B}" type="presOf" srcId="{05735143-CE42-B143-A2CC-E01C89671676}" destId="{497B4B8D-6027-3A45-A026-B00BB147DB87}" srcOrd="0" destOrd="0" presId="urn:microsoft.com/office/officeart/2005/8/layout/vList2"/>
    <dgm:cxn modelId="{5120AF2F-57D0-7941-B5A5-705C847BA61D}" type="presOf" srcId="{76337651-BE64-1949-B08F-65E5538FE59C}" destId="{479E74C3-727D-B243-BB8C-18A68247B716}" srcOrd="0" destOrd="0" presId="urn:microsoft.com/office/officeart/2005/8/layout/vList2"/>
    <dgm:cxn modelId="{15DF8D10-3710-8148-9AE8-32B1D391C94C}" type="presOf" srcId="{45D36037-6C3C-8846-9DEE-73B2BE525C3E}" destId="{3804CE18-2448-A74E-965D-427C2B539FE4}" srcOrd="0" destOrd="0" presId="urn:microsoft.com/office/officeart/2005/8/layout/vList2"/>
    <dgm:cxn modelId="{C34AABF8-6BBF-9640-976F-C01B4883D1DE}" type="presParOf" srcId="{479E74C3-727D-B243-BB8C-18A68247B716}" destId="{497B4B8D-6027-3A45-A026-B00BB147DB87}" srcOrd="0" destOrd="0" presId="urn:microsoft.com/office/officeart/2005/8/layout/vList2"/>
    <dgm:cxn modelId="{24AF2BD2-6049-924D-A0B7-6E5975AD8631}" type="presParOf" srcId="{479E74C3-727D-B243-BB8C-18A68247B716}" destId="{1BF13551-350B-0C44-8291-E6AB25907CE7}" srcOrd="1" destOrd="0" presId="urn:microsoft.com/office/officeart/2005/8/layout/vList2"/>
    <dgm:cxn modelId="{8834DEA7-8465-B345-B418-49C56DD92C3C}" type="presParOf" srcId="{479E74C3-727D-B243-BB8C-18A68247B716}" destId="{711C634F-7960-5A48-92FD-765BA1B5549D}" srcOrd="2" destOrd="0" presId="urn:microsoft.com/office/officeart/2005/8/layout/vList2"/>
    <dgm:cxn modelId="{0E17FDD8-974C-BA49-9FC3-5550B482636D}" type="presParOf" srcId="{479E74C3-727D-B243-BB8C-18A68247B716}" destId="{54BDE2C3-1102-FE41-9B8F-043A7D06B70C}" srcOrd="3" destOrd="0" presId="urn:microsoft.com/office/officeart/2005/8/layout/vList2"/>
    <dgm:cxn modelId="{C0D6A9CF-FA7F-064F-BF9E-5106FFF9CA68}" type="presParOf" srcId="{479E74C3-727D-B243-BB8C-18A68247B716}" destId="{6CD0EF4A-5E6B-1049-A7DD-92BAA6ECDCB0}" srcOrd="4" destOrd="0" presId="urn:microsoft.com/office/officeart/2005/8/layout/vList2"/>
    <dgm:cxn modelId="{4C5BCCEB-A5F7-6848-88B6-F2937C1271E7}" type="presParOf" srcId="{479E74C3-727D-B243-BB8C-18A68247B716}" destId="{46C15A46-2834-1343-9660-FAA45EB667BB}" srcOrd="5" destOrd="0" presId="urn:microsoft.com/office/officeart/2005/8/layout/vList2"/>
    <dgm:cxn modelId="{C81188CD-544C-E04D-AFED-F28BD5962594}" type="presParOf" srcId="{479E74C3-727D-B243-BB8C-18A68247B716}" destId="{3804CE18-2448-A74E-965D-427C2B539FE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AD2C24-07C0-1741-90A3-0E90D605D3BA}" type="doc">
      <dgm:prSet loTypeId="urn:microsoft.com/office/officeart/2005/8/layout/process4" loCatId="" qsTypeId="urn:microsoft.com/office/officeart/2005/8/quickstyle/simple4" qsCatId="simple" csTypeId="urn:microsoft.com/office/officeart/2005/8/colors/colorful2" csCatId="colorful" phldr="1"/>
      <dgm:spPr/>
      <dgm:t>
        <a:bodyPr/>
        <a:lstStyle/>
        <a:p>
          <a:endParaRPr lang="en-US"/>
        </a:p>
      </dgm:t>
    </dgm:pt>
    <dgm:pt modelId="{107449AE-545D-8A40-8C12-A5620D34E949}">
      <dgm:prSet custT="1"/>
      <dgm:spPr/>
      <dgm:t>
        <a:bodyPr/>
        <a:lstStyle/>
        <a:p>
          <a:pPr rtl="0"/>
          <a:r>
            <a:rPr lang="en-US" sz="1600" dirty="0" smtClean="0">
              <a:solidFill>
                <a:srgbClr val="000000"/>
              </a:solidFill>
            </a:rPr>
            <a:t>Transform practices within the geosciences community over the next decade</a:t>
          </a:r>
          <a:endParaRPr lang="en-US" sz="1600" dirty="0">
            <a:solidFill>
              <a:srgbClr val="000000"/>
            </a:solidFill>
          </a:endParaRPr>
        </a:p>
      </dgm:t>
    </dgm:pt>
    <dgm:pt modelId="{F8D5C85B-8E19-8A44-AA3D-F80E63A38E39}" type="parTrans" cxnId="{9510EE86-DD88-2945-9F6B-68576837A64B}">
      <dgm:prSet/>
      <dgm:spPr/>
      <dgm:t>
        <a:bodyPr/>
        <a:lstStyle/>
        <a:p>
          <a:endParaRPr lang="en-US" sz="1600">
            <a:solidFill>
              <a:srgbClr val="000000"/>
            </a:solidFill>
          </a:endParaRPr>
        </a:p>
      </dgm:t>
    </dgm:pt>
    <dgm:pt modelId="{05B5C580-B445-5148-A5CB-BDA87A4CA701}" type="sibTrans" cxnId="{9510EE86-DD88-2945-9F6B-68576837A64B}">
      <dgm:prSet/>
      <dgm:spPr/>
      <dgm:t>
        <a:bodyPr/>
        <a:lstStyle/>
        <a:p>
          <a:endParaRPr lang="en-US" sz="1600">
            <a:solidFill>
              <a:srgbClr val="000000"/>
            </a:solidFill>
          </a:endParaRPr>
        </a:p>
      </dgm:t>
    </dgm:pt>
    <dgm:pt modelId="{D6E9B54F-4FD6-5F41-BEE8-237886830F96}">
      <dgm:prSet custT="1"/>
      <dgm:spPr/>
      <dgm:t>
        <a:bodyPr/>
        <a:lstStyle/>
        <a:p>
          <a:pPr rtl="0"/>
          <a:r>
            <a:rPr lang="en-US" sz="1600" dirty="0" smtClean="0">
              <a:solidFill>
                <a:srgbClr val="000000"/>
              </a:solidFill>
            </a:rPr>
            <a:t>Provide unprecedented new capabilities to researchers and educators</a:t>
          </a:r>
          <a:endParaRPr lang="en-US" sz="1600" dirty="0">
            <a:solidFill>
              <a:srgbClr val="000000"/>
            </a:solidFill>
          </a:endParaRPr>
        </a:p>
      </dgm:t>
    </dgm:pt>
    <dgm:pt modelId="{A9C67F28-43BB-D542-90C4-A015F5CFE58D}" type="parTrans" cxnId="{848C7E36-3193-444B-BD58-7AB04A8B3F57}">
      <dgm:prSet/>
      <dgm:spPr/>
      <dgm:t>
        <a:bodyPr/>
        <a:lstStyle/>
        <a:p>
          <a:endParaRPr lang="en-US" sz="1600">
            <a:solidFill>
              <a:srgbClr val="000000"/>
            </a:solidFill>
          </a:endParaRPr>
        </a:p>
      </dgm:t>
    </dgm:pt>
    <dgm:pt modelId="{9AF9348B-D971-1A41-8D2E-0A6151854BAD}" type="sibTrans" cxnId="{848C7E36-3193-444B-BD58-7AB04A8B3F57}">
      <dgm:prSet/>
      <dgm:spPr/>
      <dgm:t>
        <a:bodyPr/>
        <a:lstStyle/>
        <a:p>
          <a:endParaRPr lang="en-US" sz="1600">
            <a:solidFill>
              <a:srgbClr val="000000"/>
            </a:solidFill>
          </a:endParaRPr>
        </a:p>
      </dgm:t>
    </dgm:pt>
    <dgm:pt modelId="{339468AF-3787-2247-B0E6-F0F106B5003F}">
      <dgm:prSet custT="1"/>
      <dgm:spPr/>
      <dgm:t>
        <a:bodyPr/>
        <a:lstStyle/>
        <a:p>
          <a:pPr rtl="0"/>
          <a:r>
            <a:rPr lang="en-US" sz="1600" smtClean="0">
              <a:solidFill>
                <a:srgbClr val="000000"/>
              </a:solidFill>
            </a:rPr>
            <a:t>Vastly improve the productivity of community</a:t>
          </a:r>
          <a:endParaRPr lang="en-US" sz="1600">
            <a:solidFill>
              <a:srgbClr val="000000"/>
            </a:solidFill>
          </a:endParaRPr>
        </a:p>
      </dgm:t>
    </dgm:pt>
    <dgm:pt modelId="{74D804FD-2E60-2444-8BE8-2E341485EFE4}" type="parTrans" cxnId="{AF746FE7-18AC-CE4B-AEE1-B53D06C296FB}">
      <dgm:prSet/>
      <dgm:spPr/>
      <dgm:t>
        <a:bodyPr/>
        <a:lstStyle/>
        <a:p>
          <a:endParaRPr lang="en-US" sz="1600">
            <a:solidFill>
              <a:srgbClr val="000000"/>
            </a:solidFill>
          </a:endParaRPr>
        </a:p>
      </dgm:t>
    </dgm:pt>
    <dgm:pt modelId="{0F08FF15-5EF4-E748-B8B1-B9AF26652ADA}" type="sibTrans" cxnId="{AF746FE7-18AC-CE4B-AEE1-B53D06C296FB}">
      <dgm:prSet/>
      <dgm:spPr/>
      <dgm:t>
        <a:bodyPr/>
        <a:lstStyle/>
        <a:p>
          <a:endParaRPr lang="en-US" sz="1600">
            <a:solidFill>
              <a:srgbClr val="000000"/>
            </a:solidFill>
          </a:endParaRPr>
        </a:p>
      </dgm:t>
    </dgm:pt>
    <dgm:pt modelId="{0D028E5F-8334-2B41-B7B4-253B70D3C5F7}">
      <dgm:prSet custT="1"/>
      <dgm:spPr/>
      <dgm:t>
        <a:bodyPr/>
        <a:lstStyle/>
        <a:p>
          <a:pPr rtl="0"/>
          <a:r>
            <a:rPr lang="en-US" sz="1600" smtClean="0">
              <a:solidFill>
                <a:srgbClr val="000000"/>
              </a:solidFill>
            </a:rPr>
            <a:t>Accelerate research on the Earth system</a:t>
          </a:r>
          <a:endParaRPr lang="en-US" sz="1600">
            <a:solidFill>
              <a:srgbClr val="000000"/>
            </a:solidFill>
          </a:endParaRPr>
        </a:p>
      </dgm:t>
    </dgm:pt>
    <dgm:pt modelId="{3D8F7378-1E75-AF4E-A421-41D919763B67}" type="parTrans" cxnId="{249005C2-AE25-304C-9177-058594966E3F}">
      <dgm:prSet/>
      <dgm:spPr/>
      <dgm:t>
        <a:bodyPr/>
        <a:lstStyle/>
        <a:p>
          <a:endParaRPr lang="en-US" sz="1600">
            <a:solidFill>
              <a:srgbClr val="000000"/>
            </a:solidFill>
          </a:endParaRPr>
        </a:p>
      </dgm:t>
    </dgm:pt>
    <dgm:pt modelId="{9E3712BE-A360-EF47-9066-0D067DBA559E}" type="sibTrans" cxnId="{249005C2-AE25-304C-9177-058594966E3F}">
      <dgm:prSet/>
      <dgm:spPr/>
      <dgm:t>
        <a:bodyPr/>
        <a:lstStyle/>
        <a:p>
          <a:endParaRPr lang="en-US" sz="1600">
            <a:solidFill>
              <a:srgbClr val="000000"/>
            </a:solidFill>
          </a:endParaRPr>
        </a:p>
      </dgm:t>
    </dgm:pt>
    <dgm:pt modelId="{A4E63D82-1D3B-E14D-89D2-B6B38980EC1F}">
      <dgm:prSet custT="1"/>
      <dgm:spPr/>
      <dgm:t>
        <a:bodyPr/>
        <a:lstStyle/>
        <a:p>
          <a:pPr rtl="0"/>
          <a:r>
            <a:rPr lang="en-US" sz="1600" dirty="0" smtClean="0">
              <a:solidFill>
                <a:srgbClr val="000000"/>
              </a:solidFill>
            </a:rPr>
            <a:t>Provide a framework for a knowledge environment for the Earth system </a:t>
          </a:r>
          <a:endParaRPr lang="en-US" sz="1600" dirty="0">
            <a:solidFill>
              <a:srgbClr val="000000"/>
            </a:solidFill>
          </a:endParaRPr>
        </a:p>
      </dgm:t>
    </dgm:pt>
    <dgm:pt modelId="{264E2770-E728-5E46-A5FF-F53E9FA899CD}" type="parTrans" cxnId="{F8D39D67-D2BC-1042-86FD-158C4E4F5C9D}">
      <dgm:prSet/>
      <dgm:spPr/>
      <dgm:t>
        <a:bodyPr/>
        <a:lstStyle/>
        <a:p>
          <a:endParaRPr lang="en-US" sz="1600">
            <a:solidFill>
              <a:srgbClr val="000000"/>
            </a:solidFill>
          </a:endParaRPr>
        </a:p>
      </dgm:t>
    </dgm:pt>
    <dgm:pt modelId="{34626772-56B6-654F-9C1F-48EC49C48AF2}" type="sibTrans" cxnId="{F8D39D67-D2BC-1042-86FD-158C4E4F5C9D}">
      <dgm:prSet/>
      <dgm:spPr/>
      <dgm:t>
        <a:bodyPr/>
        <a:lstStyle/>
        <a:p>
          <a:endParaRPr lang="en-US" sz="1600">
            <a:solidFill>
              <a:srgbClr val="000000"/>
            </a:solidFill>
          </a:endParaRPr>
        </a:p>
      </dgm:t>
    </dgm:pt>
    <dgm:pt modelId="{7C984EE4-3B51-5D48-B179-34CF09483F4C}">
      <dgm:prSet custT="1">
        <dgm:style>
          <a:lnRef idx="1">
            <a:schemeClr val="accent6"/>
          </a:lnRef>
          <a:fillRef idx="2">
            <a:schemeClr val="accent6"/>
          </a:fillRef>
          <a:effectRef idx="1">
            <a:schemeClr val="accent6"/>
          </a:effectRef>
          <a:fontRef idx="minor">
            <a:schemeClr val="dk1"/>
          </a:fontRef>
        </dgm:style>
      </dgm:prSet>
      <dgm:spPr/>
      <dgm:t>
        <a:bodyPr/>
        <a:lstStyle/>
        <a:p>
          <a:pPr rtl="0"/>
          <a:r>
            <a:rPr lang="en-US" sz="2800" b="1" dirty="0" smtClean="0">
              <a:solidFill>
                <a:srgbClr val="000000"/>
              </a:solidFill>
            </a:rPr>
            <a:t>Outcomes</a:t>
          </a:r>
          <a:endParaRPr lang="en-US" sz="2400" dirty="0">
            <a:solidFill>
              <a:srgbClr val="000000"/>
            </a:solidFill>
          </a:endParaRPr>
        </a:p>
      </dgm:t>
    </dgm:pt>
    <dgm:pt modelId="{BF79FA97-38D9-D643-AA85-B833DF6EEC78}" type="sibTrans" cxnId="{035F795D-B7BC-6B42-A282-2DB098D49701}">
      <dgm:prSet/>
      <dgm:spPr/>
      <dgm:t>
        <a:bodyPr/>
        <a:lstStyle/>
        <a:p>
          <a:endParaRPr lang="en-US" sz="1600">
            <a:solidFill>
              <a:srgbClr val="000000"/>
            </a:solidFill>
          </a:endParaRPr>
        </a:p>
      </dgm:t>
    </dgm:pt>
    <dgm:pt modelId="{A65BE9E9-5F82-FE4A-8EE1-AF08B15E2AB7}" type="parTrans" cxnId="{035F795D-B7BC-6B42-A282-2DB098D49701}">
      <dgm:prSet/>
      <dgm:spPr/>
      <dgm:t>
        <a:bodyPr/>
        <a:lstStyle/>
        <a:p>
          <a:endParaRPr lang="en-US" sz="1600">
            <a:solidFill>
              <a:srgbClr val="000000"/>
            </a:solidFill>
          </a:endParaRPr>
        </a:p>
      </dgm:t>
    </dgm:pt>
    <dgm:pt modelId="{7B2EB1A1-7C17-1449-A72E-FFA816AA9CAE}" type="pres">
      <dgm:prSet presAssocID="{2FAD2C24-07C0-1741-90A3-0E90D605D3BA}" presName="Name0" presStyleCnt="0">
        <dgm:presLayoutVars>
          <dgm:dir/>
          <dgm:animLvl val="lvl"/>
          <dgm:resizeHandles val="exact"/>
        </dgm:presLayoutVars>
      </dgm:prSet>
      <dgm:spPr/>
      <dgm:t>
        <a:bodyPr/>
        <a:lstStyle/>
        <a:p>
          <a:endParaRPr lang="en-US"/>
        </a:p>
      </dgm:t>
    </dgm:pt>
    <dgm:pt modelId="{1AE2B5F4-6CCC-684C-83E3-18A0EBD445C8}" type="pres">
      <dgm:prSet presAssocID="{A4E63D82-1D3B-E14D-89D2-B6B38980EC1F}" presName="boxAndChildren" presStyleCnt="0"/>
      <dgm:spPr/>
    </dgm:pt>
    <dgm:pt modelId="{AE038D85-A18F-FC4A-90C9-AB30ECBE15D1}" type="pres">
      <dgm:prSet presAssocID="{A4E63D82-1D3B-E14D-89D2-B6B38980EC1F}" presName="parentTextBox" presStyleLbl="node1" presStyleIdx="0" presStyleCnt="6"/>
      <dgm:spPr/>
      <dgm:t>
        <a:bodyPr/>
        <a:lstStyle/>
        <a:p>
          <a:endParaRPr lang="en-US"/>
        </a:p>
      </dgm:t>
    </dgm:pt>
    <dgm:pt modelId="{DDE114D4-44A4-3440-8D57-0E2C67022D0B}" type="pres">
      <dgm:prSet presAssocID="{9E3712BE-A360-EF47-9066-0D067DBA559E}" presName="sp" presStyleCnt="0"/>
      <dgm:spPr/>
    </dgm:pt>
    <dgm:pt modelId="{35A11785-F1A7-F243-8D97-0204CC258D0E}" type="pres">
      <dgm:prSet presAssocID="{0D028E5F-8334-2B41-B7B4-253B70D3C5F7}" presName="arrowAndChildren" presStyleCnt="0"/>
      <dgm:spPr/>
    </dgm:pt>
    <dgm:pt modelId="{33008B36-744D-A548-A2C7-E444A7C37581}" type="pres">
      <dgm:prSet presAssocID="{0D028E5F-8334-2B41-B7B4-253B70D3C5F7}" presName="parentTextArrow" presStyleLbl="node1" presStyleIdx="1" presStyleCnt="6"/>
      <dgm:spPr/>
      <dgm:t>
        <a:bodyPr/>
        <a:lstStyle/>
        <a:p>
          <a:endParaRPr lang="en-US"/>
        </a:p>
      </dgm:t>
    </dgm:pt>
    <dgm:pt modelId="{2D7AD39E-971F-054B-A26C-D76CDB7E7249}" type="pres">
      <dgm:prSet presAssocID="{0F08FF15-5EF4-E748-B8B1-B9AF26652ADA}" presName="sp" presStyleCnt="0"/>
      <dgm:spPr/>
    </dgm:pt>
    <dgm:pt modelId="{84124E54-7A79-9A49-85B2-9F9BE0F7ED11}" type="pres">
      <dgm:prSet presAssocID="{339468AF-3787-2247-B0E6-F0F106B5003F}" presName="arrowAndChildren" presStyleCnt="0"/>
      <dgm:spPr/>
    </dgm:pt>
    <dgm:pt modelId="{DD939FD6-871C-EE44-A232-B0498E7032CC}" type="pres">
      <dgm:prSet presAssocID="{339468AF-3787-2247-B0E6-F0F106B5003F}" presName="parentTextArrow" presStyleLbl="node1" presStyleIdx="2" presStyleCnt="6"/>
      <dgm:spPr/>
      <dgm:t>
        <a:bodyPr/>
        <a:lstStyle/>
        <a:p>
          <a:endParaRPr lang="en-US"/>
        </a:p>
      </dgm:t>
    </dgm:pt>
    <dgm:pt modelId="{0C8CAAF8-8B81-BB4B-9B34-F9B9F42F1FF7}" type="pres">
      <dgm:prSet presAssocID="{9AF9348B-D971-1A41-8D2E-0A6151854BAD}" presName="sp" presStyleCnt="0"/>
      <dgm:spPr/>
    </dgm:pt>
    <dgm:pt modelId="{BD88165D-CB42-9443-81E8-47FC40DCB10B}" type="pres">
      <dgm:prSet presAssocID="{D6E9B54F-4FD6-5F41-BEE8-237886830F96}" presName="arrowAndChildren" presStyleCnt="0"/>
      <dgm:spPr/>
    </dgm:pt>
    <dgm:pt modelId="{F82CB76B-6BE6-CF4F-991A-7AE603F4B3DF}" type="pres">
      <dgm:prSet presAssocID="{D6E9B54F-4FD6-5F41-BEE8-237886830F96}" presName="parentTextArrow" presStyleLbl="node1" presStyleIdx="3" presStyleCnt="6"/>
      <dgm:spPr/>
      <dgm:t>
        <a:bodyPr/>
        <a:lstStyle/>
        <a:p>
          <a:endParaRPr lang="en-US"/>
        </a:p>
      </dgm:t>
    </dgm:pt>
    <dgm:pt modelId="{40117DD0-C338-4240-AEBB-31A8D463C57E}" type="pres">
      <dgm:prSet presAssocID="{05B5C580-B445-5148-A5CB-BDA87A4CA701}" presName="sp" presStyleCnt="0"/>
      <dgm:spPr/>
    </dgm:pt>
    <dgm:pt modelId="{2EBDCFD6-2DC1-F241-A6B6-EBBF4AD26176}" type="pres">
      <dgm:prSet presAssocID="{107449AE-545D-8A40-8C12-A5620D34E949}" presName="arrowAndChildren" presStyleCnt="0"/>
      <dgm:spPr/>
    </dgm:pt>
    <dgm:pt modelId="{632A01CB-7D40-EE49-9661-82D1B4586261}" type="pres">
      <dgm:prSet presAssocID="{107449AE-545D-8A40-8C12-A5620D34E949}" presName="parentTextArrow" presStyleLbl="node1" presStyleIdx="4" presStyleCnt="6"/>
      <dgm:spPr/>
      <dgm:t>
        <a:bodyPr/>
        <a:lstStyle/>
        <a:p>
          <a:endParaRPr lang="en-US"/>
        </a:p>
      </dgm:t>
    </dgm:pt>
    <dgm:pt modelId="{04C293B1-A160-0F4D-B892-937E51D83812}" type="pres">
      <dgm:prSet presAssocID="{BF79FA97-38D9-D643-AA85-B833DF6EEC78}" presName="sp" presStyleCnt="0"/>
      <dgm:spPr/>
    </dgm:pt>
    <dgm:pt modelId="{83B953EF-7FD9-A04A-833E-B4B27B2EFF9F}" type="pres">
      <dgm:prSet presAssocID="{7C984EE4-3B51-5D48-B179-34CF09483F4C}" presName="arrowAndChildren" presStyleCnt="0"/>
      <dgm:spPr/>
    </dgm:pt>
    <dgm:pt modelId="{B66D2BE4-BE7B-B34D-86EA-EBC6A826DF9B}" type="pres">
      <dgm:prSet presAssocID="{7C984EE4-3B51-5D48-B179-34CF09483F4C}" presName="parentTextArrow" presStyleLbl="node1" presStyleIdx="5" presStyleCnt="6"/>
      <dgm:spPr/>
      <dgm:t>
        <a:bodyPr/>
        <a:lstStyle/>
        <a:p>
          <a:endParaRPr lang="en-US"/>
        </a:p>
      </dgm:t>
    </dgm:pt>
  </dgm:ptLst>
  <dgm:cxnLst>
    <dgm:cxn modelId="{18D731F7-9D39-C940-B071-C120CB802260}" type="presOf" srcId="{D6E9B54F-4FD6-5F41-BEE8-237886830F96}" destId="{F82CB76B-6BE6-CF4F-991A-7AE603F4B3DF}" srcOrd="0" destOrd="0" presId="urn:microsoft.com/office/officeart/2005/8/layout/process4"/>
    <dgm:cxn modelId="{4FEBA269-8A95-754B-A914-7DDD9A648CBF}" type="presOf" srcId="{0D028E5F-8334-2B41-B7B4-253B70D3C5F7}" destId="{33008B36-744D-A548-A2C7-E444A7C37581}" srcOrd="0" destOrd="0" presId="urn:microsoft.com/office/officeart/2005/8/layout/process4"/>
    <dgm:cxn modelId="{0E36BC69-DF7B-A741-BEE3-A488D1B07AD6}" type="presOf" srcId="{107449AE-545D-8A40-8C12-A5620D34E949}" destId="{632A01CB-7D40-EE49-9661-82D1B4586261}" srcOrd="0" destOrd="0" presId="urn:microsoft.com/office/officeart/2005/8/layout/process4"/>
    <dgm:cxn modelId="{8D9BAD2C-2E7F-B846-9D8F-43B16BEE5F9A}" type="presOf" srcId="{2FAD2C24-07C0-1741-90A3-0E90D605D3BA}" destId="{7B2EB1A1-7C17-1449-A72E-FFA816AA9CAE}" srcOrd="0" destOrd="0" presId="urn:microsoft.com/office/officeart/2005/8/layout/process4"/>
    <dgm:cxn modelId="{AF746FE7-18AC-CE4B-AEE1-B53D06C296FB}" srcId="{2FAD2C24-07C0-1741-90A3-0E90D605D3BA}" destId="{339468AF-3787-2247-B0E6-F0F106B5003F}" srcOrd="3" destOrd="0" parTransId="{74D804FD-2E60-2444-8BE8-2E341485EFE4}" sibTransId="{0F08FF15-5EF4-E748-B8B1-B9AF26652ADA}"/>
    <dgm:cxn modelId="{6B9ABEA6-29C6-9341-AD2A-93B383DF6BA1}" type="presOf" srcId="{7C984EE4-3B51-5D48-B179-34CF09483F4C}" destId="{B66D2BE4-BE7B-B34D-86EA-EBC6A826DF9B}" srcOrd="0" destOrd="0" presId="urn:microsoft.com/office/officeart/2005/8/layout/process4"/>
    <dgm:cxn modelId="{F8D39D67-D2BC-1042-86FD-158C4E4F5C9D}" srcId="{2FAD2C24-07C0-1741-90A3-0E90D605D3BA}" destId="{A4E63D82-1D3B-E14D-89D2-B6B38980EC1F}" srcOrd="5" destOrd="0" parTransId="{264E2770-E728-5E46-A5FF-F53E9FA899CD}" sibTransId="{34626772-56B6-654F-9C1F-48EC49C48AF2}"/>
    <dgm:cxn modelId="{4947D8CA-51B3-BA42-8CD2-408512F90C11}" type="presOf" srcId="{A4E63D82-1D3B-E14D-89D2-B6B38980EC1F}" destId="{AE038D85-A18F-FC4A-90C9-AB30ECBE15D1}" srcOrd="0" destOrd="0" presId="urn:microsoft.com/office/officeart/2005/8/layout/process4"/>
    <dgm:cxn modelId="{F66EBE32-5A3F-BF4C-B38E-3E1F08EDF9A2}" type="presOf" srcId="{339468AF-3787-2247-B0E6-F0F106B5003F}" destId="{DD939FD6-871C-EE44-A232-B0498E7032CC}" srcOrd="0" destOrd="0" presId="urn:microsoft.com/office/officeart/2005/8/layout/process4"/>
    <dgm:cxn modelId="{9510EE86-DD88-2945-9F6B-68576837A64B}" srcId="{2FAD2C24-07C0-1741-90A3-0E90D605D3BA}" destId="{107449AE-545D-8A40-8C12-A5620D34E949}" srcOrd="1" destOrd="0" parTransId="{F8D5C85B-8E19-8A44-AA3D-F80E63A38E39}" sibTransId="{05B5C580-B445-5148-A5CB-BDA87A4CA701}"/>
    <dgm:cxn modelId="{035F795D-B7BC-6B42-A282-2DB098D49701}" srcId="{2FAD2C24-07C0-1741-90A3-0E90D605D3BA}" destId="{7C984EE4-3B51-5D48-B179-34CF09483F4C}" srcOrd="0" destOrd="0" parTransId="{A65BE9E9-5F82-FE4A-8EE1-AF08B15E2AB7}" sibTransId="{BF79FA97-38D9-D643-AA85-B833DF6EEC78}"/>
    <dgm:cxn modelId="{848C7E36-3193-444B-BD58-7AB04A8B3F57}" srcId="{2FAD2C24-07C0-1741-90A3-0E90D605D3BA}" destId="{D6E9B54F-4FD6-5F41-BEE8-237886830F96}" srcOrd="2" destOrd="0" parTransId="{A9C67F28-43BB-D542-90C4-A015F5CFE58D}" sibTransId="{9AF9348B-D971-1A41-8D2E-0A6151854BAD}"/>
    <dgm:cxn modelId="{249005C2-AE25-304C-9177-058594966E3F}" srcId="{2FAD2C24-07C0-1741-90A3-0E90D605D3BA}" destId="{0D028E5F-8334-2B41-B7B4-253B70D3C5F7}" srcOrd="4" destOrd="0" parTransId="{3D8F7378-1E75-AF4E-A421-41D919763B67}" sibTransId="{9E3712BE-A360-EF47-9066-0D067DBA559E}"/>
    <dgm:cxn modelId="{5C9628F5-8BFC-764F-8CD6-20A50976F8B6}" type="presParOf" srcId="{7B2EB1A1-7C17-1449-A72E-FFA816AA9CAE}" destId="{1AE2B5F4-6CCC-684C-83E3-18A0EBD445C8}" srcOrd="0" destOrd="0" presId="urn:microsoft.com/office/officeart/2005/8/layout/process4"/>
    <dgm:cxn modelId="{A4DC4C5C-C90B-504D-BF79-2E6FDD2B2055}" type="presParOf" srcId="{1AE2B5F4-6CCC-684C-83E3-18A0EBD445C8}" destId="{AE038D85-A18F-FC4A-90C9-AB30ECBE15D1}" srcOrd="0" destOrd="0" presId="urn:microsoft.com/office/officeart/2005/8/layout/process4"/>
    <dgm:cxn modelId="{9F4DDC05-9992-6440-A7AD-C440881A626F}" type="presParOf" srcId="{7B2EB1A1-7C17-1449-A72E-FFA816AA9CAE}" destId="{DDE114D4-44A4-3440-8D57-0E2C67022D0B}" srcOrd="1" destOrd="0" presId="urn:microsoft.com/office/officeart/2005/8/layout/process4"/>
    <dgm:cxn modelId="{CD07FEF9-44E1-8749-90BD-5E2761C7FF9B}" type="presParOf" srcId="{7B2EB1A1-7C17-1449-A72E-FFA816AA9CAE}" destId="{35A11785-F1A7-F243-8D97-0204CC258D0E}" srcOrd="2" destOrd="0" presId="urn:microsoft.com/office/officeart/2005/8/layout/process4"/>
    <dgm:cxn modelId="{519CC2B2-57DA-3444-9246-A117BDECAE0F}" type="presParOf" srcId="{35A11785-F1A7-F243-8D97-0204CC258D0E}" destId="{33008B36-744D-A548-A2C7-E444A7C37581}" srcOrd="0" destOrd="0" presId="urn:microsoft.com/office/officeart/2005/8/layout/process4"/>
    <dgm:cxn modelId="{AA953703-9D96-554B-8E0F-7D1F0867E698}" type="presParOf" srcId="{7B2EB1A1-7C17-1449-A72E-FFA816AA9CAE}" destId="{2D7AD39E-971F-054B-A26C-D76CDB7E7249}" srcOrd="3" destOrd="0" presId="urn:microsoft.com/office/officeart/2005/8/layout/process4"/>
    <dgm:cxn modelId="{3D7A4D43-463A-A14F-9310-A6F00BB30C02}" type="presParOf" srcId="{7B2EB1A1-7C17-1449-A72E-FFA816AA9CAE}" destId="{84124E54-7A79-9A49-85B2-9F9BE0F7ED11}" srcOrd="4" destOrd="0" presId="urn:microsoft.com/office/officeart/2005/8/layout/process4"/>
    <dgm:cxn modelId="{C1503686-2E13-F14A-A1B4-6F496A4EB227}" type="presParOf" srcId="{84124E54-7A79-9A49-85B2-9F9BE0F7ED11}" destId="{DD939FD6-871C-EE44-A232-B0498E7032CC}" srcOrd="0" destOrd="0" presId="urn:microsoft.com/office/officeart/2005/8/layout/process4"/>
    <dgm:cxn modelId="{B14D78EA-59B5-BE49-AAAF-489583A8E8F8}" type="presParOf" srcId="{7B2EB1A1-7C17-1449-A72E-FFA816AA9CAE}" destId="{0C8CAAF8-8B81-BB4B-9B34-F9B9F42F1FF7}" srcOrd="5" destOrd="0" presId="urn:microsoft.com/office/officeart/2005/8/layout/process4"/>
    <dgm:cxn modelId="{908968D3-1238-FA4A-AF38-D4218B39E832}" type="presParOf" srcId="{7B2EB1A1-7C17-1449-A72E-FFA816AA9CAE}" destId="{BD88165D-CB42-9443-81E8-47FC40DCB10B}" srcOrd="6" destOrd="0" presId="urn:microsoft.com/office/officeart/2005/8/layout/process4"/>
    <dgm:cxn modelId="{6BCA6C7C-889A-744A-84D1-D3885983C83E}" type="presParOf" srcId="{BD88165D-CB42-9443-81E8-47FC40DCB10B}" destId="{F82CB76B-6BE6-CF4F-991A-7AE603F4B3DF}" srcOrd="0" destOrd="0" presId="urn:microsoft.com/office/officeart/2005/8/layout/process4"/>
    <dgm:cxn modelId="{FCF15C42-6F83-3148-A088-81EA96621848}" type="presParOf" srcId="{7B2EB1A1-7C17-1449-A72E-FFA816AA9CAE}" destId="{40117DD0-C338-4240-AEBB-31A8D463C57E}" srcOrd="7" destOrd="0" presId="urn:microsoft.com/office/officeart/2005/8/layout/process4"/>
    <dgm:cxn modelId="{840EDCF3-E7D8-F840-B470-A913555C54A9}" type="presParOf" srcId="{7B2EB1A1-7C17-1449-A72E-FFA816AA9CAE}" destId="{2EBDCFD6-2DC1-F241-A6B6-EBBF4AD26176}" srcOrd="8" destOrd="0" presId="urn:microsoft.com/office/officeart/2005/8/layout/process4"/>
    <dgm:cxn modelId="{BD199C33-CC23-8B4E-8DAB-38EE437A48BC}" type="presParOf" srcId="{2EBDCFD6-2DC1-F241-A6B6-EBBF4AD26176}" destId="{632A01CB-7D40-EE49-9661-82D1B4586261}" srcOrd="0" destOrd="0" presId="urn:microsoft.com/office/officeart/2005/8/layout/process4"/>
    <dgm:cxn modelId="{506987EF-65D5-8242-B2AC-E1B84063B3CE}" type="presParOf" srcId="{7B2EB1A1-7C17-1449-A72E-FFA816AA9CAE}" destId="{04C293B1-A160-0F4D-B892-937E51D83812}" srcOrd="9" destOrd="0" presId="urn:microsoft.com/office/officeart/2005/8/layout/process4"/>
    <dgm:cxn modelId="{B0A565E5-A86D-4146-82F5-D4A70A2E2002}" type="presParOf" srcId="{7B2EB1A1-7C17-1449-A72E-FFA816AA9CAE}" destId="{83B953EF-7FD9-A04A-833E-B4B27B2EFF9F}" srcOrd="10" destOrd="0" presId="urn:microsoft.com/office/officeart/2005/8/layout/process4"/>
    <dgm:cxn modelId="{34FB3256-6217-8641-8ECE-30B6C05ED138}" type="presParOf" srcId="{83B953EF-7FD9-A04A-833E-B4B27B2EFF9F}" destId="{B66D2BE4-BE7B-B34D-86EA-EBC6A826DF9B}" srcOrd="0"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779B328-992A-BF41-BF00-346062739A03}" type="doc">
      <dgm:prSet loTypeId="urn:microsoft.com/office/officeart/2005/8/layout/StepDownProcess" loCatId="" qsTypeId="urn:microsoft.com/office/officeart/2005/8/quickstyle/simple4" qsCatId="simple" csTypeId="urn:microsoft.com/office/officeart/2005/8/colors/colorful1#16" csCatId="colorful" phldr="1"/>
      <dgm:spPr/>
      <dgm:t>
        <a:bodyPr/>
        <a:lstStyle/>
        <a:p>
          <a:endParaRPr lang="en-US"/>
        </a:p>
      </dgm:t>
    </dgm:pt>
    <dgm:pt modelId="{D92C0E75-7770-4D48-B6EB-03F15E4BC4DB}">
      <dgm:prSet custT="1">
        <dgm:style>
          <a:lnRef idx="1">
            <a:schemeClr val="accent6"/>
          </a:lnRef>
          <a:fillRef idx="3">
            <a:schemeClr val="accent6"/>
          </a:fillRef>
          <a:effectRef idx="2">
            <a:schemeClr val="accent6"/>
          </a:effectRef>
          <a:fontRef idx="minor">
            <a:schemeClr val="lt1"/>
          </a:fontRef>
        </dgm:style>
      </dgm:prSet>
      <dgm:spPr/>
      <dgm:t>
        <a:bodyPr/>
        <a:lstStyle/>
        <a:p>
          <a:pPr rtl="0"/>
          <a:r>
            <a:rPr lang="en-US" sz="2800" b="1" dirty="0" smtClean="0">
              <a:solidFill>
                <a:srgbClr val="000000"/>
              </a:solidFill>
            </a:rPr>
            <a:t>Goal</a:t>
          </a:r>
          <a:endParaRPr lang="en-US" sz="2800" dirty="0">
            <a:solidFill>
              <a:srgbClr val="000000"/>
            </a:solidFill>
          </a:endParaRPr>
        </a:p>
      </dgm:t>
    </dgm:pt>
    <dgm:pt modelId="{44B934A0-2E2F-FA4B-B1C1-960E24C11326}" type="parTrans" cxnId="{2DCDA11B-2C82-5D4D-BC2C-7508F5AFBF1A}">
      <dgm:prSet/>
      <dgm:spPr/>
      <dgm:t>
        <a:bodyPr/>
        <a:lstStyle/>
        <a:p>
          <a:endParaRPr lang="en-US"/>
        </a:p>
      </dgm:t>
    </dgm:pt>
    <dgm:pt modelId="{8157C4AB-C0A9-E74F-A120-380D51505BF9}" type="sibTrans" cxnId="{2DCDA11B-2C82-5D4D-BC2C-7508F5AFBF1A}">
      <dgm:prSet/>
      <dgm:spPr/>
      <dgm:t>
        <a:bodyPr/>
        <a:lstStyle/>
        <a:p>
          <a:endParaRPr lang="en-US"/>
        </a:p>
      </dgm:t>
    </dgm:pt>
    <dgm:pt modelId="{646AA616-C0CD-2643-975B-4941D57B4261}">
      <dgm:prSet custT="1"/>
      <dgm:spPr/>
      <dgm:t>
        <a:bodyPr/>
        <a:lstStyle/>
        <a:p>
          <a:pPr algn="l" rtl="0"/>
          <a:r>
            <a:rPr lang="en-US" sz="2200" dirty="0" smtClean="0">
              <a:solidFill>
                <a:srgbClr val="000000"/>
              </a:solidFill>
            </a:rPr>
            <a:t>To transform the conduct of research in geosciences by supporting the development of community-guided cyberinfrastructure to integrate data and information across the Geosciences. </a:t>
          </a:r>
          <a:endParaRPr lang="en-US" sz="2200" dirty="0">
            <a:solidFill>
              <a:srgbClr val="000000"/>
            </a:solidFill>
          </a:endParaRPr>
        </a:p>
      </dgm:t>
    </dgm:pt>
    <dgm:pt modelId="{BCD84D5E-7765-EA45-910A-0853DC378DD0}" type="parTrans" cxnId="{3BF9BA27-6AD0-FF4E-8B56-B9079B05F15B}">
      <dgm:prSet/>
      <dgm:spPr/>
      <dgm:t>
        <a:bodyPr/>
        <a:lstStyle/>
        <a:p>
          <a:endParaRPr lang="en-US"/>
        </a:p>
      </dgm:t>
    </dgm:pt>
    <dgm:pt modelId="{B0059168-6DA3-9C41-96FD-FF921AD862CC}" type="sibTrans" cxnId="{3BF9BA27-6AD0-FF4E-8B56-B9079B05F15B}">
      <dgm:prSet/>
      <dgm:spPr/>
      <dgm:t>
        <a:bodyPr/>
        <a:lstStyle/>
        <a:p>
          <a:endParaRPr lang="en-US"/>
        </a:p>
      </dgm:t>
    </dgm:pt>
    <dgm:pt modelId="{EC5D6D5C-2D91-E04D-A09E-C36E80B69483}" type="pres">
      <dgm:prSet presAssocID="{7779B328-992A-BF41-BF00-346062739A03}" presName="rootnode" presStyleCnt="0">
        <dgm:presLayoutVars>
          <dgm:chMax/>
          <dgm:chPref/>
          <dgm:dir/>
          <dgm:animLvl val="lvl"/>
        </dgm:presLayoutVars>
      </dgm:prSet>
      <dgm:spPr/>
      <dgm:t>
        <a:bodyPr/>
        <a:lstStyle/>
        <a:p>
          <a:endParaRPr lang="en-US"/>
        </a:p>
      </dgm:t>
    </dgm:pt>
    <dgm:pt modelId="{17389592-AB1C-E14E-B5C1-C2340B6EB93D}" type="pres">
      <dgm:prSet presAssocID="{D92C0E75-7770-4D48-B6EB-03F15E4BC4DB}" presName="composite" presStyleCnt="0"/>
      <dgm:spPr/>
    </dgm:pt>
    <dgm:pt modelId="{78505832-D230-D047-90CC-908C870F452B}" type="pres">
      <dgm:prSet presAssocID="{D92C0E75-7770-4D48-B6EB-03F15E4BC4DB}" presName="bentUpArrow1" presStyleLbl="alignImgPlace1" presStyleIdx="0" presStyleCnt="1" custScaleX="96130" custScaleY="234039" custLinFactNeighborX="2378" custLinFactNeighborY="-35469"/>
      <dgm:spPr/>
    </dgm:pt>
    <dgm:pt modelId="{FE7E0D7B-2638-3544-B2FF-BD3235BC0131}" type="pres">
      <dgm:prSet presAssocID="{D92C0E75-7770-4D48-B6EB-03F15E4BC4DB}" presName="ParentText" presStyleLbl="node1" presStyleIdx="0" presStyleCnt="2" custScaleY="37032" custLinFactNeighborX="-87" custLinFactNeighborY="-63076">
        <dgm:presLayoutVars>
          <dgm:chMax val="1"/>
          <dgm:chPref val="1"/>
          <dgm:bulletEnabled val="1"/>
        </dgm:presLayoutVars>
      </dgm:prSet>
      <dgm:spPr/>
      <dgm:t>
        <a:bodyPr/>
        <a:lstStyle/>
        <a:p>
          <a:endParaRPr lang="en-US"/>
        </a:p>
      </dgm:t>
    </dgm:pt>
    <dgm:pt modelId="{6E34E1A6-D371-6240-B9E3-F75D051FBF94}" type="pres">
      <dgm:prSet presAssocID="{D92C0E75-7770-4D48-B6EB-03F15E4BC4DB}" presName="ChildText" presStyleLbl="revTx" presStyleIdx="0" presStyleCnt="1">
        <dgm:presLayoutVars>
          <dgm:chMax val="0"/>
          <dgm:chPref val="0"/>
          <dgm:bulletEnabled val="1"/>
        </dgm:presLayoutVars>
      </dgm:prSet>
      <dgm:spPr/>
    </dgm:pt>
    <dgm:pt modelId="{8E3C8F98-B1E2-1645-8037-9A6A7092D3C0}" type="pres">
      <dgm:prSet presAssocID="{8157C4AB-C0A9-E74F-A120-380D51505BF9}" presName="sibTrans" presStyleCnt="0"/>
      <dgm:spPr/>
    </dgm:pt>
    <dgm:pt modelId="{EB75D29E-52A9-B942-B686-1EA848DE51D3}" type="pres">
      <dgm:prSet presAssocID="{646AA616-C0CD-2643-975B-4941D57B4261}" presName="composite" presStyleCnt="0"/>
      <dgm:spPr/>
    </dgm:pt>
    <dgm:pt modelId="{5CA4E0A1-623E-B34D-ADA7-D841C55903F6}" type="pres">
      <dgm:prSet presAssocID="{646AA616-C0CD-2643-975B-4941D57B4261}" presName="ParentText" presStyleLbl="node1" presStyleIdx="1" presStyleCnt="2" custScaleX="199011" custScaleY="400228" custLinFactNeighborX="-2593" custLinFactNeighborY="-64677">
        <dgm:presLayoutVars>
          <dgm:chMax val="1"/>
          <dgm:chPref val="1"/>
          <dgm:bulletEnabled val="1"/>
        </dgm:presLayoutVars>
      </dgm:prSet>
      <dgm:spPr/>
      <dgm:t>
        <a:bodyPr/>
        <a:lstStyle/>
        <a:p>
          <a:endParaRPr lang="en-US"/>
        </a:p>
      </dgm:t>
    </dgm:pt>
  </dgm:ptLst>
  <dgm:cxnLst>
    <dgm:cxn modelId="{B848117D-4C88-444A-B2E7-48846050EE59}" type="presOf" srcId="{7779B328-992A-BF41-BF00-346062739A03}" destId="{EC5D6D5C-2D91-E04D-A09E-C36E80B69483}" srcOrd="0" destOrd="0" presId="urn:microsoft.com/office/officeart/2005/8/layout/StepDownProcess"/>
    <dgm:cxn modelId="{3C92CE6B-05ED-1B42-B575-4C3BBC948889}" type="presOf" srcId="{D92C0E75-7770-4D48-B6EB-03F15E4BC4DB}" destId="{FE7E0D7B-2638-3544-B2FF-BD3235BC0131}" srcOrd="0" destOrd="0" presId="urn:microsoft.com/office/officeart/2005/8/layout/StepDownProcess"/>
    <dgm:cxn modelId="{3BF9BA27-6AD0-FF4E-8B56-B9079B05F15B}" srcId="{7779B328-992A-BF41-BF00-346062739A03}" destId="{646AA616-C0CD-2643-975B-4941D57B4261}" srcOrd="1" destOrd="0" parTransId="{BCD84D5E-7765-EA45-910A-0853DC378DD0}" sibTransId="{B0059168-6DA3-9C41-96FD-FF921AD862CC}"/>
    <dgm:cxn modelId="{99B36DA4-BBE4-0F4B-BF40-69E7BCA91169}" type="presOf" srcId="{646AA616-C0CD-2643-975B-4941D57B4261}" destId="{5CA4E0A1-623E-B34D-ADA7-D841C55903F6}" srcOrd="0" destOrd="0" presId="urn:microsoft.com/office/officeart/2005/8/layout/StepDownProcess"/>
    <dgm:cxn modelId="{2DCDA11B-2C82-5D4D-BC2C-7508F5AFBF1A}" srcId="{7779B328-992A-BF41-BF00-346062739A03}" destId="{D92C0E75-7770-4D48-B6EB-03F15E4BC4DB}" srcOrd="0" destOrd="0" parTransId="{44B934A0-2E2F-FA4B-B1C1-960E24C11326}" sibTransId="{8157C4AB-C0A9-E74F-A120-380D51505BF9}"/>
    <dgm:cxn modelId="{15660E27-843B-AA4C-A91D-2B42C50FB08E}" type="presParOf" srcId="{EC5D6D5C-2D91-E04D-A09E-C36E80B69483}" destId="{17389592-AB1C-E14E-B5C1-C2340B6EB93D}" srcOrd="0" destOrd="0" presId="urn:microsoft.com/office/officeart/2005/8/layout/StepDownProcess"/>
    <dgm:cxn modelId="{684F5B03-6055-A24E-BCCF-40E65DB90EAD}" type="presParOf" srcId="{17389592-AB1C-E14E-B5C1-C2340B6EB93D}" destId="{78505832-D230-D047-90CC-908C870F452B}" srcOrd="0" destOrd="0" presId="urn:microsoft.com/office/officeart/2005/8/layout/StepDownProcess"/>
    <dgm:cxn modelId="{BF0FFAD8-ED04-0E45-945E-C1A86756115A}" type="presParOf" srcId="{17389592-AB1C-E14E-B5C1-C2340B6EB93D}" destId="{FE7E0D7B-2638-3544-B2FF-BD3235BC0131}" srcOrd="1" destOrd="0" presId="urn:microsoft.com/office/officeart/2005/8/layout/StepDownProcess"/>
    <dgm:cxn modelId="{2A5673A4-3582-7F4F-B110-8411AE878FCE}" type="presParOf" srcId="{17389592-AB1C-E14E-B5C1-C2340B6EB93D}" destId="{6E34E1A6-D371-6240-B9E3-F75D051FBF94}" srcOrd="2" destOrd="0" presId="urn:microsoft.com/office/officeart/2005/8/layout/StepDownProcess"/>
    <dgm:cxn modelId="{619453ED-A7B6-B747-816A-063D39CC8F93}" type="presParOf" srcId="{EC5D6D5C-2D91-E04D-A09E-C36E80B69483}" destId="{8E3C8F98-B1E2-1645-8037-9A6A7092D3C0}" srcOrd="1" destOrd="0" presId="urn:microsoft.com/office/officeart/2005/8/layout/StepDownProcess"/>
    <dgm:cxn modelId="{93676494-AF46-2A4F-A2CB-8BFA21D35C78}" type="presParOf" srcId="{EC5D6D5C-2D91-E04D-A09E-C36E80B69483}" destId="{EB75D29E-52A9-B942-B686-1EA848DE51D3}" srcOrd="2" destOrd="0" presId="urn:microsoft.com/office/officeart/2005/8/layout/StepDownProcess"/>
    <dgm:cxn modelId="{4EDCD8BE-1341-2248-80A5-C4DC0901533D}" type="presParOf" srcId="{EB75D29E-52A9-B942-B686-1EA848DE51D3}" destId="{5CA4E0A1-623E-B34D-ADA7-D841C55903F6}" srcOrd="0" destOrd="0" presId="urn:microsoft.com/office/officeart/2005/8/layout/StepDownProcess"/>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5F8800B-F612-F745-9EA7-5231805E1E5D}" type="doc">
      <dgm:prSet loTypeId="urn:microsoft.com/office/officeart/2009/3/layout/RandomtoResultProcess" loCatId="" qsTypeId="urn:microsoft.com/office/officeart/2005/8/quickstyle/simple4" qsCatId="simple" csTypeId="urn:microsoft.com/office/officeart/2005/8/colors/colorful1#15" csCatId="colorful"/>
      <dgm:spPr/>
      <dgm:t>
        <a:bodyPr/>
        <a:lstStyle/>
        <a:p>
          <a:endParaRPr lang="en-US"/>
        </a:p>
      </dgm:t>
    </dgm:pt>
    <dgm:pt modelId="{543D1369-702A-1C46-95E2-EDB05ED20FDF}">
      <dgm:prSet/>
      <dgm:spPr/>
      <dgm:t>
        <a:bodyPr/>
        <a:lstStyle/>
        <a:p>
          <a:pPr rtl="0"/>
          <a:r>
            <a:rPr lang="en-US" b="1" smtClean="0"/>
            <a:t>An alternative approach to respond to daunting science and CI challenges</a:t>
          </a:r>
          <a:endParaRPr lang="en-US"/>
        </a:p>
      </dgm:t>
    </dgm:pt>
    <dgm:pt modelId="{E6DFFF71-59A8-3A4C-9DE1-D135B4D384D7}" type="parTrans" cxnId="{A5D534A8-C0EA-6B43-9793-A8B34C7E7F15}">
      <dgm:prSet/>
      <dgm:spPr/>
      <dgm:t>
        <a:bodyPr/>
        <a:lstStyle/>
        <a:p>
          <a:endParaRPr lang="en-US"/>
        </a:p>
      </dgm:t>
    </dgm:pt>
    <dgm:pt modelId="{7701162A-10F5-2145-87E7-1982CF10761A}" type="sibTrans" cxnId="{A5D534A8-C0EA-6B43-9793-A8B34C7E7F15}">
      <dgm:prSet/>
      <dgm:spPr/>
      <dgm:t>
        <a:bodyPr/>
        <a:lstStyle/>
        <a:p>
          <a:endParaRPr lang="en-US"/>
        </a:p>
      </dgm:t>
    </dgm:pt>
    <dgm:pt modelId="{4427C1EF-F731-9947-8499-88E53E6101A1}">
      <dgm:prSet/>
      <dgm:spPr/>
      <dgm:t>
        <a:bodyPr/>
        <a:lstStyle/>
        <a:p>
          <a:pPr rtl="0"/>
          <a:r>
            <a:rPr lang="en-US" b="1" smtClean="0"/>
            <a:t>EarthCube is an outcome and a process</a:t>
          </a:r>
          <a:endParaRPr lang="en-US"/>
        </a:p>
      </dgm:t>
    </dgm:pt>
    <dgm:pt modelId="{2FD777EF-1B70-DE4F-A51C-FE413AC67D4A}" type="parTrans" cxnId="{AC97B8F3-FEDD-B54A-B68F-4D7FC5DB926F}">
      <dgm:prSet/>
      <dgm:spPr/>
      <dgm:t>
        <a:bodyPr/>
        <a:lstStyle/>
        <a:p>
          <a:endParaRPr lang="en-US"/>
        </a:p>
      </dgm:t>
    </dgm:pt>
    <dgm:pt modelId="{49B8299C-96A1-5440-95A4-69E85780D632}" type="sibTrans" cxnId="{AC97B8F3-FEDD-B54A-B68F-4D7FC5DB926F}">
      <dgm:prSet/>
      <dgm:spPr/>
      <dgm:t>
        <a:bodyPr/>
        <a:lstStyle/>
        <a:p>
          <a:endParaRPr lang="en-US"/>
        </a:p>
      </dgm:t>
    </dgm:pt>
    <dgm:pt modelId="{2CB74310-7AD8-CC46-958A-E64BF391DD5B}">
      <dgm:prSet/>
      <dgm:spPr/>
      <dgm:t>
        <a:bodyPr/>
        <a:lstStyle/>
        <a:p>
          <a:pPr rtl="0"/>
          <a:r>
            <a:rPr lang="en-US" b="1" dirty="0" smtClean="0">
              <a:solidFill>
                <a:srgbClr val="000000"/>
              </a:solidFill>
            </a:rPr>
            <a:t>EarthCube will require broad community participation</a:t>
          </a:r>
          <a:endParaRPr lang="en-US" dirty="0">
            <a:solidFill>
              <a:srgbClr val="000000"/>
            </a:solidFill>
          </a:endParaRPr>
        </a:p>
      </dgm:t>
    </dgm:pt>
    <dgm:pt modelId="{9F07733C-4F11-D04E-A182-1377018613F5}" type="parTrans" cxnId="{70A8CFAA-36F3-1A48-9D1C-E8CDC158B5DA}">
      <dgm:prSet/>
      <dgm:spPr/>
      <dgm:t>
        <a:bodyPr/>
        <a:lstStyle/>
        <a:p>
          <a:endParaRPr lang="en-US"/>
        </a:p>
      </dgm:t>
    </dgm:pt>
    <dgm:pt modelId="{892DC0CB-7E55-D94B-A719-83189CB45B95}" type="sibTrans" cxnId="{70A8CFAA-36F3-1A48-9D1C-E8CDC158B5DA}">
      <dgm:prSet/>
      <dgm:spPr/>
      <dgm:t>
        <a:bodyPr/>
        <a:lstStyle/>
        <a:p>
          <a:endParaRPr lang="en-US"/>
        </a:p>
      </dgm:t>
    </dgm:pt>
    <dgm:pt modelId="{9CA862E7-A37D-3846-BA4A-83A2E30230B0}" type="pres">
      <dgm:prSet presAssocID="{35F8800B-F612-F745-9EA7-5231805E1E5D}" presName="Name0" presStyleCnt="0">
        <dgm:presLayoutVars>
          <dgm:dir/>
          <dgm:animOne val="branch"/>
          <dgm:animLvl val="lvl"/>
        </dgm:presLayoutVars>
      </dgm:prSet>
      <dgm:spPr/>
      <dgm:t>
        <a:bodyPr/>
        <a:lstStyle/>
        <a:p>
          <a:endParaRPr lang="en-US"/>
        </a:p>
      </dgm:t>
    </dgm:pt>
    <dgm:pt modelId="{14F0F9C9-CE22-BB47-A862-3DCFAB0C9A11}" type="pres">
      <dgm:prSet presAssocID="{543D1369-702A-1C46-95E2-EDB05ED20FDF}" presName="chaos" presStyleCnt="0"/>
      <dgm:spPr/>
    </dgm:pt>
    <dgm:pt modelId="{E4D04F5A-2755-7042-91A8-26514400BBAF}" type="pres">
      <dgm:prSet presAssocID="{543D1369-702A-1C46-95E2-EDB05ED20FDF}" presName="parTx1" presStyleLbl="revTx" presStyleIdx="0" presStyleCnt="2"/>
      <dgm:spPr/>
      <dgm:t>
        <a:bodyPr/>
        <a:lstStyle/>
        <a:p>
          <a:endParaRPr lang="en-US"/>
        </a:p>
      </dgm:t>
    </dgm:pt>
    <dgm:pt modelId="{00B64323-6950-7C42-B35D-A5C978CD3046}" type="pres">
      <dgm:prSet presAssocID="{543D1369-702A-1C46-95E2-EDB05ED20FDF}" presName="c1" presStyleLbl="node1" presStyleIdx="0" presStyleCnt="19"/>
      <dgm:spPr/>
    </dgm:pt>
    <dgm:pt modelId="{51D06EE9-B73E-A546-A2A8-4B567D798743}" type="pres">
      <dgm:prSet presAssocID="{543D1369-702A-1C46-95E2-EDB05ED20FDF}" presName="c2" presStyleLbl="node1" presStyleIdx="1" presStyleCnt="19"/>
      <dgm:spPr/>
    </dgm:pt>
    <dgm:pt modelId="{B7D79000-1D00-A641-8F9E-9C6A854ED99D}" type="pres">
      <dgm:prSet presAssocID="{543D1369-702A-1C46-95E2-EDB05ED20FDF}" presName="c3" presStyleLbl="node1" presStyleIdx="2" presStyleCnt="19"/>
      <dgm:spPr/>
    </dgm:pt>
    <dgm:pt modelId="{2A0E1118-42E2-8141-9947-F9F1CFC1CA47}" type="pres">
      <dgm:prSet presAssocID="{543D1369-702A-1C46-95E2-EDB05ED20FDF}" presName="c4" presStyleLbl="node1" presStyleIdx="3" presStyleCnt="19"/>
      <dgm:spPr/>
    </dgm:pt>
    <dgm:pt modelId="{300C40FD-2CA7-B64F-9E7F-75BD3F7A4ADB}" type="pres">
      <dgm:prSet presAssocID="{543D1369-702A-1C46-95E2-EDB05ED20FDF}" presName="c5" presStyleLbl="node1" presStyleIdx="4" presStyleCnt="19"/>
      <dgm:spPr/>
    </dgm:pt>
    <dgm:pt modelId="{4CA3E5AD-3297-6E4C-8C89-886D34F534C5}" type="pres">
      <dgm:prSet presAssocID="{543D1369-702A-1C46-95E2-EDB05ED20FDF}" presName="c6" presStyleLbl="node1" presStyleIdx="5" presStyleCnt="19"/>
      <dgm:spPr/>
    </dgm:pt>
    <dgm:pt modelId="{208E38FE-5D5F-CD4D-8973-B97B693FE0A4}" type="pres">
      <dgm:prSet presAssocID="{543D1369-702A-1C46-95E2-EDB05ED20FDF}" presName="c7" presStyleLbl="node1" presStyleIdx="6" presStyleCnt="19"/>
      <dgm:spPr/>
    </dgm:pt>
    <dgm:pt modelId="{F9F7E034-C98D-A248-8D71-57197C0527A4}" type="pres">
      <dgm:prSet presAssocID="{543D1369-702A-1C46-95E2-EDB05ED20FDF}" presName="c8" presStyleLbl="node1" presStyleIdx="7" presStyleCnt="19"/>
      <dgm:spPr/>
    </dgm:pt>
    <dgm:pt modelId="{371B5C95-F858-AC4A-BB5B-F219DDE817E6}" type="pres">
      <dgm:prSet presAssocID="{543D1369-702A-1C46-95E2-EDB05ED20FDF}" presName="c9" presStyleLbl="node1" presStyleIdx="8" presStyleCnt="19"/>
      <dgm:spPr/>
    </dgm:pt>
    <dgm:pt modelId="{7FF07CAB-6C6D-144F-8AEB-22F800D9822C}" type="pres">
      <dgm:prSet presAssocID="{543D1369-702A-1C46-95E2-EDB05ED20FDF}" presName="c10" presStyleLbl="node1" presStyleIdx="9" presStyleCnt="19"/>
      <dgm:spPr/>
    </dgm:pt>
    <dgm:pt modelId="{287F08FA-C0B5-B34D-A5E6-2CA943F12067}" type="pres">
      <dgm:prSet presAssocID="{543D1369-702A-1C46-95E2-EDB05ED20FDF}" presName="c11" presStyleLbl="node1" presStyleIdx="10" presStyleCnt="19"/>
      <dgm:spPr/>
    </dgm:pt>
    <dgm:pt modelId="{D4F50A78-D5FB-554F-8C5B-8CB44FA5766E}" type="pres">
      <dgm:prSet presAssocID="{543D1369-702A-1C46-95E2-EDB05ED20FDF}" presName="c12" presStyleLbl="node1" presStyleIdx="11" presStyleCnt="19"/>
      <dgm:spPr/>
    </dgm:pt>
    <dgm:pt modelId="{896D5343-22E3-CA47-877B-37D51FD4874E}" type="pres">
      <dgm:prSet presAssocID="{543D1369-702A-1C46-95E2-EDB05ED20FDF}" presName="c13" presStyleLbl="node1" presStyleIdx="12" presStyleCnt="19"/>
      <dgm:spPr/>
    </dgm:pt>
    <dgm:pt modelId="{9393DDB3-AE00-3D49-BF51-35BB9B93E594}" type="pres">
      <dgm:prSet presAssocID="{543D1369-702A-1C46-95E2-EDB05ED20FDF}" presName="c14" presStyleLbl="node1" presStyleIdx="13" presStyleCnt="19"/>
      <dgm:spPr/>
    </dgm:pt>
    <dgm:pt modelId="{1D5868FB-CD4D-B640-B467-14A98DD37FCD}" type="pres">
      <dgm:prSet presAssocID="{543D1369-702A-1C46-95E2-EDB05ED20FDF}" presName="c15" presStyleLbl="node1" presStyleIdx="14" presStyleCnt="19"/>
      <dgm:spPr/>
    </dgm:pt>
    <dgm:pt modelId="{0579649A-B107-B34A-ABCD-178F9E7B375D}" type="pres">
      <dgm:prSet presAssocID="{543D1369-702A-1C46-95E2-EDB05ED20FDF}" presName="c16" presStyleLbl="node1" presStyleIdx="15" presStyleCnt="19"/>
      <dgm:spPr/>
    </dgm:pt>
    <dgm:pt modelId="{0AC3EB44-E63E-B84B-A8AC-DF44719FFD27}" type="pres">
      <dgm:prSet presAssocID="{543D1369-702A-1C46-95E2-EDB05ED20FDF}" presName="c17" presStyleLbl="node1" presStyleIdx="16" presStyleCnt="19"/>
      <dgm:spPr/>
    </dgm:pt>
    <dgm:pt modelId="{A5EE337A-6F1B-7B4D-998F-837DAA5DD931}" type="pres">
      <dgm:prSet presAssocID="{543D1369-702A-1C46-95E2-EDB05ED20FDF}" presName="c18" presStyleLbl="node1" presStyleIdx="17" presStyleCnt="19"/>
      <dgm:spPr/>
    </dgm:pt>
    <dgm:pt modelId="{A77811BA-5C7C-7042-8255-6228AA3924C7}" type="pres">
      <dgm:prSet presAssocID="{7701162A-10F5-2145-87E7-1982CF10761A}" presName="chevronComposite1" presStyleCnt="0"/>
      <dgm:spPr/>
    </dgm:pt>
    <dgm:pt modelId="{3016E024-357A-A34D-AAF1-BB5566150F1F}" type="pres">
      <dgm:prSet presAssocID="{7701162A-10F5-2145-87E7-1982CF10761A}" presName="chevron1" presStyleLbl="sibTrans2D1" presStyleIdx="0" presStyleCnt="2"/>
      <dgm:spPr/>
    </dgm:pt>
    <dgm:pt modelId="{AE236156-ACB3-2A4F-8011-9B2E7DFDD2A0}" type="pres">
      <dgm:prSet presAssocID="{7701162A-10F5-2145-87E7-1982CF10761A}" presName="spChevron1" presStyleCnt="0"/>
      <dgm:spPr/>
    </dgm:pt>
    <dgm:pt modelId="{93646C6E-8D3D-5E42-B41B-AF2ABCD320CB}" type="pres">
      <dgm:prSet presAssocID="{4427C1EF-F731-9947-8499-88E53E6101A1}" presName="middle" presStyleCnt="0"/>
      <dgm:spPr/>
    </dgm:pt>
    <dgm:pt modelId="{6990BEAC-B2B9-6E41-8344-F3BA6CA570F3}" type="pres">
      <dgm:prSet presAssocID="{4427C1EF-F731-9947-8499-88E53E6101A1}" presName="parTxMid" presStyleLbl="revTx" presStyleIdx="1" presStyleCnt="2"/>
      <dgm:spPr/>
      <dgm:t>
        <a:bodyPr/>
        <a:lstStyle/>
        <a:p>
          <a:endParaRPr lang="en-US"/>
        </a:p>
      </dgm:t>
    </dgm:pt>
    <dgm:pt modelId="{89D4CA4F-8073-5041-AA30-4C6BE779134A}" type="pres">
      <dgm:prSet presAssocID="{4427C1EF-F731-9947-8499-88E53E6101A1}" presName="spMid" presStyleCnt="0"/>
      <dgm:spPr/>
    </dgm:pt>
    <dgm:pt modelId="{A520815C-3CF2-A34B-AD4B-C3352B707D0F}" type="pres">
      <dgm:prSet presAssocID="{49B8299C-96A1-5440-95A4-69E85780D632}" presName="chevronComposite1" presStyleCnt="0"/>
      <dgm:spPr/>
    </dgm:pt>
    <dgm:pt modelId="{2B91416B-40F2-D44A-83AD-9391EF557C45}" type="pres">
      <dgm:prSet presAssocID="{49B8299C-96A1-5440-95A4-69E85780D632}" presName="chevron1" presStyleLbl="sibTrans2D1" presStyleIdx="1" presStyleCnt="2"/>
      <dgm:spPr/>
    </dgm:pt>
    <dgm:pt modelId="{9C8ED502-F332-6046-987F-FC4DC2C0E203}" type="pres">
      <dgm:prSet presAssocID="{49B8299C-96A1-5440-95A4-69E85780D632}" presName="spChevron1" presStyleCnt="0"/>
      <dgm:spPr/>
    </dgm:pt>
    <dgm:pt modelId="{821F9E85-3995-6E49-8C48-036E13AFBFDE}" type="pres">
      <dgm:prSet presAssocID="{2CB74310-7AD8-CC46-958A-E64BF391DD5B}" presName="last" presStyleCnt="0"/>
      <dgm:spPr/>
    </dgm:pt>
    <dgm:pt modelId="{1902BED5-2CAF-A443-8973-977DF838E38C}" type="pres">
      <dgm:prSet presAssocID="{2CB74310-7AD8-CC46-958A-E64BF391DD5B}" presName="circleTx" presStyleLbl="node1" presStyleIdx="18" presStyleCnt="19"/>
      <dgm:spPr/>
      <dgm:t>
        <a:bodyPr/>
        <a:lstStyle/>
        <a:p>
          <a:endParaRPr lang="en-US"/>
        </a:p>
      </dgm:t>
    </dgm:pt>
    <dgm:pt modelId="{9BEFCC8F-0C98-3B4E-99C4-82911C09770C}" type="pres">
      <dgm:prSet presAssocID="{2CB74310-7AD8-CC46-958A-E64BF391DD5B}" presName="spN" presStyleCnt="0"/>
      <dgm:spPr/>
    </dgm:pt>
  </dgm:ptLst>
  <dgm:cxnLst>
    <dgm:cxn modelId="{ED1A0702-F8EF-F846-A466-90A99A3F8D16}" type="presOf" srcId="{543D1369-702A-1C46-95E2-EDB05ED20FDF}" destId="{E4D04F5A-2755-7042-91A8-26514400BBAF}" srcOrd="0" destOrd="0" presId="urn:microsoft.com/office/officeart/2009/3/layout/RandomtoResultProcess"/>
    <dgm:cxn modelId="{70A8CFAA-36F3-1A48-9D1C-E8CDC158B5DA}" srcId="{35F8800B-F612-F745-9EA7-5231805E1E5D}" destId="{2CB74310-7AD8-CC46-958A-E64BF391DD5B}" srcOrd="2" destOrd="0" parTransId="{9F07733C-4F11-D04E-A182-1377018613F5}" sibTransId="{892DC0CB-7E55-D94B-A719-83189CB45B95}"/>
    <dgm:cxn modelId="{AC97B8F3-FEDD-B54A-B68F-4D7FC5DB926F}" srcId="{35F8800B-F612-F745-9EA7-5231805E1E5D}" destId="{4427C1EF-F731-9947-8499-88E53E6101A1}" srcOrd="1" destOrd="0" parTransId="{2FD777EF-1B70-DE4F-A51C-FE413AC67D4A}" sibTransId="{49B8299C-96A1-5440-95A4-69E85780D632}"/>
    <dgm:cxn modelId="{C4F62E0A-5028-EE4C-A6E5-C43D8F8BF41C}" type="presOf" srcId="{2CB74310-7AD8-CC46-958A-E64BF391DD5B}" destId="{1902BED5-2CAF-A443-8973-977DF838E38C}" srcOrd="0" destOrd="0" presId="urn:microsoft.com/office/officeart/2009/3/layout/RandomtoResultProcess"/>
    <dgm:cxn modelId="{A5D534A8-C0EA-6B43-9793-A8B34C7E7F15}" srcId="{35F8800B-F612-F745-9EA7-5231805E1E5D}" destId="{543D1369-702A-1C46-95E2-EDB05ED20FDF}" srcOrd="0" destOrd="0" parTransId="{E6DFFF71-59A8-3A4C-9DE1-D135B4D384D7}" sibTransId="{7701162A-10F5-2145-87E7-1982CF10761A}"/>
    <dgm:cxn modelId="{25B196E5-88A0-3742-95A2-E050EBA023B5}" type="presOf" srcId="{35F8800B-F612-F745-9EA7-5231805E1E5D}" destId="{9CA862E7-A37D-3846-BA4A-83A2E30230B0}" srcOrd="0" destOrd="0" presId="urn:microsoft.com/office/officeart/2009/3/layout/RandomtoResultProcess"/>
    <dgm:cxn modelId="{083B0B6B-788A-854B-949F-AD26D7B9557E}" type="presOf" srcId="{4427C1EF-F731-9947-8499-88E53E6101A1}" destId="{6990BEAC-B2B9-6E41-8344-F3BA6CA570F3}" srcOrd="0" destOrd="0" presId="urn:microsoft.com/office/officeart/2009/3/layout/RandomtoResultProcess"/>
    <dgm:cxn modelId="{1A8EC03E-C69B-C54A-9BCF-57201CED5339}" type="presParOf" srcId="{9CA862E7-A37D-3846-BA4A-83A2E30230B0}" destId="{14F0F9C9-CE22-BB47-A862-3DCFAB0C9A11}" srcOrd="0" destOrd="0" presId="urn:microsoft.com/office/officeart/2009/3/layout/RandomtoResultProcess"/>
    <dgm:cxn modelId="{7E378653-1EF0-ED42-82D2-0B013FE4BD03}" type="presParOf" srcId="{14F0F9C9-CE22-BB47-A862-3DCFAB0C9A11}" destId="{E4D04F5A-2755-7042-91A8-26514400BBAF}" srcOrd="0" destOrd="0" presId="urn:microsoft.com/office/officeart/2009/3/layout/RandomtoResultProcess"/>
    <dgm:cxn modelId="{F4CB5235-4F2C-7741-A03D-01484BD703F1}" type="presParOf" srcId="{14F0F9C9-CE22-BB47-A862-3DCFAB0C9A11}" destId="{00B64323-6950-7C42-B35D-A5C978CD3046}" srcOrd="1" destOrd="0" presId="urn:microsoft.com/office/officeart/2009/3/layout/RandomtoResultProcess"/>
    <dgm:cxn modelId="{B3ED8A82-A489-684F-B2AA-A49E2D821956}" type="presParOf" srcId="{14F0F9C9-CE22-BB47-A862-3DCFAB0C9A11}" destId="{51D06EE9-B73E-A546-A2A8-4B567D798743}" srcOrd="2" destOrd="0" presId="urn:microsoft.com/office/officeart/2009/3/layout/RandomtoResultProcess"/>
    <dgm:cxn modelId="{69EEF60C-31A4-6F4F-8C80-7D98C26AA3C8}" type="presParOf" srcId="{14F0F9C9-CE22-BB47-A862-3DCFAB0C9A11}" destId="{B7D79000-1D00-A641-8F9E-9C6A854ED99D}" srcOrd="3" destOrd="0" presId="urn:microsoft.com/office/officeart/2009/3/layout/RandomtoResultProcess"/>
    <dgm:cxn modelId="{2EC40C10-3D6C-E944-AB00-42CF21D67045}" type="presParOf" srcId="{14F0F9C9-CE22-BB47-A862-3DCFAB0C9A11}" destId="{2A0E1118-42E2-8141-9947-F9F1CFC1CA47}" srcOrd="4" destOrd="0" presId="urn:microsoft.com/office/officeart/2009/3/layout/RandomtoResultProcess"/>
    <dgm:cxn modelId="{B854DAB2-316A-364A-A331-239ACB7D8685}" type="presParOf" srcId="{14F0F9C9-CE22-BB47-A862-3DCFAB0C9A11}" destId="{300C40FD-2CA7-B64F-9E7F-75BD3F7A4ADB}" srcOrd="5" destOrd="0" presId="urn:microsoft.com/office/officeart/2009/3/layout/RandomtoResultProcess"/>
    <dgm:cxn modelId="{0E91FC15-1FC3-9C48-ABE7-2FFF6C0C03CB}" type="presParOf" srcId="{14F0F9C9-CE22-BB47-A862-3DCFAB0C9A11}" destId="{4CA3E5AD-3297-6E4C-8C89-886D34F534C5}" srcOrd="6" destOrd="0" presId="urn:microsoft.com/office/officeart/2009/3/layout/RandomtoResultProcess"/>
    <dgm:cxn modelId="{3E107647-47B6-0B4D-9984-8B5678902914}" type="presParOf" srcId="{14F0F9C9-CE22-BB47-A862-3DCFAB0C9A11}" destId="{208E38FE-5D5F-CD4D-8973-B97B693FE0A4}" srcOrd="7" destOrd="0" presId="urn:microsoft.com/office/officeart/2009/3/layout/RandomtoResultProcess"/>
    <dgm:cxn modelId="{26C710AE-B4D5-2742-A183-7CD333565457}" type="presParOf" srcId="{14F0F9C9-CE22-BB47-A862-3DCFAB0C9A11}" destId="{F9F7E034-C98D-A248-8D71-57197C0527A4}" srcOrd="8" destOrd="0" presId="urn:microsoft.com/office/officeart/2009/3/layout/RandomtoResultProcess"/>
    <dgm:cxn modelId="{B6207A9D-69D3-E647-82A0-DBED76B3256E}" type="presParOf" srcId="{14F0F9C9-CE22-BB47-A862-3DCFAB0C9A11}" destId="{371B5C95-F858-AC4A-BB5B-F219DDE817E6}" srcOrd="9" destOrd="0" presId="urn:microsoft.com/office/officeart/2009/3/layout/RandomtoResultProcess"/>
    <dgm:cxn modelId="{D8FB03AB-083F-DF4B-8DAB-A28D1DA66A59}" type="presParOf" srcId="{14F0F9C9-CE22-BB47-A862-3DCFAB0C9A11}" destId="{7FF07CAB-6C6D-144F-8AEB-22F800D9822C}" srcOrd="10" destOrd="0" presId="urn:microsoft.com/office/officeart/2009/3/layout/RandomtoResultProcess"/>
    <dgm:cxn modelId="{FCF83F8C-0CB1-5345-845F-9828409EA786}" type="presParOf" srcId="{14F0F9C9-CE22-BB47-A862-3DCFAB0C9A11}" destId="{287F08FA-C0B5-B34D-A5E6-2CA943F12067}" srcOrd="11" destOrd="0" presId="urn:microsoft.com/office/officeart/2009/3/layout/RandomtoResultProcess"/>
    <dgm:cxn modelId="{3C3DC7C1-65EF-104B-A262-242A10554814}" type="presParOf" srcId="{14F0F9C9-CE22-BB47-A862-3DCFAB0C9A11}" destId="{D4F50A78-D5FB-554F-8C5B-8CB44FA5766E}" srcOrd="12" destOrd="0" presId="urn:microsoft.com/office/officeart/2009/3/layout/RandomtoResultProcess"/>
    <dgm:cxn modelId="{EF7C27A7-0A42-B04E-8B26-2335FBB259B6}" type="presParOf" srcId="{14F0F9C9-CE22-BB47-A862-3DCFAB0C9A11}" destId="{896D5343-22E3-CA47-877B-37D51FD4874E}" srcOrd="13" destOrd="0" presId="urn:microsoft.com/office/officeart/2009/3/layout/RandomtoResultProcess"/>
    <dgm:cxn modelId="{D71EDF35-0CF2-7E43-A5D5-A1D948F3A66D}" type="presParOf" srcId="{14F0F9C9-CE22-BB47-A862-3DCFAB0C9A11}" destId="{9393DDB3-AE00-3D49-BF51-35BB9B93E594}" srcOrd="14" destOrd="0" presId="urn:microsoft.com/office/officeart/2009/3/layout/RandomtoResultProcess"/>
    <dgm:cxn modelId="{46A7927E-2548-E544-AD34-0449D7430AF5}" type="presParOf" srcId="{14F0F9C9-CE22-BB47-A862-3DCFAB0C9A11}" destId="{1D5868FB-CD4D-B640-B467-14A98DD37FCD}" srcOrd="15" destOrd="0" presId="urn:microsoft.com/office/officeart/2009/3/layout/RandomtoResultProcess"/>
    <dgm:cxn modelId="{F930097E-DD13-1947-8ABB-F4F80596EB85}" type="presParOf" srcId="{14F0F9C9-CE22-BB47-A862-3DCFAB0C9A11}" destId="{0579649A-B107-B34A-ABCD-178F9E7B375D}" srcOrd="16" destOrd="0" presId="urn:microsoft.com/office/officeart/2009/3/layout/RandomtoResultProcess"/>
    <dgm:cxn modelId="{84639D6E-75E2-F741-B48D-786F2129435F}" type="presParOf" srcId="{14F0F9C9-CE22-BB47-A862-3DCFAB0C9A11}" destId="{0AC3EB44-E63E-B84B-A8AC-DF44719FFD27}" srcOrd="17" destOrd="0" presId="urn:microsoft.com/office/officeart/2009/3/layout/RandomtoResultProcess"/>
    <dgm:cxn modelId="{54311AAE-0C5D-6D4B-9CF8-56428DAA0F80}" type="presParOf" srcId="{14F0F9C9-CE22-BB47-A862-3DCFAB0C9A11}" destId="{A5EE337A-6F1B-7B4D-998F-837DAA5DD931}" srcOrd="18" destOrd="0" presId="urn:microsoft.com/office/officeart/2009/3/layout/RandomtoResultProcess"/>
    <dgm:cxn modelId="{08AF21E4-0B1F-BD4B-BEFD-1FC2C356E4C2}" type="presParOf" srcId="{9CA862E7-A37D-3846-BA4A-83A2E30230B0}" destId="{A77811BA-5C7C-7042-8255-6228AA3924C7}" srcOrd="1" destOrd="0" presId="urn:microsoft.com/office/officeart/2009/3/layout/RandomtoResultProcess"/>
    <dgm:cxn modelId="{E31274C1-8E8F-AB4A-ADD4-DA0CCB691A4F}" type="presParOf" srcId="{A77811BA-5C7C-7042-8255-6228AA3924C7}" destId="{3016E024-357A-A34D-AAF1-BB5566150F1F}" srcOrd="0" destOrd="0" presId="urn:microsoft.com/office/officeart/2009/3/layout/RandomtoResultProcess"/>
    <dgm:cxn modelId="{69096195-E900-F341-8198-436542DB3086}" type="presParOf" srcId="{A77811BA-5C7C-7042-8255-6228AA3924C7}" destId="{AE236156-ACB3-2A4F-8011-9B2E7DFDD2A0}" srcOrd="1" destOrd="0" presId="urn:microsoft.com/office/officeart/2009/3/layout/RandomtoResultProcess"/>
    <dgm:cxn modelId="{C22BE2D1-70AF-DE47-8686-AE7D979B5B82}" type="presParOf" srcId="{9CA862E7-A37D-3846-BA4A-83A2E30230B0}" destId="{93646C6E-8D3D-5E42-B41B-AF2ABCD320CB}" srcOrd="2" destOrd="0" presId="urn:microsoft.com/office/officeart/2009/3/layout/RandomtoResultProcess"/>
    <dgm:cxn modelId="{1739EE1B-6035-A946-B884-E677C1C5F3FC}" type="presParOf" srcId="{93646C6E-8D3D-5E42-B41B-AF2ABCD320CB}" destId="{6990BEAC-B2B9-6E41-8344-F3BA6CA570F3}" srcOrd="0" destOrd="0" presId="urn:microsoft.com/office/officeart/2009/3/layout/RandomtoResultProcess"/>
    <dgm:cxn modelId="{8BA1ABEF-5E62-AF4E-BCE5-82B671B797FD}" type="presParOf" srcId="{93646C6E-8D3D-5E42-B41B-AF2ABCD320CB}" destId="{89D4CA4F-8073-5041-AA30-4C6BE779134A}" srcOrd="1" destOrd="0" presId="urn:microsoft.com/office/officeart/2009/3/layout/RandomtoResultProcess"/>
    <dgm:cxn modelId="{B1EB5568-BA04-A345-B2CA-5B331A6C4742}" type="presParOf" srcId="{9CA862E7-A37D-3846-BA4A-83A2E30230B0}" destId="{A520815C-3CF2-A34B-AD4B-C3352B707D0F}" srcOrd="3" destOrd="0" presId="urn:microsoft.com/office/officeart/2009/3/layout/RandomtoResultProcess"/>
    <dgm:cxn modelId="{7AFD7424-D832-D442-9C37-93AD65F3CDFD}" type="presParOf" srcId="{A520815C-3CF2-A34B-AD4B-C3352B707D0F}" destId="{2B91416B-40F2-D44A-83AD-9391EF557C45}" srcOrd="0" destOrd="0" presId="urn:microsoft.com/office/officeart/2009/3/layout/RandomtoResultProcess"/>
    <dgm:cxn modelId="{64CD4734-CDAF-6B46-B5D5-7F0C43CB35BE}" type="presParOf" srcId="{A520815C-3CF2-A34B-AD4B-C3352B707D0F}" destId="{9C8ED502-F332-6046-987F-FC4DC2C0E203}" srcOrd="1" destOrd="0" presId="urn:microsoft.com/office/officeart/2009/3/layout/RandomtoResultProcess"/>
    <dgm:cxn modelId="{0F923B08-535D-4A45-8C52-EDF1B9366279}" type="presParOf" srcId="{9CA862E7-A37D-3846-BA4A-83A2E30230B0}" destId="{821F9E85-3995-6E49-8C48-036E13AFBFDE}" srcOrd="4" destOrd="0" presId="urn:microsoft.com/office/officeart/2009/3/layout/RandomtoResultProcess"/>
    <dgm:cxn modelId="{1C60DA00-7D9E-0E41-88C5-4A8A17E306FA}" type="presParOf" srcId="{821F9E85-3995-6E49-8C48-036E13AFBFDE}" destId="{1902BED5-2CAF-A443-8973-977DF838E38C}" srcOrd="0" destOrd="0" presId="urn:microsoft.com/office/officeart/2009/3/layout/RandomtoResultProcess"/>
    <dgm:cxn modelId="{C64DEC93-F506-374F-83D4-55262C7CC228}" type="presParOf" srcId="{821F9E85-3995-6E49-8C48-036E13AFBFDE}" destId="{9BEFCC8F-0C98-3B4E-99C4-82911C09770C}" srcOrd="1" destOrd="0" presId="urn:microsoft.com/office/officeart/2009/3/layout/RandomtoResul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E63D1FA-04F1-5D4B-A867-8A4EBA4B7397}" type="doc">
      <dgm:prSet loTypeId="urn:microsoft.com/office/officeart/2005/8/layout/default#14" loCatId="" qsTypeId="urn:microsoft.com/office/officeart/2005/8/quickstyle/simple4" qsCatId="simple" csTypeId="urn:microsoft.com/office/officeart/2005/8/colors/colorful1#18" csCatId="colorful" phldr="1"/>
      <dgm:spPr/>
      <dgm:t>
        <a:bodyPr/>
        <a:lstStyle/>
        <a:p>
          <a:endParaRPr lang="en-US"/>
        </a:p>
      </dgm:t>
    </dgm:pt>
    <dgm:pt modelId="{BEE0D345-6865-F34A-B2E4-A1875D701994}">
      <dgm:prSet/>
      <dgm:spPr/>
      <dgm:t>
        <a:bodyPr/>
        <a:lstStyle/>
        <a:p>
          <a:pPr rtl="0"/>
          <a:r>
            <a:rPr lang="en-US" dirty="0" smtClean="0">
              <a:solidFill>
                <a:srgbClr val="000000"/>
              </a:solidFill>
            </a:rPr>
            <a:t>&gt;1100 members to the EarthCube website </a:t>
          </a:r>
          <a:endParaRPr lang="en-US" dirty="0">
            <a:solidFill>
              <a:srgbClr val="000000"/>
            </a:solidFill>
          </a:endParaRPr>
        </a:p>
      </dgm:t>
    </dgm:pt>
    <dgm:pt modelId="{1FA57F7E-FEB8-3C4C-B5DE-2F792B90FDA9}" type="parTrans" cxnId="{01B62A41-1839-9741-B542-F76B518CC5B5}">
      <dgm:prSet/>
      <dgm:spPr/>
      <dgm:t>
        <a:bodyPr/>
        <a:lstStyle/>
        <a:p>
          <a:endParaRPr lang="en-US">
            <a:solidFill>
              <a:srgbClr val="000000"/>
            </a:solidFill>
          </a:endParaRPr>
        </a:p>
      </dgm:t>
    </dgm:pt>
    <dgm:pt modelId="{AF876079-E72F-0241-BB96-13253351D94D}" type="sibTrans" cxnId="{01B62A41-1839-9741-B542-F76B518CC5B5}">
      <dgm:prSet/>
      <dgm:spPr/>
      <dgm:t>
        <a:bodyPr/>
        <a:lstStyle/>
        <a:p>
          <a:endParaRPr lang="en-US">
            <a:solidFill>
              <a:srgbClr val="000000"/>
            </a:solidFill>
          </a:endParaRPr>
        </a:p>
      </dgm:t>
    </dgm:pt>
    <dgm:pt modelId="{1F9E1036-098C-E844-B373-1421D3799A9E}">
      <dgm:prSet/>
      <dgm:spPr/>
      <dgm:t>
        <a:bodyPr/>
        <a:lstStyle/>
        <a:p>
          <a:pPr rtl="0"/>
          <a:r>
            <a:rPr lang="en-US" smtClean="0">
              <a:solidFill>
                <a:srgbClr val="000000"/>
              </a:solidFill>
            </a:rPr>
            <a:t>113 white paper submission;185 respondents to user survey</a:t>
          </a:r>
          <a:endParaRPr lang="en-US">
            <a:solidFill>
              <a:srgbClr val="000000"/>
            </a:solidFill>
          </a:endParaRPr>
        </a:p>
      </dgm:t>
    </dgm:pt>
    <dgm:pt modelId="{9A61EC83-CA02-4C45-A8A4-28F9398C46D8}" type="parTrans" cxnId="{C7C7C550-8153-7143-B0EE-C21A68B5C8ED}">
      <dgm:prSet/>
      <dgm:spPr/>
      <dgm:t>
        <a:bodyPr/>
        <a:lstStyle/>
        <a:p>
          <a:endParaRPr lang="en-US">
            <a:solidFill>
              <a:srgbClr val="000000"/>
            </a:solidFill>
          </a:endParaRPr>
        </a:p>
      </dgm:t>
    </dgm:pt>
    <dgm:pt modelId="{29E54E0E-EE78-B24D-8834-6430EDE9D680}" type="sibTrans" cxnId="{C7C7C550-8153-7143-B0EE-C21A68B5C8ED}">
      <dgm:prSet/>
      <dgm:spPr/>
      <dgm:t>
        <a:bodyPr/>
        <a:lstStyle/>
        <a:p>
          <a:endParaRPr lang="en-US">
            <a:solidFill>
              <a:srgbClr val="000000"/>
            </a:solidFill>
          </a:endParaRPr>
        </a:p>
      </dgm:t>
    </dgm:pt>
    <dgm:pt modelId="{3F5828BB-1A84-B441-B65F-65A301328DD9}">
      <dgm:prSet/>
      <dgm:spPr/>
      <dgm:t>
        <a:bodyPr/>
        <a:lstStyle/>
        <a:p>
          <a:pPr rtl="0"/>
          <a:r>
            <a:rPr lang="en-US" smtClean="0">
              <a:solidFill>
                <a:srgbClr val="000000"/>
              </a:solidFill>
            </a:rPr>
            <a:t>~70 expression of interest emails</a:t>
          </a:r>
          <a:endParaRPr lang="en-US">
            <a:solidFill>
              <a:srgbClr val="000000"/>
            </a:solidFill>
          </a:endParaRPr>
        </a:p>
      </dgm:t>
    </dgm:pt>
    <dgm:pt modelId="{FEDEC836-43F3-E64D-9E11-738728DA426A}" type="parTrans" cxnId="{D97C6CC3-5D35-0545-B3D3-80A258B0B301}">
      <dgm:prSet/>
      <dgm:spPr/>
      <dgm:t>
        <a:bodyPr/>
        <a:lstStyle/>
        <a:p>
          <a:endParaRPr lang="en-US">
            <a:solidFill>
              <a:srgbClr val="000000"/>
            </a:solidFill>
          </a:endParaRPr>
        </a:p>
      </dgm:t>
    </dgm:pt>
    <dgm:pt modelId="{15394045-CDB2-BD4A-957A-AEAA4F0E5FAD}" type="sibTrans" cxnId="{D97C6CC3-5D35-0545-B3D3-80A258B0B301}">
      <dgm:prSet/>
      <dgm:spPr/>
      <dgm:t>
        <a:bodyPr/>
        <a:lstStyle/>
        <a:p>
          <a:endParaRPr lang="en-US">
            <a:solidFill>
              <a:srgbClr val="000000"/>
            </a:solidFill>
          </a:endParaRPr>
        </a:p>
      </dgm:t>
    </dgm:pt>
    <dgm:pt modelId="{CF634AA5-344B-7247-99E0-8D3FA702C1E1}">
      <dgm:prSet/>
      <dgm:spPr/>
      <dgm:t>
        <a:bodyPr/>
        <a:lstStyle/>
        <a:p>
          <a:pPr rtl="0"/>
          <a:r>
            <a:rPr lang="en-US" dirty="0" smtClean="0">
              <a:solidFill>
                <a:srgbClr val="000000"/>
              </a:solidFill>
            </a:rPr>
            <a:t>17 Community Groups</a:t>
          </a:r>
          <a:endParaRPr lang="en-US" dirty="0">
            <a:solidFill>
              <a:srgbClr val="000000"/>
            </a:solidFill>
          </a:endParaRPr>
        </a:p>
      </dgm:t>
    </dgm:pt>
    <dgm:pt modelId="{393CD8E2-595C-344A-B916-25A96CFFD36F}" type="parTrans" cxnId="{E41F1DAA-794A-2C4D-9818-C272598053CD}">
      <dgm:prSet/>
      <dgm:spPr/>
      <dgm:t>
        <a:bodyPr/>
        <a:lstStyle/>
        <a:p>
          <a:endParaRPr lang="en-US">
            <a:solidFill>
              <a:srgbClr val="000000"/>
            </a:solidFill>
          </a:endParaRPr>
        </a:p>
      </dgm:t>
    </dgm:pt>
    <dgm:pt modelId="{74AA9834-A280-584B-A8C4-8F68218F82CA}" type="sibTrans" cxnId="{E41F1DAA-794A-2C4D-9818-C272598053CD}">
      <dgm:prSet/>
      <dgm:spPr/>
      <dgm:t>
        <a:bodyPr/>
        <a:lstStyle/>
        <a:p>
          <a:endParaRPr lang="en-US">
            <a:solidFill>
              <a:srgbClr val="000000"/>
            </a:solidFill>
          </a:endParaRPr>
        </a:p>
      </dgm:t>
    </dgm:pt>
    <dgm:pt modelId="{F96E04B6-30E1-CA4A-85D4-A6B87820C686}">
      <dgm:prSet/>
      <dgm:spPr/>
      <dgm:t>
        <a:bodyPr/>
        <a:lstStyle/>
        <a:p>
          <a:pPr rtl="0"/>
          <a:r>
            <a:rPr lang="en-US" smtClean="0">
              <a:solidFill>
                <a:srgbClr val="000000"/>
              </a:solidFill>
            </a:rPr>
            <a:t>Unknown number of </a:t>
          </a:r>
          <a:br>
            <a:rPr lang="en-US" smtClean="0">
              <a:solidFill>
                <a:srgbClr val="000000"/>
              </a:solidFill>
            </a:rPr>
          </a:br>
          <a:r>
            <a:rPr lang="en-US" smtClean="0">
              <a:solidFill>
                <a:srgbClr val="000000"/>
              </a:solidFill>
            </a:rPr>
            <a:t>hours of pro bono </a:t>
          </a:r>
          <a:br>
            <a:rPr lang="en-US" smtClean="0">
              <a:solidFill>
                <a:srgbClr val="000000"/>
              </a:solidFill>
            </a:rPr>
          </a:br>
          <a:r>
            <a:rPr lang="en-US" smtClean="0">
              <a:solidFill>
                <a:srgbClr val="000000"/>
              </a:solidFill>
            </a:rPr>
            <a:t>contributions by the</a:t>
          </a:r>
          <a:br>
            <a:rPr lang="en-US" smtClean="0">
              <a:solidFill>
                <a:srgbClr val="000000"/>
              </a:solidFill>
            </a:rPr>
          </a:br>
          <a:r>
            <a:rPr lang="en-US" smtClean="0">
              <a:solidFill>
                <a:srgbClr val="000000"/>
              </a:solidFill>
            </a:rPr>
            <a:t>community</a:t>
          </a:r>
          <a:endParaRPr lang="en-US">
            <a:solidFill>
              <a:srgbClr val="000000"/>
            </a:solidFill>
          </a:endParaRPr>
        </a:p>
      </dgm:t>
    </dgm:pt>
    <dgm:pt modelId="{4E62A284-D876-F947-A154-BEB9B57FA8E4}" type="parTrans" cxnId="{49E909B1-E4EA-C446-8152-7DD842FB7C11}">
      <dgm:prSet/>
      <dgm:spPr/>
      <dgm:t>
        <a:bodyPr/>
        <a:lstStyle/>
        <a:p>
          <a:endParaRPr lang="en-US">
            <a:solidFill>
              <a:srgbClr val="000000"/>
            </a:solidFill>
          </a:endParaRPr>
        </a:p>
      </dgm:t>
    </dgm:pt>
    <dgm:pt modelId="{166561DF-04C0-BD4C-AC38-EB8CC192BF32}" type="sibTrans" cxnId="{49E909B1-E4EA-C446-8152-7DD842FB7C11}">
      <dgm:prSet/>
      <dgm:spPr/>
      <dgm:t>
        <a:bodyPr/>
        <a:lstStyle/>
        <a:p>
          <a:endParaRPr lang="en-US">
            <a:solidFill>
              <a:srgbClr val="000000"/>
            </a:solidFill>
          </a:endParaRPr>
        </a:p>
      </dgm:t>
    </dgm:pt>
    <dgm:pt modelId="{C278AE31-73AC-1F4B-8B72-FA3E319FE7F4}">
      <dgm:prSet/>
      <dgm:spPr/>
      <dgm:t>
        <a:bodyPr/>
        <a:lstStyle/>
        <a:p>
          <a:pPr rtl="0"/>
          <a:r>
            <a:rPr lang="en-US" smtClean="0">
              <a:solidFill>
                <a:srgbClr val="000000"/>
              </a:solidFill>
            </a:rPr>
            <a:t>Unprecedented view </a:t>
          </a:r>
          <a:br>
            <a:rPr lang="en-US" smtClean="0">
              <a:solidFill>
                <a:srgbClr val="000000"/>
              </a:solidFill>
            </a:rPr>
          </a:br>
          <a:r>
            <a:rPr lang="en-US" smtClean="0">
              <a:solidFill>
                <a:srgbClr val="000000"/>
              </a:solidFill>
            </a:rPr>
            <a:t>of the pulse of the </a:t>
          </a:r>
          <a:br>
            <a:rPr lang="en-US" smtClean="0">
              <a:solidFill>
                <a:srgbClr val="000000"/>
              </a:solidFill>
            </a:rPr>
          </a:br>
          <a:r>
            <a:rPr lang="en-US" smtClean="0">
              <a:solidFill>
                <a:srgbClr val="000000"/>
              </a:solidFill>
            </a:rPr>
            <a:t>geosciences community</a:t>
          </a:r>
          <a:endParaRPr lang="en-US">
            <a:solidFill>
              <a:srgbClr val="000000"/>
            </a:solidFill>
          </a:endParaRPr>
        </a:p>
      </dgm:t>
    </dgm:pt>
    <dgm:pt modelId="{332FF7F9-C87A-4643-B149-A3AF646FD48E}" type="parTrans" cxnId="{16794F58-0168-7440-BB3E-2676E5FA448A}">
      <dgm:prSet/>
      <dgm:spPr/>
      <dgm:t>
        <a:bodyPr/>
        <a:lstStyle/>
        <a:p>
          <a:endParaRPr lang="en-US">
            <a:solidFill>
              <a:srgbClr val="000000"/>
            </a:solidFill>
          </a:endParaRPr>
        </a:p>
      </dgm:t>
    </dgm:pt>
    <dgm:pt modelId="{0E128881-7287-8949-AEC3-C3AD25D4D1CD}" type="sibTrans" cxnId="{16794F58-0168-7440-BB3E-2676E5FA448A}">
      <dgm:prSet/>
      <dgm:spPr/>
      <dgm:t>
        <a:bodyPr/>
        <a:lstStyle/>
        <a:p>
          <a:endParaRPr lang="en-US">
            <a:solidFill>
              <a:srgbClr val="000000"/>
            </a:solidFill>
          </a:endParaRPr>
        </a:p>
      </dgm:t>
    </dgm:pt>
    <dgm:pt modelId="{3384C946-405C-E54B-8232-080B9B5E8302}">
      <dgm:prSet/>
      <dgm:spPr/>
      <dgm:t>
        <a:bodyPr/>
        <a:lstStyle/>
        <a:p>
          <a:pPr rtl="0"/>
          <a:r>
            <a:rPr lang="en-US" dirty="0" smtClean="0">
              <a:solidFill>
                <a:srgbClr val="000000"/>
              </a:solidFill>
            </a:rPr>
            <a:t>Significant International Engagement</a:t>
          </a:r>
          <a:endParaRPr lang="en-US" dirty="0">
            <a:solidFill>
              <a:srgbClr val="000000"/>
            </a:solidFill>
          </a:endParaRPr>
        </a:p>
      </dgm:t>
    </dgm:pt>
    <dgm:pt modelId="{BF0EC689-22FA-8E44-AE6D-42CE9DB6AD98}" type="parTrans" cxnId="{2B993B6B-3FA9-BF4D-B0DF-73DC5DBEBD32}">
      <dgm:prSet/>
      <dgm:spPr/>
      <dgm:t>
        <a:bodyPr/>
        <a:lstStyle/>
        <a:p>
          <a:endParaRPr lang="en-US">
            <a:solidFill>
              <a:srgbClr val="000000"/>
            </a:solidFill>
          </a:endParaRPr>
        </a:p>
      </dgm:t>
    </dgm:pt>
    <dgm:pt modelId="{F51A429C-5AB5-394C-A1FF-9361F1D70F29}" type="sibTrans" cxnId="{2B993B6B-3FA9-BF4D-B0DF-73DC5DBEBD32}">
      <dgm:prSet/>
      <dgm:spPr/>
      <dgm:t>
        <a:bodyPr/>
        <a:lstStyle/>
        <a:p>
          <a:endParaRPr lang="en-US">
            <a:solidFill>
              <a:srgbClr val="000000"/>
            </a:solidFill>
          </a:endParaRPr>
        </a:p>
      </dgm:t>
    </dgm:pt>
    <dgm:pt modelId="{C01BDBAB-65A2-B048-929A-3904C16B4F62}" type="pres">
      <dgm:prSet presAssocID="{FE63D1FA-04F1-5D4B-A867-8A4EBA4B7397}" presName="diagram" presStyleCnt="0">
        <dgm:presLayoutVars>
          <dgm:dir/>
          <dgm:resizeHandles val="exact"/>
        </dgm:presLayoutVars>
      </dgm:prSet>
      <dgm:spPr/>
      <dgm:t>
        <a:bodyPr/>
        <a:lstStyle/>
        <a:p>
          <a:endParaRPr lang="en-US"/>
        </a:p>
      </dgm:t>
    </dgm:pt>
    <dgm:pt modelId="{20491C6D-3A2A-8E4D-AC95-87F1B31A3DB1}" type="pres">
      <dgm:prSet presAssocID="{BEE0D345-6865-F34A-B2E4-A1875D701994}" presName="node" presStyleLbl="node1" presStyleIdx="0" presStyleCnt="7" custLinFactNeighborX="284" custLinFactNeighborY="-5674">
        <dgm:presLayoutVars>
          <dgm:bulletEnabled val="1"/>
        </dgm:presLayoutVars>
      </dgm:prSet>
      <dgm:spPr/>
      <dgm:t>
        <a:bodyPr/>
        <a:lstStyle/>
        <a:p>
          <a:endParaRPr lang="en-US"/>
        </a:p>
      </dgm:t>
    </dgm:pt>
    <dgm:pt modelId="{748D0F7A-7183-614C-8803-E66588F7E7E5}" type="pres">
      <dgm:prSet presAssocID="{AF876079-E72F-0241-BB96-13253351D94D}" presName="sibTrans" presStyleCnt="0"/>
      <dgm:spPr/>
    </dgm:pt>
    <dgm:pt modelId="{319A0791-7034-E148-9B9D-ECB5509D065C}" type="pres">
      <dgm:prSet presAssocID="{1F9E1036-098C-E844-B373-1421D3799A9E}" presName="node" presStyleLbl="node1" presStyleIdx="1" presStyleCnt="7">
        <dgm:presLayoutVars>
          <dgm:bulletEnabled val="1"/>
        </dgm:presLayoutVars>
      </dgm:prSet>
      <dgm:spPr/>
      <dgm:t>
        <a:bodyPr/>
        <a:lstStyle/>
        <a:p>
          <a:endParaRPr lang="en-US"/>
        </a:p>
      </dgm:t>
    </dgm:pt>
    <dgm:pt modelId="{8BACB1FE-6ACB-0245-919D-0CB4B45E8433}" type="pres">
      <dgm:prSet presAssocID="{29E54E0E-EE78-B24D-8834-6430EDE9D680}" presName="sibTrans" presStyleCnt="0"/>
      <dgm:spPr/>
    </dgm:pt>
    <dgm:pt modelId="{BD27C541-992E-2D42-AEA1-ADBBE7FDE913}" type="pres">
      <dgm:prSet presAssocID="{3F5828BB-1A84-B441-B65F-65A301328DD9}" presName="node" presStyleLbl="node1" presStyleIdx="2" presStyleCnt="7">
        <dgm:presLayoutVars>
          <dgm:bulletEnabled val="1"/>
        </dgm:presLayoutVars>
      </dgm:prSet>
      <dgm:spPr/>
      <dgm:t>
        <a:bodyPr/>
        <a:lstStyle/>
        <a:p>
          <a:endParaRPr lang="en-US"/>
        </a:p>
      </dgm:t>
    </dgm:pt>
    <dgm:pt modelId="{94C71A8B-3488-444A-874E-D0C42C98D321}" type="pres">
      <dgm:prSet presAssocID="{15394045-CDB2-BD4A-957A-AEAA4F0E5FAD}" presName="sibTrans" presStyleCnt="0"/>
      <dgm:spPr/>
    </dgm:pt>
    <dgm:pt modelId="{0A1953FA-59FA-1C47-9D1A-7A2F11DD2135}" type="pres">
      <dgm:prSet presAssocID="{CF634AA5-344B-7247-99E0-8D3FA702C1E1}" presName="node" presStyleLbl="node1" presStyleIdx="3" presStyleCnt="7">
        <dgm:presLayoutVars>
          <dgm:bulletEnabled val="1"/>
        </dgm:presLayoutVars>
      </dgm:prSet>
      <dgm:spPr/>
      <dgm:t>
        <a:bodyPr/>
        <a:lstStyle/>
        <a:p>
          <a:endParaRPr lang="en-US"/>
        </a:p>
      </dgm:t>
    </dgm:pt>
    <dgm:pt modelId="{9B08B5BF-D869-A745-B66A-9718E7900B95}" type="pres">
      <dgm:prSet presAssocID="{74AA9834-A280-584B-A8C4-8F68218F82CA}" presName="sibTrans" presStyleCnt="0"/>
      <dgm:spPr/>
    </dgm:pt>
    <dgm:pt modelId="{6A5B1955-0017-8546-AFD0-83737A674B15}" type="pres">
      <dgm:prSet presAssocID="{F96E04B6-30E1-CA4A-85D4-A6B87820C686}" presName="node" presStyleLbl="node1" presStyleIdx="4" presStyleCnt="7">
        <dgm:presLayoutVars>
          <dgm:bulletEnabled val="1"/>
        </dgm:presLayoutVars>
      </dgm:prSet>
      <dgm:spPr/>
      <dgm:t>
        <a:bodyPr/>
        <a:lstStyle/>
        <a:p>
          <a:endParaRPr lang="en-US"/>
        </a:p>
      </dgm:t>
    </dgm:pt>
    <dgm:pt modelId="{B84EB9F9-DA27-0C44-A2FB-635117034484}" type="pres">
      <dgm:prSet presAssocID="{166561DF-04C0-BD4C-AC38-EB8CC192BF32}" presName="sibTrans" presStyleCnt="0"/>
      <dgm:spPr/>
    </dgm:pt>
    <dgm:pt modelId="{37218288-F520-8640-BF70-F3BFCD4C47C6}" type="pres">
      <dgm:prSet presAssocID="{C278AE31-73AC-1F4B-8B72-FA3E319FE7F4}" presName="node" presStyleLbl="node1" presStyleIdx="5" presStyleCnt="7">
        <dgm:presLayoutVars>
          <dgm:bulletEnabled val="1"/>
        </dgm:presLayoutVars>
      </dgm:prSet>
      <dgm:spPr/>
      <dgm:t>
        <a:bodyPr/>
        <a:lstStyle/>
        <a:p>
          <a:endParaRPr lang="en-US"/>
        </a:p>
      </dgm:t>
    </dgm:pt>
    <dgm:pt modelId="{83792FDA-A3D3-2948-81DD-17286008C6BF}" type="pres">
      <dgm:prSet presAssocID="{0E128881-7287-8949-AEC3-C3AD25D4D1CD}" presName="sibTrans" presStyleCnt="0"/>
      <dgm:spPr/>
    </dgm:pt>
    <dgm:pt modelId="{E1F90D0E-300A-2F45-A946-FFE2267868DE}" type="pres">
      <dgm:prSet presAssocID="{3384C946-405C-E54B-8232-080B9B5E8302}" presName="node" presStyleLbl="node1" presStyleIdx="6" presStyleCnt="7" custScaleX="176629">
        <dgm:presLayoutVars>
          <dgm:bulletEnabled val="1"/>
        </dgm:presLayoutVars>
      </dgm:prSet>
      <dgm:spPr/>
      <dgm:t>
        <a:bodyPr/>
        <a:lstStyle/>
        <a:p>
          <a:endParaRPr lang="en-US"/>
        </a:p>
      </dgm:t>
    </dgm:pt>
  </dgm:ptLst>
  <dgm:cxnLst>
    <dgm:cxn modelId="{5CE1E370-B89B-664F-8454-1B8844CD0730}" type="presOf" srcId="{3F5828BB-1A84-B441-B65F-65A301328DD9}" destId="{BD27C541-992E-2D42-AEA1-ADBBE7FDE913}" srcOrd="0" destOrd="0" presId="urn:microsoft.com/office/officeart/2005/8/layout/default#14"/>
    <dgm:cxn modelId="{C7C7C550-8153-7143-B0EE-C21A68B5C8ED}" srcId="{FE63D1FA-04F1-5D4B-A867-8A4EBA4B7397}" destId="{1F9E1036-098C-E844-B373-1421D3799A9E}" srcOrd="1" destOrd="0" parTransId="{9A61EC83-CA02-4C45-A8A4-28F9398C46D8}" sibTransId="{29E54E0E-EE78-B24D-8834-6430EDE9D680}"/>
    <dgm:cxn modelId="{D793F7C0-1473-9A43-AA86-DFBC88D21F1A}" type="presOf" srcId="{3384C946-405C-E54B-8232-080B9B5E8302}" destId="{E1F90D0E-300A-2F45-A946-FFE2267868DE}" srcOrd="0" destOrd="0" presId="urn:microsoft.com/office/officeart/2005/8/layout/default#14"/>
    <dgm:cxn modelId="{D97C6CC3-5D35-0545-B3D3-80A258B0B301}" srcId="{FE63D1FA-04F1-5D4B-A867-8A4EBA4B7397}" destId="{3F5828BB-1A84-B441-B65F-65A301328DD9}" srcOrd="2" destOrd="0" parTransId="{FEDEC836-43F3-E64D-9E11-738728DA426A}" sibTransId="{15394045-CDB2-BD4A-957A-AEAA4F0E5FAD}"/>
    <dgm:cxn modelId="{2B993B6B-3FA9-BF4D-B0DF-73DC5DBEBD32}" srcId="{FE63D1FA-04F1-5D4B-A867-8A4EBA4B7397}" destId="{3384C946-405C-E54B-8232-080B9B5E8302}" srcOrd="6" destOrd="0" parTransId="{BF0EC689-22FA-8E44-AE6D-42CE9DB6AD98}" sibTransId="{F51A429C-5AB5-394C-A1FF-9361F1D70F29}"/>
    <dgm:cxn modelId="{1AD30AE2-FDBC-DD48-B1B4-981508778439}" type="presOf" srcId="{F96E04B6-30E1-CA4A-85D4-A6B87820C686}" destId="{6A5B1955-0017-8546-AFD0-83737A674B15}" srcOrd="0" destOrd="0" presId="urn:microsoft.com/office/officeart/2005/8/layout/default#14"/>
    <dgm:cxn modelId="{01B62A41-1839-9741-B542-F76B518CC5B5}" srcId="{FE63D1FA-04F1-5D4B-A867-8A4EBA4B7397}" destId="{BEE0D345-6865-F34A-B2E4-A1875D701994}" srcOrd="0" destOrd="0" parTransId="{1FA57F7E-FEB8-3C4C-B5DE-2F792B90FDA9}" sibTransId="{AF876079-E72F-0241-BB96-13253351D94D}"/>
    <dgm:cxn modelId="{73969E30-0D72-6544-B3F5-F8407B1B0C0A}" type="presOf" srcId="{FE63D1FA-04F1-5D4B-A867-8A4EBA4B7397}" destId="{C01BDBAB-65A2-B048-929A-3904C16B4F62}" srcOrd="0" destOrd="0" presId="urn:microsoft.com/office/officeart/2005/8/layout/default#14"/>
    <dgm:cxn modelId="{16794F58-0168-7440-BB3E-2676E5FA448A}" srcId="{FE63D1FA-04F1-5D4B-A867-8A4EBA4B7397}" destId="{C278AE31-73AC-1F4B-8B72-FA3E319FE7F4}" srcOrd="5" destOrd="0" parTransId="{332FF7F9-C87A-4643-B149-A3AF646FD48E}" sibTransId="{0E128881-7287-8949-AEC3-C3AD25D4D1CD}"/>
    <dgm:cxn modelId="{E41F1DAA-794A-2C4D-9818-C272598053CD}" srcId="{FE63D1FA-04F1-5D4B-A867-8A4EBA4B7397}" destId="{CF634AA5-344B-7247-99E0-8D3FA702C1E1}" srcOrd="3" destOrd="0" parTransId="{393CD8E2-595C-344A-B916-25A96CFFD36F}" sibTransId="{74AA9834-A280-584B-A8C4-8F68218F82CA}"/>
    <dgm:cxn modelId="{49E909B1-E4EA-C446-8152-7DD842FB7C11}" srcId="{FE63D1FA-04F1-5D4B-A867-8A4EBA4B7397}" destId="{F96E04B6-30E1-CA4A-85D4-A6B87820C686}" srcOrd="4" destOrd="0" parTransId="{4E62A284-D876-F947-A154-BEB9B57FA8E4}" sibTransId="{166561DF-04C0-BD4C-AC38-EB8CC192BF32}"/>
    <dgm:cxn modelId="{3B2B652A-E2DE-9B48-8AA0-B8FE0D028188}" type="presOf" srcId="{BEE0D345-6865-F34A-B2E4-A1875D701994}" destId="{20491C6D-3A2A-8E4D-AC95-87F1B31A3DB1}" srcOrd="0" destOrd="0" presId="urn:microsoft.com/office/officeart/2005/8/layout/default#14"/>
    <dgm:cxn modelId="{F303C46B-C822-9F49-B19F-5F6FB76023DE}" type="presOf" srcId="{CF634AA5-344B-7247-99E0-8D3FA702C1E1}" destId="{0A1953FA-59FA-1C47-9D1A-7A2F11DD2135}" srcOrd="0" destOrd="0" presId="urn:microsoft.com/office/officeart/2005/8/layout/default#14"/>
    <dgm:cxn modelId="{1A25363F-47F4-4B48-A0BD-393820334C8B}" type="presOf" srcId="{C278AE31-73AC-1F4B-8B72-FA3E319FE7F4}" destId="{37218288-F520-8640-BF70-F3BFCD4C47C6}" srcOrd="0" destOrd="0" presId="urn:microsoft.com/office/officeart/2005/8/layout/default#14"/>
    <dgm:cxn modelId="{4C0BC84F-1B0B-6C4E-A907-ADAFF2B03AA1}" type="presOf" srcId="{1F9E1036-098C-E844-B373-1421D3799A9E}" destId="{319A0791-7034-E148-9B9D-ECB5509D065C}" srcOrd="0" destOrd="0" presId="urn:microsoft.com/office/officeart/2005/8/layout/default#14"/>
    <dgm:cxn modelId="{6FAAEC3E-375A-E54C-AC71-E76AC4577D8A}" type="presParOf" srcId="{C01BDBAB-65A2-B048-929A-3904C16B4F62}" destId="{20491C6D-3A2A-8E4D-AC95-87F1B31A3DB1}" srcOrd="0" destOrd="0" presId="urn:microsoft.com/office/officeart/2005/8/layout/default#14"/>
    <dgm:cxn modelId="{5FD09506-37EF-8F4E-A35F-573D031AD0E8}" type="presParOf" srcId="{C01BDBAB-65A2-B048-929A-3904C16B4F62}" destId="{748D0F7A-7183-614C-8803-E66588F7E7E5}" srcOrd="1" destOrd="0" presId="urn:microsoft.com/office/officeart/2005/8/layout/default#14"/>
    <dgm:cxn modelId="{77E02C85-D6E1-BA40-B386-8AD91E9DED86}" type="presParOf" srcId="{C01BDBAB-65A2-B048-929A-3904C16B4F62}" destId="{319A0791-7034-E148-9B9D-ECB5509D065C}" srcOrd="2" destOrd="0" presId="urn:microsoft.com/office/officeart/2005/8/layout/default#14"/>
    <dgm:cxn modelId="{89F81B0E-BCE0-944C-9C86-C2C18C11B50A}" type="presParOf" srcId="{C01BDBAB-65A2-B048-929A-3904C16B4F62}" destId="{8BACB1FE-6ACB-0245-919D-0CB4B45E8433}" srcOrd="3" destOrd="0" presId="urn:microsoft.com/office/officeart/2005/8/layout/default#14"/>
    <dgm:cxn modelId="{8EF32A2E-F735-2F41-A9E7-BAE67D2FB62D}" type="presParOf" srcId="{C01BDBAB-65A2-B048-929A-3904C16B4F62}" destId="{BD27C541-992E-2D42-AEA1-ADBBE7FDE913}" srcOrd="4" destOrd="0" presId="urn:microsoft.com/office/officeart/2005/8/layout/default#14"/>
    <dgm:cxn modelId="{31BA886C-4460-F948-AFB2-9C4ED976117B}" type="presParOf" srcId="{C01BDBAB-65A2-B048-929A-3904C16B4F62}" destId="{94C71A8B-3488-444A-874E-D0C42C98D321}" srcOrd="5" destOrd="0" presId="urn:microsoft.com/office/officeart/2005/8/layout/default#14"/>
    <dgm:cxn modelId="{7CA9752E-A93C-0D4E-AAD2-8F1780F5BD1D}" type="presParOf" srcId="{C01BDBAB-65A2-B048-929A-3904C16B4F62}" destId="{0A1953FA-59FA-1C47-9D1A-7A2F11DD2135}" srcOrd="6" destOrd="0" presId="urn:microsoft.com/office/officeart/2005/8/layout/default#14"/>
    <dgm:cxn modelId="{F8C7E6DD-3A61-DF42-A6CA-37926E757D54}" type="presParOf" srcId="{C01BDBAB-65A2-B048-929A-3904C16B4F62}" destId="{9B08B5BF-D869-A745-B66A-9718E7900B95}" srcOrd="7" destOrd="0" presId="urn:microsoft.com/office/officeart/2005/8/layout/default#14"/>
    <dgm:cxn modelId="{F3B6AB20-B341-3342-9091-FCAA2655C4E4}" type="presParOf" srcId="{C01BDBAB-65A2-B048-929A-3904C16B4F62}" destId="{6A5B1955-0017-8546-AFD0-83737A674B15}" srcOrd="8" destOrd="0" presId="urn:microsoft.com/office/officeart/2005/8/layout/default#14"/>
    <dgm:cxn modelId="{7246F413-877A-C841-BBF8-45FA632926E8}" type="presParOf" srcId="{C01BDBAB-65A2-B048-929A-3904C16B4F62}" destId="{B84EB9F9-DA27-0C44-A2FB-635117034484}" srcOrd="9" destOrd="0" presId="urn:microsoft.com/office/officeart/2005/8/layout/default#14"/>
    <dgm:cxn modelId="{AAE3A03A-7230-F042-BCA5-931308D9F937}" type="presParOf" srcId="{C01BDBAB-65A2-B048-929A-3904C16B4F62}" destId="{37218288-F520-8640-BF70-F3BFCD4C47C6}" srcOrd="10" destOrd="0" presId="urn:microsoft.com/office/officeart/2005/8/layout/default#14"/>
    <dgm:cxn modelId="{319EE50F-7A25-4D49-92C4-EA68C933EE78}" type="presParOf" srcId="{C01BDBAB-65A2-B048-929A-3904C16B4F62}" destId="{83792FDA-A3D3-2948-81DD-17286008C6BF}" srcOrd="11" destOrd="0" presId="urn:microsoft.com/office/officeart/2005/8/layout/default#14"/>
    <dgm:cxn modelId="{581D1AA4-7A38-8746-BFDB-3BC7EAEE2508}" type="presParOf" srcId="{C01BDBAB-65A2-B048-929A-3904C16B4F62}" destId="{E1F90D0E-300A-2F45-A946-FFE2267868DE}" srcOrd="12" destOrd="0" presId="urn:microsoft.com/office/officeart/2005/8/layout/default#1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A62A59D-6A54-5245-BAF9-E46038F95F4E}" type="doc">
      <dgm:prSet loTypeId="urn:microsoft.com/office/officeart/2005/8/layout/matrix1" loCatId="" qsTypeId="urn:microsoft.com/office/officeart/2005/8/quickstyle/3D3" qsCatId="3D" csTypeId="urn:microsoft.com/office/officeart/2005/8/colors/colorful1#12" csCatId="colorful" phldr="1"/>
      <dgm:spPr/>
      <dgm:t>
        <a:bodyPr/>
        <a:lstStyle/>
        <a:p>
          <a:endParaRPr lang="en-US"/>
        </a:p>
      </dgm:t>
    </dgm:pt>
    <dgm:pt modelId="{A4999E90-863D-0B4E-860F-714E2DDC15D8}">
      <dgm:prSet phldrT="[Text]" custT="1"/>
      <dgm:spPr/>
      <dgm:t>
        <a:bodyPr/>
        <a:lstStyle/>
        <a:p>
          <a:r>
            <a:rPr lang="en-US" sz="4400" b="1" dirty="0" smtClean="0">
              <a:effectLst>
                <a:outerShdw blurRad="38100" dist="38100" dir="2700000" algn="tl">
                  <a:srgbClr val="000000">
                    <a:alpha val="43137"/>
                  </a:srgbClr>
                </a:outerShdw>
              </a:effectLst>
            </a:rPr>
            <a:t>Activities</a:t>
          </a:r>
          <a:endParaRPr lang="en-US" sz="4400" b="1" dirty="0">
            <a:effectLst>
              <a:outerShdw blurRad="38100" dist="38100" dir="2700000" algn="tl">
                <a:srgbClr val="000000">
                  <a:alpha val="43137"/>
                </a:srgbClr>
              </a:outerShdw>
            </a:effectLst>
          </a:endParaRPr>
        </a:p>
      </dgm:t>
    </dgm:pt>
    <dgm:pt modelId="{BDCA5B55-6D1C-CD40-9EBF-0706573089A1}" type="parTrans" cxnId="{45B96372-003E-1345-92C1-46F780BCBB58}">
      <dgm:prSet/>
      <dgm:spPr/>
      <dgm:t>
        <a:bodyPr/>
        <a:lstStyle/>
        <a:p>
          <a:endParaRPr lang="en-US"/>
        </a:p>
      </dgm:t>
    </dgm:pt>
    <dgm:pt modelId="{35E1D8F5-BE4A-2043-9D76-2A43DF7EB91A}" type="sibTrans" cxnId="{45B96372-003E-1345-92C1-46F780BCBB58}">
      <dgm:prSet/>
      <dgm:spPr/>
      <dgm:t>
        <a:bodyPr/>
        <a:lstStyle/>
        <a:p>
          <a:endParaRPr lang="en-US"/>
        </a:p>
      </dgm:t>
    </dgm:pt>
    <dgm:pt modelId="{62932A2E-74A7-724B-B12B-57B14AE7F050}">
      <dgm:prSet phldrT="[Text]" custT="1"/>
      <dgm:spPr/>
      <dgm:t>
        <a:bodyPr/>
        <a:lstStyle/>
        <a:p>
          <a:endParaRPr lang="en-US" sz="1600" b="1" u="sng" dirty="0" smtClean="0">
            <a:solidFill>
              <a:srgbClr val="000000"/>
            </a:solidFill>
          </a:endParaRPr>
        </a:p>
        <a:p>
          <a:endParaRPr lang="en-US" sz="1600" b="1" u="sng" dirty="0" smtClean="0">
            <a:solidFill>
              <a:srgbClr val="000000"/>
            </a:solidFill>
          </a:endParaRPr>
        </a:p>
        <a:p>
          <a:r>
            <a:rPr lang="en-US" sz="2600" b="1" u="sng" dirty="0" smtClean="0">
              <a:solidFill>
                <a:srgbClr val="000000"/>
              </a:solidFill>
            </a:rPr>
            <a:t>Awards</a:t>
          </a:r>
          <a:r>
            <a:rPr lang="en-US" sz="1600" b="0" dirty="0" smtClean="0">
              <a:solidFill>
                <a:srgbClr val="000000"/>
              </a:solidFill>
            </a:rPr>
            <a:t/>
          </a:r>
          <a:br>
            <a:rPr lang="en-US" sz="1600" b="0" dirty="0" smtClean="0">
              <a:solidFill>
                <a:srgbClr val="000000"/>
              </a:solidFill>
            </a:rPr>
          </a:br>
          <a:r>
            <a:rPr lang="en-US" sz="2600" b="0" dirty="0" smtClean="0">
              <a:solidFill>
                <a:srgbClr val="000000"/>
              </a:solidFill>
            </a:rPr>
            <a:t>5+2</a:t>
          </a:r>
          <a:r>
            <a:rPr lang="en-US" sz="2600" dirty="0" smtClean="0">
              <a:solidFill>
                <a:srgbClr val="000000"/>
              </a:solidFill>
            </a:rPr>
            <a:t> Concepts</a:t>
          </a:r>
        </a:p>
        <a:p>
          <a:r>
            <a:rPr lang="en-US" sz="2600" dirty="0" smtClean="0">
              <a:solidFill>
                <a:srgbClr val="000000"/>
              </a:solidFill>
            </a:rPr>
            <a:t>4 Community</a:t>
          </a:r>
        </a:p>
        <a:p>
          <a:r>
            <a:rPr lang="en-US" sz="2600" dirty="0" smtClean="0">
              <a:solidFill>
                <a:srgbClr val="000000"/>
              </a:solidFill>
            </a:rPr>
            <a:t>1 Workshop</a:t>
          </a:r>
        </a:p>
        <a:p>
          <a:r>
            <a:rPr lang="en-US" sz="2600" dirty="0" smtClean="0">
              <a:solidFill>
                <a:srgbClr val="000000"/>
              </a:solidFill>
            </a:rPr>
            <a:t>1 Stakeholder study</a:t>
          </a:r>
        </a:p>
        <a:p>
          <a:endParaRPr lang="en-US" sz="1600" dirty="0">
            <a:solidFill>
              <a:srgbClr val="000000"/>
            </a:solidFill>
          </a:endParaRPr>
        </a:p>
      </dgm:t>
    </dgm:pt>
    <dgm:pt modelId="{1E5E7C96-26E1-F644-A2E0-AC80D261C4D1}" type="parTrans" cxnId="{FAB40B9A-013E-7A44-B303-54BA1BE0CADA}">
      <dgm:prSet/>
      <dgm:spPr/>
      <dgm:t>
        <a:bodyPr/>
        <a:lstStyle/>
        <a:p>
          <a:endParaRPr lang="en-US"/>
        </a:p>
      </dgm:t>
    </dgm:pt>
    <dgm:pt modelId="{DE74423B-DD95-B442-84D3-CC844A83D892}" type="sibTrans" cxnId="{FAB40B9A-013E-7A44-B303-54BA1BE0CADA}">
      <dgm:prSet/>
      <dgm:spPr/>
      <dgm:t>
        <a:bodyPr/>
        <a:lstStyle/>
        <a:p>
          <a:endParaRPr lang="en-US"/>
        </a:p>
      </dgm:t>
    </dgm:pt>
    <dgm:pt modelId="{37F29360-C894-B24C-942C-8FAA7CA59725}">
      <dgm:prSet phldrT="[Text]" custT="1"/>
      <dgm:spPr/>
      <dgm:t>
        <a:bodyPr/>
        <a:lstStyle/>
        <a:p>
          <a:r>
            <a:rPr lang="en-US" sz="2600" b="1" u="sng" dirty="0" smtClean="0">
              <a:solidFill>
                <a:srgbClr val="000000"/>
              </a:solidFill>
            </a:rPr>
            <a:t>Community Groups</a:t>
          </a:r>
        </a:p>
        <a:p>
          <a:r>
            <a:rPr lang="en-US" sz="2600" dirty="0" smtClean="0">
              <a:solidFill>
                <a:srgbClr val="000000"/>
              </a:solidFill>
            </a:rPr>
            <a:t>17 active</a:t>
          </a:r>
          <a:br>
            <a:rPr lang="en-US" sz="2600" dirty="0" smtClean="0">
              <a:solidFill>
                <a:srgbClr val="000000"/>
              </a:solidFill>
            </a:rPr>
          </a:br>
          <a:r>
            <a:rPr lang="en-US" sz="2600" dirty="0" smtClean="0">
              <a:solidFill>
                <a:srgbClr val="000000"/>
              </a:solidFill>
            </a:rPr>
            <a:t>9 working on roadmaps</a:t>
          </a:r>
        </a:p>
        <a:p>
          <a:r>
            <a:rPr lang="en-US" sz="2600" dirty="0" smtClean="0">
              <a:solidFill>
                <a:srgbClr val="000000"/>
              </a:solidFill>
            </a:rPr>
            <a:t>1 special interest groups</a:t>
          </a:r>
          <a:br>
            <a:rPr lang="en-US" sz="2600" dirty="0" smtClean="0">
              <a:solidFill>
                <a:srgbClr val="000000"/>
              </a:solidFill>
            </a:rPr>
          </a:br>
          <a:r>
            <a:rPr lang="en-US" sz="1600" dirty="0" smtClean="0">
              <a:solidFill>
                <a:srgbClr val="000000"/>
              </a:solidFill>
            </a:rPr>
            <a:t>(several more pending approval)</a:t>
          </a:r>
          <a:endParaRPr lang="en-US" sz="1600" dirty="0">
            <a:solidFill>
              <a:srgbClr val="000000"/>
            </a:solidFill>
          </a:endParaRPr>
        </a:p>
      </dgm:t>
    </dgm:pt>
    <dgm:pt modelId="{851BBCEF-500F-604D-ACD8-28D277538BBD}" type="parTrans" cxnId="{9FC0D49E-B2D2-564E-B226-EA5D8FBCF01C}">
      <dgm:prSet/>
      <dgm:spPr/>
      <dgm:t>
        <a:bodyPr/>
        <a:lstStyle/>
        <a:p>
          <a:endParaRPr lang="en-US"/>
        </a:p>
      </dgm:t>
    </dgm:pt>
    <dgm:pt modelId="{82B17E93-B264-4044-9A5D-B210678CACE5}" type="sibTrans" cxnId="{9FC0D49E-B2D2-564E-B226-EA5D8FBCF01C}">
      <dgm:prSet/>
      <dgm:spPr/>
      <dgm:t>
        <a:bodyPr/>
        <a:lstStyle/>
        <a:p>
          <a:endParaRPr lang="en-US"/>
        </a:p>
      </dgm:t>
    </dgm:pt>
    <dgm:pt modelId="{C9F390E1-BC42-2440-85B1-E1245EDD8B79}">
      <dgm:prSet phldrT="[Text]" custT="1"/>
      <dgm:spPr/>
      <dgm:t>
        <a:bodyPr/>
        <a:lstStyle/>
        <a:p>
          <a:r>
            <a:rPr lang="en-US" sz="2800" b="1" u="sng" dirty="0" smtClean="0">
              <a:solidFill>
                <a:srgbClr val="000000"/>
              </a:solidFill>
            </a:rPr>
            <a:t>Website</a:t>
          </a:r>
          <a:r>
            <a:rPr lang="en-US" sz="2800" dirty="0" smtClean="0">
              <a:solidFill>
                <a:srgbClr val="000000"/>
              </a:solidFill>
            </a:rPr>
            <a:t/>
          </a:r>
          <a:br>
            <a:rPr lang="en-US" sz="2800" dirty="0" smtClean="0">
              <a:solidFill>
                <a:srgbClr val="000000"/>
              </a:solidFill>
            </a:rPr>
          </a:br>
          <a:r>
            <a:rPr lang="en-US" sz="2800" dirty="0" smtClean="0">
              <a:solidFill>
                <a:srgbClr val="000000"/>
              </a:solidFill>
            </a:rPr>
            <a:t>&gt;1100 members</a:t>
          </a:r>
          <a:br>
            <a:rPr lang="en-US" sz="2800" dirty="0" smtClean="0">
              <a:solidFill>
                <a:srgbClr val="000000"/>
              </a:solidFill>
            </a:rPr>
          </a:br>
          <a:r>
            <a:rPr lang="en-US" sz="2800" dirty="0" smtClean="0">
              <a:solidFill>
                <a:srgbClr val="000000"/>
              </a:solidFill>
            </a:rPr>
            <a:t>Frequent updates</a:t>
          </a:r>
          <a:endParaRPr lang="en-US" sz="2800" dirty="0">
            <a:solidFill>
              <a:srgbClr val="000000"/>
            </a:solidFill>
          </a:endParaRPr>
        </a:p>
      </dgm:t>
    </dgm:pt>
    <dgm:pt modelId="{95B66C39-81C4-EE4F-A8DC-7C99F967A43C}" type="parTrans" cxnId="{B0E3EE49-4A18-0043-AE65-1A3ED7ECFB4B}">
      <dgm:prSet/>
      <dgm:spPr/>
      <dgm:t>
        <a:bodyPr/>
        <a:lstStyle/>
        <a:p>
          <a:endParaRPr lang="en-US"/>
        </a:p>
      </dgm:t>
    </dgm:pt>
    <dgm:pt modelId="{33678287-5059-704C-B6C2-042F6140BC13}" type="sibTrans" cxnId="{B0E3EE49-4A18-0043-AE65-1A3ED7ECFB4B}">
      <dgm:prSet/>
      <dgm:spPr/>
      <dgm:t>
        <a:bodyPr/>
        <a:lstStyle/>
        <a:p>
          <a:endParaRPr lang="en-US"/>
        </a:p>
      </dgm:t>
    </dgm:pt>
    <dgm:pt modelId="{B24EA8F1-995C-4A47-966D-6CEF352D0BF3}">
      <dgm:prSet phldrT="[Text]" custT="1"/>
      <dgm:spPr/>
      <dgm:t>
        <a:bodyPr/>
        <a:lstStyle/>
        <a:p>
          <a:r>
            <a:rPr lang="en-US" sz="2600" b="1" u="sng" dirty="0" smtClean="0">
              <a:solidFill>
                <a:srgbClr val="000000"/>
              </a:solidFill>
            </a:rPr>
            <a:t>NSF EarthCube Staff Participation </a:t>
          </a:r>
          <a:r>
            <a:rPr lang="en-US" sz="1600" b="1" u="sng" dirty="0" smtClean="0">
              <a:solidFill>
                <a:srgbClr val="000000"/>
              </a:solidFill>
            </a:rPr>
            <a:t>(not all full time) </a:t>
          </a:r>
        </a:p>
        <a:p>
          <a:r>
            <a:rPr lang="en-US" sz="2600" dirty="0" smtClean="0">
              <a:solidFill>
                <a:srgbClr val="000000"/>
              </a:solidFill>
            </a:rPr>
            <a:t>5 GEO</a:t>
          </a:r>
          <a:br>
            <a:rPr lang="en-US" sz="2600" dirty="0" smtClean="0">
              <a:solidFill>
                <a:srgbClr val="000000"/>
              </a:solidFill>
            </a:rPr>
          </a:br>
          <a:r>
            <a:rPr lang="en-US" sz="2600" dirty="0" smtClean="0">
              <a:solidFill>
                <a:srgbClr val="000000"/>
              </a:solidFill>
            </a:rPr>
            <a:t>3 OCI </a:t>
          </a:r>
          <a:br>
            <a:rPr lang="en-US" sz="2600" dirty="0" smtClean="0">
              <a:solidFill>
                <a:srgbClr val="000000"/>
              </a:solidFill>
            </a:rPr>
          </a:br>
          <a:r>
            <a:rPr lang="en-US" sz="2600" dirty="0" smtClean="0">
              <a:solidFill>
                <a:srgbClr val="000000"/>
              </a:solidFill>
            </a:rPr>
            <a:t>2 CISE</a:t>
          </a:r>
          <a:br>
            <a:rPr lang="en-US" sz="2600" dirty="0" smtClean="0">
              <a:solidFill>
                <a:srgbClr val="000000"/>
              </a:solidFill>
            </a:rPr>
          </a:br>
          <a:r>
            <a:rPr lang="en-US" sz="2600" dirty="0" smtClean="0">
              <a:solidFill>
                <a:srgbClr val="000000"/>
              </a:solidFill>
            </a:rPr>
            <a:t>~10 POs </a:t>
          </a:r>
          <a:r>
            <a:rPr lang="en-US" sz="1600" dirty="0" smtClean="0">
              <a:solidFill>
                <a:srgbClr val="000000"/>
              </a:solidFill>
            </a:rPr>
            <a:t>(partial involvement)</a:t>
          </a:r>
          <a:endParaRPr lang="en-US" sz="1600" dirty="0">
            <a:solidFill>
              <a:srgbClr val="000000"/>
            </a:solidFill>
          </a:endParaRPr>
        </a:p>
      </dgm:t>
    </dgm:pt>
    <dgm:pt modelId="{9E25AA50-59D4-A945-961B-1B1121B40F31}" type="parTrans" cxnId="{7A78C0F4-E302-204A-A5F7-3180E3766B03}">
      <dgm:prSet/>
      <dgm:spPr/>
      <dgm:t>
        <a:bodyPr/>
        <a:lstStyle/>
        <a:p>
          <a:endParaRPr lang="en-US"/>
        </a:p>
      </dgm:t>
    </dgm:pt>
    <dgm:pt modelId="{490C46CA-D3C1-BE43-804E-CBD832E83813}" type="sibTrans" cxnId="{7A78C0F4-E302-204A-A5F7-3180E3766B03}">
      <dgm:prSet/>
      <dgm:spPr/>
      <dgm:t>
        <a:bodyPr/>
        <a:lstStyle/>
        <a:p>
          <a:endParaRPr lang="en-US"/>
        </a:p>
      </dgm:t>
    </dgm:pt>
    <dgm:pt modelId="{5C06A6B8-6661-6B4E-86CE-E28FE71192FA}" type="pres">
      <dgm:prSet presAssocID="{AA62A59D-6A54-5245-BAF9-E46038F95F4E}" presName="diagram" presStyleCnt="0">
        <dgm:presLayoutVars>
          <dgm:chMax val="1"/>
          <dgm:dir/>
          <dgm:animLvl val="ctr"/>
          <dgm:resizeHandles val="exact"/>
        </dgm:presLayoutVars>
      </dgm:prSet>
      <dgm:spPr/>
      <dgm:t>
        <a:bodyPr/>
        <a:lstStyle/>
        <a:p>
          <a:endParaRPr lang="en-US"/>
        </a:p>
      </dgm:t>
    </dgm:pt>
    <dgm:pt modelId="{D9D530B2-4669-5144-9A8B-318E4121C9DA}" type="pres">
      <dgm:prSet presAssocID="{AA62A59D-6A54-5245-BAF9-E46038F95F4E}" presName="matrix" presStyleCnt="0"/>
      <dgm:spPr/>
      <dgm:t>
        <a:bodyPr/>
        <a:lstStyle/>
        <a:p>
          <a:endParaRPr lang="en-US"/>
        </a:p>
      </dgm:t>
    </dgm:pt>
    <dgm:pt modelId="{857DCD8E-A942-694F-953E-22DB21873BE5}" type="pres">
      <dgm:prSet presAssocID="{AA62A59D-6A54-5245-BAF9-E46038F95F4E}" presName="tile1" presStyleLbl="node1" presStyleIdx="0" presStyleCnt="4"/>
      <dgm:spPr/>
      <dgm:t>
        <a:bodyPr/>
        <a:lstStyle/>
        <a:p>
          <a:endParaRPr lang="en-US"/>
        </a:p>
      </dgm:t>
    </dgm:pt>
    <dgm:pt modelId="{89518666-8F03-F44E-AD0F-4DFC6C35383C}" type="pres">
      <dgm:prSet presAssocID="{AA62A59D-6A54-5245-BAF9-E46038F95F4E}" presName="tile1text" presStyleLbl="node1" presStyleIdx="0" presStyleCnt="4">
        <dgm:presLayoutVars>
          <dgm:chMax val="0"/>
          <dgm:chPref val="0"/>
          <dgm:bulletEnabled val="1"/>
        </dgm:presLayoutVars>
      </dgm:prSet>
      <dgm:spPr/>
      <dgm:t>
        <a:bodyPr/>
        <a:lstStyle/>
        <a:p>
          <a:endParaRPr lang="en-US"/>
        </a:p>
      </dgm:t>
    </dgm:pt>
    <dgm:pt modelId="{0CF5709A-5EEA-EC4D-8C3D-F5C42F4388FA}" type="pres">
      <dgm:prSet presAssocID="{AA62A59D-6A54-5245-BAF9-E46038F95F4E}" presName="tile2" presStyleLbl="node1" presStyleIdx="1" presStyleCnt="4"/>
      <dgm:spPr/>
      <dgm:t>
        <a:bodyPr/>
        <a:lstStyle/>
        <a:p>
          <a:endParaRPr lang="en-US"/>
        </a:p>
      </dgm:t>
    </dgm:pt>
    <dgm:pt modelId="{DAF721D7-F3B7-5A4A-8602-E68A06B3B45A}" type="pres">
      <dgm:prSet presAssocID="{AA62A59D-6A54-5245-BAF9-E46038F95F4E}" presName="tile2text" presStyleLbl="node1" presStyleIdx="1" presStyleCnt="4">
        <dgm:presLayoutVars>
          <dgm:chMax val="0"/>
          <dgm:chPref val="0"/>
          <dgm:bulletEnabled val="1"/>
        </dgm:presLayoutVars>
      </dgm:prSet>
      <dgm:spPr/>
      <dgm:t>
        <a:bodyPr/>
        <a:lstStyle/>
        <a:p>
          <a:endParaRPr lang="en-US"/>
        </a:p>
      </dgm:t>
    </dgm:pt>
    <dgm:pt modelId="{EF45FF58-F997-064A-922F-F3EFF95B3310}" type="pres">
      <dgm:prSet presAssocID="{AA62A59D-6A54-5245-BAF9-E46038F95F4E}" presName="tile3" presStyleLbl="node1" presStyleIdx="2" presStyleCnt="4"/>
      <dgm:spPr/>
      <dgm:t>
        <a:bodyPr/>
        <a:lstStyle/>
        <a:p>
          <a:endParaRPr lang="en-US"/>
        </a:p>
      </dgm:t>
    </dgm:pt>
    <dgm:pt modelId="{77F45A17-9F00-1247-AC67-B537649B1E22}" type="pres">
      <dgm:prSet presAssocID="{AA62A59D-6A54-5245-BAF9-E46038F95F4E}" presName="tile3text" presStyleLbl="node1" presStyleIdx="2" presStyleCnt="4">
        <dgm:presLayoutVars>
          <dgm:chMax val="0"/>
          <dgm:chPref val="0"/>
          <dgm:bulletEnabled val="1"/>
        </dgm:presLayoutVars>
      </dgm:prSet>
      <dgm:spPr/>
      <dgm:t>
        <a:bodyPr/>
        <a:lstStyle/>
        <a:p>
          <a:endParaRPr lang="en-US"/>
        </a:p>
      </dgm:t>
    </dgm:pt>
    <dgm:pt modelId="{270CC146-BAE3-9D49-B6CB-2ADA7BABAD0C}" type="pres">
      <dgm:prSet presAssocID="{AA62A59D-6A54-5245-BAF9-E46038F95F4E}" presName="tile4" presStyleLbl="node1" presStyleIdx="3" presStyleCnt="4"/>
      <dgm:spPr/>
      <dgm:t>
        <a:bodyPr/>
        <a:lstStyle/>
        <a:p>
          <a:endParaRPr lang="en-US"/>
        </a:p>
      </dgm:t>
    </dgm:pt>
    <dgm:pt modelId="{AE67923C-5DAA-9249-BDC1-E3A0020139CE}" type="pres">
      <dgm:prSet presAssocID="{AA62A59D-6A54-5245-BAF9-E46038F95F4E}" presName="tile4text" presStyleLbl="node1" presStyleIdx="3" presStyleCnt="4">
        <dgm:presLayoutVars>
          <dgm:chMax val="0"/>
          <dgm:chPref val="0"/>
          <dgm:bulletEnabled val="1"/>
        </dgm:presLayoutVars>
      </dgm:prSet>
      <dgm:spPr/>
      <dgm:t>
        <a:bodyPr/>
        <a:lstStyle/>
        <a:p>
          <a:endParaRPr lang="en-US"/>
        </a:p>
      </dgm:t>
    </dgm:pt>
    <dgm:pt modelId="{79552C01-D3F4-2E4D-BB8E-7FBE192A47EB}" type="pres">
      <dgm:prSet presAssocID="{AA62A59D-6A54-5245-BAF9-E46038F95F4E}" presName="centerTile" presStyleLbl="fgShp" presStyleIdx="0" presStyleCnt="1">
        <dgm:presLayoutVars>
          <dgm:chMax val="0"/>
          <dgm:chPref val="0"/>
        </dgm:presLayoutVars>
      </dgm:prSet>
      <dgm:spPr/>
      <dgm:t>
        <a:bodyPr/>
        <a:lstStyle/>
        <a:p>
          <a:endParaRPr lang="en-US"/>
        </a:p>
      </dgm:t>
    </dgm:pt>
  </dgm:ptLst>
  <dgm:cxnLst>
    <dgm:cxn modelId="{B0E3EE49-4A18-0043-AE65-1A3ED7ECFB4B}" srcId="{A4999E90-863D-0B4E-860F-714E2DDC15D8}" destId="{C9F390E1-BC42-2440-85B1-E1245EDD8B79}" srcOrd="2" destOrd="0" parTransId="{95B66C39-81C4-EE4F-A8DC-7C99F967A43C}" sibTransId="{33678287-5059-704C-B6C2-042F6140BC13}"/>
    <dgm:cxn modelId="{9FC0D49E-B2D2-564E-B226-EA5D8FBCF01C}" srcId="{A4999E90-863D-0B4E-860F-714E2DDC15D8}" destId="{37F29360-C894-B24C-942C-8FAA7CA59725}" srcOrd="1" destOrd="0" parTransId="{851BBCEF-500F-604D-ACD8-28D277538BBD}" sibTransId="{82B17E93-B264-4044-9A5D-B210678CACE5}"/>
    <dgm:cxn modelId="{A1C3E5C6-A502-EE47-85DF-CFC20EADF412}" type="presOf" srcId="{AA62A59D-6A54-5245-BAF9-E46038F95F4E}" destId="{5C06A6B8-6661-6B4E-86CE-E28FE71192FA}" srcOrd="0" destOrd="0" presId="urn:microsoft.com/office/officeart/2005/8/layout/matrix1"/>
    <dgm:cxn modelId="{7A78C0F4-E302-204A-A5F7-3180E3766B03}" srcId="{A4999E90-863D-0B4E-860F-714E2DDC15D8}" destId="{B24EA8F1-995C-4A47-966D-6CEF352D0BF3}" srcOrd="3" destOrd="0" parTransId="{9E25AA50-59D4-A945-961B-1B1121B40F31}" sibTransId="{490C46CA-D3C1-BE43-804E-CBD832E83813}"/>
    <dgm:cxn modelId="{FAB40B9A-013E-7A44-B303-54BA1BE0CADA}" srcId="{A4999E90-863D-0B4E-860F-714E2DDC15D8}" destId="{62932A2E-74A7-724B-B12B-57B14AE7F050}" srcOrd="0" destOrd="0" parTransId="{1E5E7C96-26E1-F644-A2E0-AC80D261C4D1}" sibTransId="{DE74423B-DD95-B442-84D3-CC844A83D892}"/>
    <dgm:cxn modelId="{C2D02374-6D1E-4347-B92D-C8F5D7C0F19E}" type="presOf" srcId="{62932A2E-74A7-724B-B12B-57B14AE7F050}" destId="{857DCD8E-A942-694F-953E-22DB21873BE5}" srcOrd="0" destOrd="0" presId="urn:microsoft.com/office/officeart/2005/8/layout/matrix1"/>
    <dgm:cxn modelId="{BDA160AC-181C-EB4F-94F2-F3FF9066DF4C}" type="presOf" srcId="{C9F390E1-BC42-2440-85B1-E1245EDD8B79}" destId="{77F45A17-9F00-1247-AC67-B537649B1E22}" srcOrd="1" destOrd="0" presId="urn:microsoft.com/office/officeart/2005/8/layout/matrix1"/>
    <dgm:cxn modelId="{45B96372-003E-1345-92C1-46F780BCBB58}" srcId="{AA62A59D-6A54-5245-BAF9-E46038F95F4E}" destId="{A4999E90-863D-0B4E-860F-714E2DDC15D8}" srcOrd="0" destOrd="0" parTransId="{BDCA5B55-6D1C-CD40-9EBF-0706573089A1}" sibTransId="{35E1D8F5-BE4A-2043-9D76-2A43DF7EB91A}"/>
    <dgm:cxn modelId="{8D6A7B6C-4DF4-B346-9790-F5EDBE35B77E}" type="presOf" srcId="{37F29360-C894-B24C-942C-8FAA7CA59725}" destId="{0CF5709A-5EEA-EC4D-8C3D-F5C42F4388FA}" srcOrd="0" destOrd="0" presId="urn:microsoft.com/office/officeart/2005/8/layout/matrix1"/>
    <dgm:cxn modelId="{10440BC5-1D3D-ED46-BDD4-9E561E020F4C}" type="presOf" srcId="{37F29360-C894-B24C-942C-8FAA7CA59725}" destId="{DAF721D7-F3B7-5A4A-8602-E68A06B3B45A}" srcOrd="1" destOrd="0" presId="urn:microsoft.com/office/officeart/2005/8/layout/matrix1"/>
    <dgm:cxn modelId="{B6D90919-85AF-1547-A3FE-EA6B5E939907}" type="presOf" srcId="{B24EA8F1-995C-4A47-966D-6CEF352D0BF3}" destId="{AE67923C-5DAA-9249-BDC1-E3A0020139CE}" srcOrd="1" destOrd="0" presId="urn:microsoft.com/office/officeart/2005/8/layout/matrix1"/>
    <dgm:cxn modelId="{A89D590D-D397-434C-AABA-75913D518535}" type="presOf" srcId="{62932A2E-74A7-724B-B12B-57B14AE7F050}" destId="{89518666-8F03-F44E-AD0F-4DFC6C35383C}" srcOrd="1" destOrd="0" presId="urn:microsoft.com/office/officeart/2005/8/layout/matrix1"/>
    <dgm:cxn modelId="{E24F3EB6-F72F-6F47-BD4C-77F2B1D63254}" type="presOf" srcId="{A4999E90-863D-0B4E-860F-714E2DDC15D8}" destId="{79552C01-D3F4-2E4D-BB8E-7FBE192A47EB}" srcOrd="0" destOrd="0" presId="urn:microsoft.com/office/officeart/2005/8/layout/matrix1"/>
    <dgm:cxn modelId="{F9FDDCA3-8FAA-6B47-80EE-13A5924BF84F}" type="presOf" srcId="{B24EA8F1-995C-4A47-966D-6CEF352D0BF3}" destId="{270CC146-BAE3-9D49-B6CB-2ADA7BABAD0C}" srcOrd="0" destOrd="0" presId="urn:microsoft.com/office/officeart/2005/8/layout/matrix1"/>
    <dgm:cxn modelId="{B57C206C-25F7-2A43-BBF8-B952D4E8FC5E}" type="presOf" srcId="{C9F390E1-BC42-2440-85B1-E1245EDD8B79}" destId="{EF45FF58-F997-064A-922F-F3EFF95B3310}" srcOrd="0" destOrd="0" presId="urn:microsoft.com/office/officeart/2005/8/layout/matrix1"/>
    <dgm:cxn modelId="{672E113C-3FDF-4745-829A-E9999BFC5ED5}" type="presParOf" srcId="{5C06A6B8-6661-6B4E-86CE-E28FE71192FA}" destId="{D9D530B2-4669-5144-9A8B-318E4121C9DA}" srcOrd="0" destOrd="0" presId="urn:microsoft.com/office/officeart/2005/8/layout/matrix1"/>
    <dgm:cxn modelId="{793917D8-FD18-DA43-B5E3-2FF36F84119A}" type="presParOf" srcId="{D9D530B2-4669-5144-9A8B-318E4121C9DA}" destId="{857DCD8E-A942-694F-953E-22DB21873BE5}" srcOrd="0" destOrd="0" presId="urn:microsoft.com/office/officeart/2005/8/layout/matrix1"/>
    <dgm:cxn modelId="{D5874AE0-0051-1343-805A-F4187DC2B580}" type="presParOf" srcId="{D9D530B2-4669-5144-9A8B-318E4121C9DA}" destId="{89518666-8F03-F44E-AD0F-4DFC6C35383C}" srcOrd="1" destOrd="0" presId="urn:microsoft.com/office/officeart/2005/8/layout/matrix1"/>
    <dgm:cxn modelId="{121A8514-A2E9-0345-BEAD-FABF207573EE}" type="presParOf" srcId="{D9D530B2-4669-5144-9A8B-318E4121C9DA}" destId="{0CF5709A-5EEA-EC4D-8C3D-F5C42F4388FA}" srcOrd="2" destOrd="0" presId="urn:microsoft.com/office/officeart/2005/8/layout/matrix1"/>
    <dgm:cxn modelId="{84B911CF-9590-CF4F-918F-7011114D0EF4}" type="presParOf" srcId="{D9D530B2-4669-5144-9A8B-318E4121C9DA}" destId="{DAF721D7-F3B7-5A4A-8602-E68A06B3B45A}" srcOrd="3" destOrd="0" presId="urn:microsoft.com/office/officeart/2005/8/layout/matrix1"/>
    <dgm:cxn modelId="{EE94B87E-AD99-F140-9B34-F6BC98071F3A}" type="presParOf" srcId="{D9D530B2-4669-5144-9A8B-318E4121C9DA}" destId="{EF45FF58-F997-064A-922F-F3EFF95B3310}" srcOrd="4" destOrd="0" presId="urn:microsoft.com/office/officeart/2005/8/layout/matrix1"/>
    <dgm:cxn modelId="{B419CD1E-AE0F-3A4C-BE9B-CC7280A74800}" type="presParOf" srcId="{D9D530B2-4669-5144-9A8B-318E4121C9DA}" destId="{77F45A17-9F00-1247-AC67-B537649B1E22}" srcOrd="5" destOrd="0" presId="urn:microsoft.com/office/officeart/2005/8/layout/matrix1"/>
    <dgm:cxn modelId="{7A73A4E7-F4E6-C74C-89D7-301930AE39A4}" type="presParOf" srcId="{D9D530B2-4669-5144-9A8B-318E4121C9DA}" destId="{270CC146-BAE3-9D49-B6CB-2ADA7BABAD0C}" srcOrd="6" destOrd="0" presId="urn:microsoft.com/office/officeart/2005/8/layout/matrix1"/>
    <dgm:cxn modelId="{179B5A4F-D833-C142-BB8A-6F51D94FE9C0}" type="presParOf" srcId="{D9D530B2-4669-5144-9A8B-318E4121C9DA}" destId="{AE67923C-5DAA-9249-BDC1-E3A0020139CE}" srcOrd="7" destOrd="0" presId="urn:microsoft.com/office/officeart/2005/8/layout/matrix1"/>
    <dgm:cxn modelId="{416CF4A9-0DD2-4F41-84D7-3BFE23C38728}" type="presParOf" srcId="{5C06A6B8-6661-6B4E-86CE-E28FE71192FA}" destId="{79552C01-D3F4-2E4D-BB8E-7FBE192A47EB}"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A4B5304-42B3-4B4A-8429-57785C663C46}" type="doc">
      <dgm:prSet loTypeId="urn:microsoft.com/office/officeart/2005/8/layout/target3" loCatId="" qsTypeId="urn:microsoft.com/office/officeart/2005/8/quickstyle/simple4" qsCatId="simple" csTypeId="urn:microsoft.com/office/officeart/2005/8/colors/colorful4" csCatId="colorful" phldr="1"/>
      <dgm:spPr/>
      <dgm:t>
        <a:bodyPr/>
        <a:lstStyle/>
        <a:p>
          <a:endParaRPr lang="en-US"/>
        </a:p>
      </dgm:t>
    </dgm:pt>
    <dgm:pt modelId="{E358B8E0-04FC-794B-B623-0C1E5466FAAA}">
      <dgm:prSet phldrT="[Text]"/>
      <dgm:spPr/>
      <dgm:t>
        <a:bodyPr/>
        <a:lstStyle/>
        <a:p>
          <a:r>
            <a:rPr lang="en-US" dirty="0" smtClean="0"/>
            <a:t>Total</a:t>
          </a:r>
          <a:endParaRPr lang="en-US" dirty="0"/>
        </a:p>
      </dgm:t>
    </dgm:pt>
    <dgm:pt modelId="{87351115-BC02-3D46-9A9B-CB21498D477E}" type="parTrans" cxnId="{5D3B54E3-61B4-8345-871C-13CDFC61AD5D}">
      <dgm:prSet/>
      <dgm:spPr/>
      <dgm:t>
        <a:bodyPr/>
        <a:lstStyle/>
        <a:p>
          <a:endParaRPr lang="en-US"/>
        </a:p>
      </dgm:t>
    </dgm:pt>
    <dgm:pt modelId="{7CEA6E9C-603F-2248-AF82-884920981D0D}" type="sibTrans" cxnId="{5D3B54E3-61B4-8345-871C-13CDFC61AD5D}">
      <dgm:prSet/>
      <dgm:spPr/>
      <dgm:t>
        <a:bodyPr/>
        <a:lstStyle/>
        <a:p>
          <a:endParaRPr lang="en-US"/>
        </a:p>
      </dgm:t>
    </dgm:pt>
    <dgm:pt modelId="{8D4BB856-B47A-8740-8711-20D8C0A536A6}">
      <dgm:prSet phldrT="[Text]"/>
      <dgm:spPr/>
      <dgm:t>
        <a:bodyPr/>
        <a:lstStyle/>
        <a:p>
          <a:r>
            <a:rPr lang="en-US" dirty="0" smtClean="0"/>
            <a:t>On-site ~200</a:t>
          </a:r>
          <a:endParaRPr lang="en-US" dirty="0"/>
        </a:p>
      </dgm:t>
    </dgm:pt>
    <dgm:pt modelId="{319D4A18-E315-D646-981B-47F3106C0A0D}" type="parTrans" cxnId="{898A8C6E-9F2A-7F4D-9B64-718D31F4C960}">
      <dgm:prSet/>
      <dgm:spPr/>
      <dgm:t>
        <a:bodyPr/>
        <a:lstStyle/>
        <a:p>
          <a:endParaRPr lang="en-US"/>
        </a:p>
      </dgm:t>
    </dgm:pt>
    <dgm:pt modelId="{6563FF0C-EA6D-4344-97FE-168E6CC45D1B}" type="sibTrans" cxnId="{898A8C6E-9F2A-7F4D-9B64-718D31F4C960}">
      <dgm:prSet/>
      <dgm:spPr/>
      <dgm:t>
        <a:bodyPr/>
        <a:lstStyle/>
        <a:p>
          <a:endParaRPr lang="en-US"/>
        </a:p>
      </dgm:t>
    </dgm:pt>
    <dgm:pt modelId="{8C3010C2-C7B3-3F4F-AD51-4EC7BFB587CD}">
      <dgm:prSet phldrT="[Text]"/>
      <dgm:spPr/>
      <dgm:t>
        <a:bodyPr/>
        <a:lstStyle/>
        <a:p>
          <a:r>
            <a:rPr lang="en-US" dirty="0" smtClean="0"/>
            <a:t>Virtual ~50</a:t>
          </a:r>
          <a:endParaRPr lang="en-US" dirty="0"/>
        </a:p>
      </dgm:t>
    </dgm:pt>
    <dgm:pt modelId="{F024C88F-9D43-9448-83DB-0322FD3D01F0}" type="parTrans" cxnId="{B45D3ECC-3D27-D144-907D-ADD373EFFFD8}">
      <dgm:prSet/>
      <dgm:spPr/>
      <dgm:t>
        <a:bodyPr/>
        <a:lstStyle/>
        <a:p>
          <a:endParaRPr lang="en-US"/>
        </a:p>
      </dgm:t>
    </dgm:pt>
    <dgm:pt modelId="{EE62CD13-853B-6D44-A6D6-B5BE1CE3E415}" type="sibTrans" cxnId="{B45D3ECC-3D27-D144-907D-ADD373EFFFD8}">
      <dgm:prSet/>
      <dgm:spPr/>
      <dgm:t>
        <a:bodyPr/>
        <a:lstStyle/>
        <a:p>
          <a:endParaRPr lang="en-US"/>
        </a:p>
      </dgm:t>
    </dgm:pt>
    <dgm:pt modelId="{6911D768-1462-094B-9F84-FA045387F7AB}">
      <dgm:prSet phldrT="[Text]"/>
      <dgm:spPr/>
      <dgm:t>
        <a:bodyPr/>
        <a:lstStyle/>
        <a:p>
          <a:r>
            <a:rPr lang="en-US" dirty="0" smtClean="0"/>
            <a:t>Cadres </a:t>
          </a:r>
          <a:endParaRPr lang="en-US" dirty="0"/>
        </a:p>
      </dgm:t>
    </dgm:pt>
    <dgm:pt modelId="{77297C3C-2A1E-DF4A-A99F-DEA177D41F76}" type="parTrans" cxnId="{04D40CB7-51AF-7E4F-82A7-A98DEEB04045}">
      <dgm:prSet/>
      <dgm:spPr/>
      <dgm:t>
        <a:bodyPr/>
        <a:lstStyle/>
        <a:p>
          <a:endParaRPr lang="en-US"/>
        </a:p>
      </dgm:t>
    </dgm:pt>
    <dgm:pt modelId="{4752E370-9B7D-7B49-97E9-CF6DFAF78DF5}" type="sibTrans" cxnId="{04D40CB7-51AF-7E4F-82A7-A98DEEB04045}">
      <dgm:prSet/>
      <dgm:spPr/>
      <dgm:t>
        <a:bodyPr/>
        <a:lstStyle/>
        <a:p>
          <a:endParaRPr lang="en-US"/>
        </a:p>
      </dgm:t>
    </dgm:pt>
    <dgm:pt modelId="{61B6F72A-0942-3C4A-93B3-DE29DB89004C}">
      <dgm:prSet phldrT="[Text]"/>
      <dgm:spPr/>
      <dgm:t>
        <a:bodyPr/>
        <a:lstStyle/>
        <a:p>
          <a:r>
            <a:rPr lang="en-US" dirty="0" smtClean="0"/>
            <a:t>Observer</a:t>
          </a:r>
          <a:endParaRPr lang="en-US" dirty="0"/>
        </a:p>
      </dgm:t>
    </dgm:pt>
    <dgm:pt modelId="{28BC7EF9-76C2-7645-A642-0FA8CECB11B6}" type="parTrans" cxnId="{16DC98ED-952F-6F43-828B-F2E3457E635E}">
      <dgm:prSet/>
      <dgm:spPr/>
      <dgm:t>
        <a:bodyPr/>
        <a:lstStyle/>
        <a:p>
          <a:endParaRPr lang="en-US"/>
        </a:p>
      </dgm:t>
    </dgm:pt>
    <dgm:pt modelId="{09AD7E6D-9A00-A241-B202-824650431BAC}" type="sibTrans" cxnId="{16DC98ED-952F-6F43-828B-F2E3457E635E}">
      <dgm:prSet/>
      <dgm:spPr/>
      <dgm:t>
        <a:bodyPr/>
        <a:lstStyle/>
        <a:p>
          <a:endParaRPr lang="en-US"/>
        </a:p>
      </dgm:t>
    </dgm:pt>
    <dgm:pt modelId="{DF6E7344-97D6-8E44-8B1E-BB562FD79B57}">
      <dgm:prSet phldrT="[Text]"/>
      <dgm:spPr/>
      <dgm:t>
        <a:bodyPr/>
        <a:lstStyle/>
        <a:p>
          <a:r>
            <a:rPr lang="en-US" dirty="0" smtClean="0"/>
            <a:t>Federal agencies</a:t>
          </a:r>
          <a:endParaRPr lang="en-US" dirty="0"/>
        </a:p>
      </dgm:t>
    </dgm:pt>
    <dgm:pt modelId="{75D691DA-A3E8-BD41-A6CD-1D67668A9F14}" type="parTrans" cxnId="{9DDB0C48-EC44-2846-A4F4-D4803196651B}">
      <dgm:prSet/>
      <dgm:spPr/>
      <dgm:t>
        <a:bodyPr/>
        <a:lstStyle/>
        <a:p>
          <a:endParaRPr lang="en-US"/>
        </a:p>
      </dgm:t>
    </dgm:pt>
    <dgm:pt modelId="{AD92F8BF-BFEE-684A-A5F8-6BDE4E624507}" type="sibTrans" cxnId="{9DDB0C48-EC44-2846-A4F4-D4803196651B}">
      <dgm:prSet/>
      <dgm:spPr/>
      <dgm:t>
        <a:bodyPr/>
        <a:lstStyle/>
        <a:p>
          <a:endParaRPr lang="en-US"/>
        </a:p>
      </dgm:t>
    </dgm:pt>
    <dgm:pt modelId="{EB441A81-6915-A849-9769-B242B5BC33DA}">
      <dgm:prSet phldrT="[Text]"/>
      <dgm:spPr/>
      <dgm:t>
        <a:bodyPr/>
        <a:lstStyle/>
        <a:p>
          <a:r>
            <a:rPr lang="en-US" dirty="0" smtClean="0"/>
            <a:t>Participants</a:t>
          </a:r>
          <a:endParaRPr lang="en-US" dirty="0"/>
        </a:p>
      </dgm:t>
    </dgm:pt>
    <dgm:pt modelId="{D92F6D98-B0B5-174F-BC79-5FA59096F509}" type="parTrans" cxnId="{785E2A78-ED3A-3347-8500-AEF1AAE0B638}">
      <dgm:prSet/>
      <dgm:spPr/>
      <dgm:t>
        <a:bodyPr/>
        <a:lstStyle/>
        <a:p>
          <a:endParaRPr lang="en-US"/>
        </a:p>
      </dgm:t>
    </dgm:pt>
    <dgm:pt modelId="{77865A9D-809A-CC42-8C88-C3F524257448}" type="sibTrans" cxnId="{785E2A78-ED3A-3347-8500-AEF1AAE0B638}">
      <dgm:prSet/>
      <dgm:spPr/>
      <dgm:t>
        <a:bodyPr/>
        <a:lstStyle/>
        <a:p>
          <a:endParaRPr lang="en-US"/>
        </a:p>
      </dgm:t>
    </dgm:pt>
    <dgm:pt modelId="{F840057D-5D22-0647-B870-3C2F31BBACE2}">
      <dgm:prSet phldrT="[Text]"/>
      <dgm:spPr/>
      <dgm:t>
        <a:bodyPr/>
        <a:lstStyle/>
        <a:p>
          <a:r>
            <a:rPr lang="en-US" dirty="0" smtClean="0"/>
            <a:t>Community awards </a:t>
          </a:r>
          <a:endParaRPr lang="en-US" dirty="0"/>
        </a:p>
      </dgm:t>
    </dgm:pt>
    <dgm:pt modelId="{DF8C76E4-BEB2-354F-9D17-74DD3533F13B}" type="parTrans" cxnId="{FE664A66-0421-4C44-BF2C-1F3ADDC9ABF0}">
      <dgm:prSet/>
      <dgm:spPr/>
      <dgm:t>
        <a:bodyPr/>
        <a:lstStyle/>
        <a:p>
          <a:endParaRPr lang="en-US"/>
        </a:p>
      </dgm:t>
    </dgm:pt>
    <dgm:pt modelId="{2CBD93EE-2E21-D44E-82DE-41A1C98320EE}" type="sibTrans" cxnId="{FE664A66-0421-4C44-BF2C-1F3ADDC9ABF0}">
      <dgm:prSet/>
      <dgm:spPr/>
      <dgm:t>
        <a:bodyPr/>
        <a:lstStyle/>
        <a:p>
          <a:endParaRPr lang="en-US"/>
        </a:p>
      </dgm:t>
    </dgm:pt>
    <dgm:pt modelId="{A0CFE877-1385-FD4D-AF0F-DA6538F06F6B}">
      <dgm:prSet phldrT="[Text]"/>
      <dgm:spPr/>
      <dgm:t>
        <a:bodyPr/>
        <a:lstStyle/>
        <a:p>
          <a:r>
            <a:rPr lang="en-US" dirty="0" smtClean="0"/>
            <a:t>Concept awards</a:t>
          </a:r>
          <a:endParaRPr lang="en-US" dirty="0"/>
        </a:p>
      </dgm:t>
    </dgm:pt>
    <dgm:pt modelId="{B29A4409-C8EB-C148-B026-ED3217190C09}" type="parTrans" cxnId="{D961EE47-3520-9941-BB68-A1A22C9BA476}">
      <dgm:prSet/>
      <dgm:spPr/>
      <dgm:t>
        <a:bodyPr/>
        <a:lstStyle/>
        <a:p>
          <a:endParaRPr lang="en-US"/>
        </a:p>
      </dgm:t>
    </dgm:pt>
    <dgm:pt modelId="{24CDA9F1-4057-B640-9539-09BE26A12FB6}" type="sibTrans" cxnId="{D961EE47-3520-9941-BB68-A1A22C9BA476}">
      <dgm:prSet/>
      <dgm:spPr/>
      <dgm:t>
        <a:bodyPr/>
        <a:lstStyle/>
        <a:p>
          <a:endParaRPr lang="en-US"/>
        </a:p>
      </dgm:t>
    </dgm:pt>
    <dgm:pt modelId="{D2F4504E-E3C9-CF4F-B2DC-BDCEC1D6324C}">
      <dgm:prSet phldrT="[Text]"/>
      <dgm:spPr/>
      <dgm:t>
        <a:bodyPr/>
        <a:lstStyle/>
        <a:p>
          <a:r>
            <a:rPr lang="en-US" dirty="0" smtClean="0"/>
            <a:t>Early career/Students</a:t>
          </a:r>
          <a:endParaRPr lang="en-US" dirty="0"/>
        </a:p>
      </dgm:t>
    </dgm:pt>
    <dgm:pt modelId="{E78861CB-6972-CE40-A66B-8CF919F5EA2B}" type="parTrans" cxnId="{56972896-BB0F-F34B-BAC7-9B40B6194393}">
      <dgm:prSet/>
      <dgm:spPr/>
      <dgm:t>
        <a:bodyPr/>
        <a:lstStyle/>
        <a:p>
          <a:endParaRPr lang="en-US"/>
        </a:p>
      </dgm:t>
    </dgm:pt>
    <dgm:pt modelId="{53590AA2-AD72-CA41-823C-29C741F67371}" type="sibTrans" cxnId="{56972896-BB0F-F34B-BAC7-9B40B6194393}">
      <dgm:prSet/>
      <dgm:spPr/>
      <dgm:t>
        <a:bodyPr/>
        <a:lstStyle/>
        <a:p>
          <a:endParaRPr lang="en-US"/>
        </a:p>
      </dgm:t>
    </dgm:pt>
    <dgm:pt modelId="{32745B70-642F-1F4B-92BC-CE4A7D690A9F}">
      <dgm:prSet phldrT="[Text]"/>
      <dgm:spPr/>
      <dgm:t>
        <a:bodyPr/>
        <a:lstStyle/>
        <a:p>
          <a:r>
            <a:rPr lang="en-US" dirty="0" smtClean="0"/>
            <a:t>International participants</a:t>
          </a:r>
          <a:endParaRPr lang="en-US" dirty="0"/>
        </a:p>
      </dgm:t>
    </dgm:pt>
    <dgm:pt modelId="{8278FE39-B16D-FA4E-B55D-2F1CED6608C7}" type="parTrans" cxnId="{53989A65-B8CF-0243-BF0A-AD3C26D087D9}">
      <dgm:prSet/>
      <dgm:spPr/>
      <dgm:t>
        <a:bodyPr/>
        <a:lstStyle/>
        <a:p>
          <a:endParaRPr lang="en-US"/>
        </a:p>
      </dgm:t>
    </dgm:pt>
    <dgm:pt modelId="{209E6B4D-5CEF-CC45-B2C4-28DCAB5113C8}" type="sibTrans" cxnId="{53989A65-B8CF-0243-BF0A-AD3C26D087D9}">
      <dgm:prSet/>
      <dgm:spPr/>
      <dgm:t>
        <a:bodyPr/>
        <a:lstStyle/>
        <a:p>
          <a:endParaRPr lang="en-US"/>
        </a:p>
      </dgm:t>
    </dgm:pt>
    <dgm:pt modelId="{972B3D73-7C14-0B46-A7D2-4A37251CCED3}">
      <dgm:prSet phldrT="[Text]"/>
      <dgm:spPr/>
      <dgm:t>
        <a:bodyPr/>
        <a:lstStyle/>
        <a:p>
          <a:r>
            <a:rPr lang="en-US" dirty="0" smtClean="0"/>
            <a:t>Organizations ~85</a:t>
          </a:r>
          <a:endParaRPr lang="en-US" dirty="0"/>
        </a:p>
      </dgm:t>
    </dgm:pt>
    <dgm:pt modelId="{5839E6E5-AD17-D94D-8CC1-08F8C4FA69BE}" type="parTrans" cxnId="{DC892DE2-8672-CA4E-B232-C7E40596F0BF}">
      <dgm:prSet/>
      <dgm:spPr/>
      <dgm:t>
        <a:bodyPr/>
        <a:lstStyle/>
        <a:p>
          <a:endParaRPr lang="en-US"/>
        </a:p>
      </dgm:t>
    </dgm:pt>
    <dgm:pt modelId="{B7C8D1A5-AFBA-3241-B072-825411AF83C2}" type="sibTrans" cxnId="{DC892DE2-8672-CA4E-B232-C7E40596F0BF}">
      <dgm:prSet/>
      <dgm:spPr/>
      <dgm:t>
        <a:bodyPr/>
        <a:lstStyle/>
        <a:p>
          <a:endParaRPr lang="en-US"/>
        </a:p>
      </dgm:t>
    </dgm:pt>
    <dgm:pt modelId="{94D32D29-CF66-0F45-A1B7-8EFEA1832EA4}">
      <dgm:prSet phldrT="[Text]"/>
      <dgm:spPr/>
      <dgm:t>
        <a:bodyPr/>
        <a:lstStyle/>
        <a:p>
          <a:r>
            <a:rPr lang="en-US" dirty="0" smtClean="0"/>
            <a:t>New members</a:t>
          </a:r>
          <a:endParaRPr lang="en-US" dirty="0"/>
        </a:p>
      </dgm:t>
    </dgm:pt>
    <dgm:pt modelId="{367A514B-4457-594B-9691-2396161712C4}" type="parTrans" cxnId="{6201A142-2A4D-D94E-83A8-50A7BF6494B4}">
      <dgm:prSet/>
      <dgm:spPr/>
      <dgm:t>
        <a:bodyPr/>
        <a:lstStyle/>
        <a:p>
          <a:endParaRPr lang="en-US"/>
        </a:p>
      </dgm:t>
    </dgm:pt>
    <dgm:pt modelId="{E9610A4F-F056-5645-95C0-5BE1F316A0FC}" type="sibTrans" cxnId="{6201A142-2A4D-D94E-83A8-50A7BF6494B4}">
      <dgm:prSet/>
      <dgm:spPr/>
      <dgm:t>
        <a:bodyPr/>
        <a:lstStyle/>
        <a:p>
          <a:endParaRPr lang="en-US"/>
        </a:p>
      </dgm:t>
    </dgm:pt>
    <dgm:pt modelId="{35C69633-3982-784C-A0AF-38D4FCB58737}" type="pres">
      <dgm:prSet presAssocID="{2A4B5304-42B3-4B4A-8429-57785C663C46}" presName="Name0" presStyleCnt="0">
        <dgm:presLayoutVars>
          <dgm:chMax val="7"/>
          <dgm:dir/>
          <dgm:animLvl val="lvl"/>
          <dgm:resizeHandles val="exact"/>
        </dgm:presLayoutVars>
      </dgm:prSet>
      <dgm:spPr/>
      <dgm:t>
        <a:bodyPr/>
        <a:lstStyle/>
        <a:p>
          <a:endParaRPr lang="en-US"/>
        </a:p>
      </dgm:t>
    </dgm:pt>
    <dgm:pt modelId="{4261C9D0-7CB7-284B-B17E-2138ED661A7F}" type="pres">
      <dgm:prSet presAssocID="{E358B8E0-04FC-794B-B623-0C1E5466FAAA}" presName="circle1" presStyleLbl="node1" presStyleIdx="0" presStyleCnt="3"/>
      <dgm:spPr/>
    </dgm:pt>
    <dgm:pt modelId="{1E6A83CF-048E-B14B-B910-B6AFF8B2D781}" type="pres">
      <dgm:prSet presAssocID="{E358B8E0-04FC-794B-B623-0C1E5466FAAA}" presName="space" presStyleCnt="0"/>
      <dgm:spPr/>
    </dgm:pt>
    <dgm:pt modelId="{1F6B524B-D835-C74A-BD36-6C9A1AE452FD}" type="pres">
      <dgm:prSet presAssocID="{E358B8E0-04FC-794B-B623-0C1E5466FAAA}" presName="rect1" presStyleLbl="alignAcc1" presStyleIdx="0" presStyleCnt="3"/>
      <dgm:spPr/>
      <dgm:t>
        <a:bodyPr/>
        <a:lstStyle/>
        <a:p>
          <a:endParaRPr lang="en-US"/>
        </a:p>
      </dgm:t>
    </dgm:pt>
    <dgm:pt modelId="{F4192FB8-759A-F141-B839-5E96A7574FFA}" type="pres">
      <dgm:prSet presAssocID="{6911D768-1462-094B-9F84-FA045387F7AB}" presName="vertSpace2" presStyleLbl="node1" presStyleIdx="0" presStyleCnt="3"/>
      <dgm:spPr/>
    </dgm:pt>
    <dgm:pt modelId="{591451C0-61F6-BD44-BF44-39CE9D880C4A}" type="pres">
      <dgm:prSet presAssocID="{6911D768-1462-094B-9F84-FA045387F7AB}" presName="circle2" presStyleLbl="node1" presStyleIdx="1" presStyleCnt="3"/>
      <dgm:spPr/>
    </dgm:pt>
    <dgm:pt modelId="{00A7AF56-415D-314B-A27C-482B3FF67D51}" type="pres">
      <dgm:prSet presAssocID="{6911D768-1462-094B-9F84-FA045387F7AB}" presName="rect2" presStyleLbl="alignAcc1" presStyleIdx="1" presStyleCnt="3"/>
      <dgm:spPr/>
      <dgm:t>
        <a:bodyPr/>
        <a:lstStyle/>
        <a:p>
          <a:endParaRPr lang="en-US"/>
        </a:p>
      </dgm:t>
    </dgm:pt>
    <dgm:pt modelId="{367629F8-DFC8-394A-86BC-DA19AF2B8CF5}" type="pres">
      <dgm:prSet presAssocID="{EB441A81-6915-A849-9769-B242B5BC33DA}" presName="vertSpace3" presStyleLbl="node1" presStyleIdx="1" presStyleCnt="3"/>
      <dgm:spPr/>
    </dgm:pt>
    <dgm:pt modelId="{E9DB1FB2-2AE8-1D47-AE37-0822CF26D4F1}" type="pres">
      <dgm:prSet presAssocID="{EB441A81-6915-A849-9769-B242B5BC33DA}" presName="circle3" presStyleLbl="node1" presStyleIdx="2" presStyleCnt="3"/>
      <dgm:spPr/>
    </dgm:pt>
    <dgm:pt modelId="{23786712-1308-9B48-B813-940F5C626586}" type="pres">
      <dgm:prSet presAssocID="{EB441A81-6915-A849-9769-B242B5BC33DA}" presName="rect3" presStyleLbl="alignAcc1" presStyleIdx="2" presStyleCnt="3"/>
      <dgm:spPr/>
      <dgm:t>
        <a:bodyPr/>
        <a:lstStyle/>
        <a:p>
          <a:endParaRPr lang="en-US"/>
        </a:p>
      </dgm:t>
    </dgm:pt>
    <dgm:pt modelId="{053BD422-F0B5-DD45-9F72-2C71FD934019}" type="pres">
      <dgm:prSet presAssocID="{E358B8E0-04FC-794B-B623-0C1E5466FAAA}" presName="rect1ParTx" presStyleLbl="alignAcc1" presStyleIdx="2" presStyleCnt="3">
        <dgm:presLayoutVars>
          <dgm:chMax val="1"/>
          <dgm:bulletEnabled val="1"/>
        </dgm:presLayoutVars>
      </dgm:prSet>
      <dgm:spPr/>
      <dgm:t>
        <a:bodyPr/>
        <a:lstStyle/>
        <a:p>
          <a:endParaRPr lang="en-US"/>
        </a:p>
      </dgm:t>
    </dgm:pt>
    <dgm:pt modelId="{9AAD4587-61DF-5747-B885-C49C8F665CA8}" type="pres">
      <dgm:prSet presAssocID="{E358B8E0-04FC-794B-B623-0C1E5466FAAA}" presName="rect1ChTx" presStyleLbl="alignAcc1" presStyleIdx="2" presStyleCnt="3">
        <dgm:presLayoutVars>
          <dgm:bulletEnabled val="1"/>
        </dgm:presLayoutVars>
      </dgm:prSet>
      <dgm:spPr/>
      <dgm:t>
        <a:bodyPr/>
        <a:lstStyle/>
        <a:p>
          <a:endParaRPr lang="en-US"/>
        </a:p>
      </dgm:t>
    </dgm:pt>
    <dgm:pt modelId="{BCA04116-07AD-4443-A596-5A3935A61E3D}" type="pres">
      <dgm:prSet presAssocID="{6911D768-1462-094B-9F84-FA045387F7AB}" presName="rect2ParTx" presStyleLbl="alignAcc1" presStyleIdx="2" presStyleCnt="3">
        <dgm:presLayoutVars>
          <dgm:chMax val="1"/>
          <dgm:bulletEnabled val="1"/>
        </dgm:presLayoutVars>
      </dgm:prSet>
      <dgm:spPr/>
      <dgm:t>
        <a:bodyPr/>
        <a:lstStyle/>
        <a:p>
          <a:endParaRPr lang="en-US"/>
        </a:p>
      </dgm:t>
    </dgm:pt>
    <dgm:pt modelId="{8CA767FC-B3A2-6649-851B-059FD9225A13}" type="pres">
      <dgm:prSet presAssocID="{6911D768-1462-094B-9F84-FA045387F7AB}" presName="rect2ChTx" presStyleLbl="alignAcc1" presStyleIdx="2" presStyleCnt="3">
        <dgm:presLayoutVars>
          <dgm:bulletEnabled val="1"/>
        </dgm:presLayoutVars>
      </dgm:prSet>
      <dgm:spPr/>
      <dgm:t>
        <a:bodyPr/>
        <a:lstStyle/>
        <a:p>
          <a:endParaRPr lang="en-US"/>
        </a:p>
      </dgm:t>
    </dgm:pt>
    <dgm:pt modelId="{AE9480F9-EEB2-C14D-A05C-11161C538FC9}" type="pres">
      <dgm:prSet presAssocID="{EB441A81-6915-A849-9769-B242B5BC33DA}" presName="rect3ParTx" presStyleLbl="alignAcc1" presStyleIdx="2" presStyleCnt="3">
        <dgm:presLayoutVars>
          <dgm:chMax val="1"/>
          <dgm:bulletEnabled val="1"/>
        </dgm:presLayoutVars>
      </dgm:prSet>
      <dgm:spPr/>
      <dgm:t>
        <a:bodyPr/>
        <a:lstStyle/>
        <a:p>
          <a:endParaRPr lang="en-US"/>
        </a:p>
      </dgm:t>
    </dgm:pt>
    <dgm:pt modelId="{7401F3BD-812F-1F4A-9956-0DDB56DF3A50}" type="pres">
      <dgm:prSet presAssocID="{EB441A81-6915-A849-9769-B242B5BC33DA}" presName="rect3ChTx" presStyleLbl="alignAcc1" presStyleIdx="2" presStyleCnt="3">
        <dgm:presLayoutVars>
          <dgm:bulletEnabled val="1"/>
        </dgm:presLayoutVars>
      </dgm:prSet>
      <dgm:spPr/>
      <dgm:t>
        <a:bodyPr/>
        <a:lstStyle/>
        <a:p>
          <a:endParaRPr lang="en-US"/>
        </a:p>
      </dgm:t>
    </dgm:pt>
  </dgm:ptLst>
  <dgm:cxnLst>
    <dgm:cxn modelId="{FE664A66-0421-4C44-BF2C-1F3ADDC9ABF0}" srcId="{EB441A81-6915-A849-9769-B242B5BC33DA}" destId="{F840057D-5D22-0647-B870-3C2F31BBACE2}" srcOrd="0" destOrd="0" parTransId="{DF8C76E4-BEB2-354F-9D17-74DD3533F13B}" sibTransId="{2CBD93EE-2E21-D44E-82DE-41A1C98320EE}"/>
    <dgm:cxn modelId="{6F0E90FE-32C3-5146-B12C-D573CB841DD6}" type="presOf" srcId="{8C3010C2-C7B3-3F4F-AD51-4EC7BFB587CD}" destId="{9AAD4587-61DF-5747-B885-C49C8F665CA8}" srcOrd="0" destOrd="1" presId="urn:microsoft.com/office/officeart/2005/8/layout/target3"/>
    <dgm:cxn modelId="{EAA6CAFD-057F-4945-BEF2-C090386EF5DF}" type="presOf" srcId="{DF6E7344-97D6-8E44-8B1E-BB562FD79B57}" destId="{8CA767FC-B3A2-6649-851B-059FD9225A13}" srcOrd="0" destOrd="1" presId="urn:microsoft.com/office/officeart/2005/8/layout/target3"/>
    <dgm:cxn modelId="{FAFE380E-E806-8E47-930C-4C4D791BAF58}" type="presOf" srcId="{F840057D-5D22-0647-B870-3C2F31BBACE2}" destId="{7401F3BD-812F-1F4A-9956-0DDB56DF3A50}" srcOrd="0" destOrd="0" presId="urn:microsoft.com/office/officeart/2005/8/layout/target3"/>
    <dgm:cxn modelId="{04D40CB7-51AF-7E4F-82A7-A98DEEB04045}" srcId="{2A4B5304-42B3-4B4A-8429-57785C663C46}" destId="{6911D768-1462-094B-9F84-FA045387F7AB}" srcOrd="1" destOrd="0" parTransId="{77297C3C-2A1E-DF4A-A99F-DEA177D41F76}" sibTransId="{4752E370-9B7D-7B49-97E9-CF6DFAF78DF5}"/>
    <dgm:cxn modelId="{898A8C6E-9F2A-7F4D-9B64-718D31F4C960}" srcId="{E358B8E0-04FC-794B-B623-0C1E5466FAAA}" destId="{8D4BB856-B47A-8740-8711-20D8C0A536A6}" srcOrd="0" destOrd="0" parTransId="{319D4A18-E315-D646-981B-47F3106C0A0D}" sibTransId="{6563FF0C-EA6D-4344-97FE-168E6CC45D1B}"/>
    <dgm:cxn modelId="{785E2A78-ED3A-3347-8500-AEF1AAE0B638}" srcId="{2A4B5304-42B3-4B4A-8429-57785C663C46}" destId="{EB441A81-6915-A849-9769-B242B5BC33DA}" srcOrd="2" destOrd="0" parTransId="{D92F6D98-B0B5-174F-BC79-5FA59096F509}" sibTransId="{77865A9D-809A-CC42-8C88-C3F524257448}"/>
    <dgm:cxn modelId="{7F42D958-3986-6D49-8FD2-340F486C0147}" type="presOf" srcId="{972B3D73-7C14-0B46-A7D2-4A37251CCED3}" destId="{9AAD4587-61DF-5747-B885-C49C8F665CA8}" srcOrd="0" destOrd="2" presId="urn:microsoft.com/office/officeart/2005/8/layout/target3"/>
    <dgm:cxn modelId="{DAD4F03F-2BAE-5749-9255-266D005DDF42}" type="presOf" srcId="{A0CFE877-1385-FD4D-AF0F-DA6538F06F6B}" destId="{7401F3BD-812F-1F4A-9956-0DDB56DF3A50}" srcOrd="0" destOrd="1" presId="urn:microsoft.com/office/officeart/2005/8/layout/target3"/>
    <dgm:cxn modelId="{77161374-452F-464A-B65E-5C19DA325616}" type="presOf" srcId="{32745B70-642F-1F4B-92BC-CE4A7D690A9F}" destId="{8CA767FC-B3A2-6649-851B-059FD9225A13}" srcOrd="0" destOrd="3" presId="urn:microsoft.com/office/officeart/2005/8/layout/target3"/>
    <dgm:cxn modelId="{D63D4A06-2EF1-1B41-ABEF-2A04BF65BABC}" type="presOf" srcId="{D2F4504E-E3C9-CF4F-B2DC-BDCEC1D6324C}" destId="{8CA767FC-B3A2-6649-851B-059FD9225A13}" srcOrd="0" destOrd="2" presId="urn:microsoft.com/office/officeart/2005/8/layout/target3"/>
    <dgm:cxn modelId="{C8DCBE29-FB26-B845-BB4E-5B927AEC5235}" type="presOf" srcId="{94D32D29-CF66-0F45-A1B7-8EFEA1832EA4}" destId="{7401F3BD-812F-1F4A-9956-0DDB56DF3A50}" srcOrd="0" destOrd="2" presId="urn:microsoft.com/office/officeart/2005/8/layout/target3"/>
    <dgm:cxn modelId="{B45D3ECC-3D27-D144-907D-ADD373EFFFD8}" srcId="{E358B8E0-04FC-794B-B623-0C1E5466FAAA}" destId="{8C3010C2-C7B3-3F4F-AD51-4EC7BFB587CD}" srcOrd="1" destOrd="0" parTransId="{F024C88F-9D43-9448-83DB-0322FD3D01F0}" sibTransId="{EE62CD13-853B-6D44-A6D6-B5BE1CE3E415}"/>
    <dgm:cxn modelId="{D961EE47-3520-9941-BB68-A1A22C9BA476}" srcId="{EB441A81-6915-A849-9769-B242B5BC33DA}" destId="{A0CFE877-1385-FD4D-AF0F-DA6538F06F6B}" srcOrd="1" destOrd="0" parTransId="{B29A4409-C8EB-C148-B026-ED3217190C09}" sibTransId="{24CDA9F1-4057-B640-9539-09BE26A12FB6}"/>
    <dgm:cxn modelId="{585DFBBF-3AB2-764A-81A7-3C6DE3BF3429}" type="presOf" srcId="{6911D768-1462-094B-9F84-FA045387F7AB}" destId="{00A7AF56-415D-314B-A27C-482B3FF67D51}" srcOrd="0" destOrd="0" presId="urn:microsoft.com/office/officeart/2005/8/layout/target3"/>
    <dgm:cxn modelId="{5D3B54E3-61B4-8345-871C-13CDFC61AD5D}" srcId="{2A4B5304-42B3-4B4A-8429-57785C663C46}" destId="{E358B8E0-04FC-794B-B623-0C1E5466FAAA}" srcOrd="0" destOrd="0" parTransId="{87351115-BC02-3D46-9A9B-CB21498D477E}" sibTransId="{7CEA6E9C-603F-2248-AF82-884920981D0D}"/>
    <dgm:cxn modelId="{6201A142-2A4D-D94E-83A8-50A7BF6494B4}" srcId="{EB441A81-6915-A849-9769-B242B5BC33DA}" destId="{94D32D29-CF66-0F45-A1B7-8EFEA1832EA4}" srcOrd="2" destOrd="0" parTransId="{367A514B-4457-594B-9691-2396161712C4}" sibTransId="{E9610A4F-F056-5645-95C0-5BE1F316A0FC}"/>
    <dgm:cxn modelId="{538F9C58-1EA8-BC42-ADF8-DDC61B4F61A2}" type="presOf" srcId="{6911D768-1462-094B-9F84-FA045387F7AB}" destId="{BCA04116-07AD-4443-A596-5A3935A61E3D}" srcOrd="1" destOrd="0" presId="urn:microsoft.com/office/officeart/2005/8/layout/target3"/>
    <dgm:cxn modelId="{21E883B6-1F7A-A34A-B3EF-C9664CBC6336}" type="presOf" srcId="{EB441A81-6915-A849-9769-B242B5BC33DA}" destId="{23786712-1308-9B48-B813-940F5C626586}" srcOrd="0" destOrd="0" presId="urn:microsoft.com/office/officeart/2005/8/layout/target3"/>
    <dgm:cxn modelId="{16DC98ED-952F-6F43-828B-F2E3457E635E}" srcId="{6911D768-1462-094B-9F84-FA045387F7AB}" destId="{61B6F72A-0942-3C4A-93B3-DE29DB89004C}" srcOrd="0" destOrd="0" parTransId="{28BC7EF9-76C2-7645-A642-0FA8CECB11B6}" sibTransId="{09AD7E6D-9A00-A241-B202-824650431BAC}"/>
    <dgm:cxn modelId="{12F641E5-6874-514C-BFBF-BDAED3B67930}" type="presOf" srcId="{E358B8E0-04FC-794B-B623-0C1E5466FAAA}" destId="{053BD422-F0B5-DD45-9F72-2C71FD934019}" srcOrd="1" destOrd="0" presId="urn:microsoft.com/office/officeart/2005/8/layout/target3"/>
    <dgm:cxn modelId="{8B5E3A4D-4323-5E43-95FD-92219C01AD73}" type="presOf" srcId="{2A4B5304-42B3-4B4A-8429-57785C663C46}" destId="{35C69633-3982-784C-A0AF-38D4FCB58737}" srcOrd="0" destOrd="0" presId="urn:microsoft.com/office/officeart/2005/8/layout/target3"/>
    <dgm:cxn modelId="{37D57AD3-D2B6-5343-A40C-4D4F28455642}" type="presOf" srcId="{E358B8E0-04FC-794B-B623-0C1E5466FAAA}" destId="{1F6B524B-D835-C74A-BD36-6C9A1AE452FD}" srcOrd="0" destOrd="0" presId="urn:microsoft.com/office/officeart/2005/8/layout/target3"/>
    <dgm:cxn modelId="{9DDB0C48-EC44-2846-A4F4-D4803196651B}" srcId="{6911D768-1462-094B-9F84-FA045387F7AB}" destId="{DF6E7344-97D6-8E44-8B1E-BB562FD79B57}" srcOrd="1" destOrd="0" parTransId="{75D691DA-A3E8-BD41-A6CD-1D67668A9F14}" sibTransId="{AD92F8BF-BFEE-684A-A5F8-6BDE4E624507}"/>
    <dgm:cxn modelId="{016AF818-9576-BA43-A899-8BD9E1C12E2F}" type="presOf" srcId="{EB441A81-6915-A849-9769-B242B5BC33DA}" destId="{AE9480F9-EEB2-C14D-A05C-11161C538FC9}" srcOrd="1" destOrd="0" presId="urn:microsoft.com/office/officeart/2005/8/layout/target3"/>
    <dgm:cxn modelId="{6C1BB395-4CC9-9D47-8D89-4DDB2DB9F8F5}" type="presOf" srcId="{8D4BB856-B47A-8740-8711-20D8C0A536A6}" destId="{9AAD4587-61DF-5747-B885-C49C8F665CA8}" srcOrd="0" destOrd="0" presId="urn:microsoft.com/office/officeart/2005/8/layout/target3"/>
    <dgm:cxn modelId="{53989A65-B8CF-0243-BF0A-AD3C26D087D9}" srcId="{6911D768-1462-094B-9F84-FA045387F7AB}" destId="{32745B70-642F-1F4B-92BC-CE4A7D690A9F}" srcOrd="3" destOrd="0" parTransId="{8278FE39-B16D-FA4E-B55D-2F1CED6608C7}" sibTransId="{209E6B4D-5CEF-CC45-B2C4-28DCAB5113C8}"/>
    <dgm:cxn modelId="{DC892DE2-8672-CA4E-B232-C7E40596F0BF}" srcId="{E358B8E0-04FC-794B-B623-0C1E5466FAAA}" destId="{972B3D73-7C14-0B46-A7D2-4A37251CCED3}" srcOrd="2" destOrd="0" parTransId="{5839E6E5-AD17-D94D-8CC1-08F8C4FA69BE}" sibTransId="{B7C8D1A5-AFBA-3241-B072-825411AF83C2}"/>
    <dgm:cxn modelId="{56972896-BB0F-F34B-BAC7-9B40B6194393}" srcId="{6911D768-1462-094B-9F84-FA045387F7AB}" destId="{D2F4504E-E3C9-CF4F-B2DC-BDCEC1D6324C}" srcOrd="2" destOrd="0" parTransId="{E78861CB-6972-CE40-A66B-8CF919F5EA2B}" sibTransId="{53590AA2-AD72-CA41-823C-29C741F67371}"/>
    <dgm:cxn modelId="{6B4D2A3F-372E-7E46-AF16-7B64F3044C43}" type="presOf" srcId="{61B6F72A-0942-3C4A-93B3-DE29DB89004C}" destId="{8CA767FC-B3A2-6649-851B-059FD9225A13}" srcOrd="0" destOrd="0" presId="urn:microsoft.com/office/officeart/2005/8/layout/target3"/>
    <dgm:cxn modelId="{B25EBC73-3C1C-A040-9EC1-FFE568FA32B5}" type="presParOf" srcId="{35C69633-3982-784C-A0AF-38D4FCB58737}" destId="{4261C9D0-7CB7-284B-B17E-2138ED661A7F}" srcOrd="0" destOrd="0" presId="urn:microsoft.com/office/officeart/2005/8/layout/target3"/>
    <dgm:cxn modelId="{00D629F6-5153-664C-B3F5-2DC732CCD80B}" type="presParOf" srcId="{35C69633-3982-784C-A0AF-38D4FCB58737}" destId="{1E6A83CF-048E-B14B-B910-B6AFF8B2D781}" srcOrd="1" destOrd="0" presId="urn:microsoft.com/office/officeart/2005/8/layout/target3"/>
    <dgm:cxn modelId="{8D76A1B7-7FB9-7A4A-A5FA-1F6CA880C9A1}" type="presParOf" srcId="{35C69633-3982-784C-A0AF-38D4FCB58737}" destId="{1F6B524B-D835-C74A-BD36-6C9A1AE452FD}" srcOrd="2" destOrd="0" presId="urn:microsoft.com/office/officeart/2005/8/layout/target3"/>
    <dgm:cxn modelId="{A94FE79C-AF41-8C48-B1B0-DB47BD5F8120}" type="presParOf" srcId="{35C69633-3982-784C-A0AF-38D4FCB58737}" destId="{F4192FB8-759A-F141-B839-5E96A7574FFA}" srcOrd="3" destOrd="0" presId="urn:microsoft.com/office/officeart/2005/8/layout/target3"/>
    <dgm:cxn modelId="{34120C3D-7E43-EF41-90AC-C044D1B1F173}" type="presParOf" srcId="{35C69633-3982-784C-A0AF-38D4FCB58737}" destId="{591451C0-61F6-BD44-BF44-39CE9D880C4A}" srcOrd="4" destOrd="0" presId="urn:microsoft.com/office/officeart/2005/8/layout/target3"/>
    <dgm:cxn modelId="{FB824182-716B-344E-A648-A95074460CA2}" type="presParOf" srcId="{35C69633-3982-784C-A0AF-38D4FCB58737}" destId="{00A7AF56-415D-314B-A27C-482B3FF67D51}" srcOrd="5" destOrd="0" presId="urn:microsoft.com/office/officeart/2005/8/layout/target3"/>
    <dgm:cxn modelId="{E2872AF5-CFA2-9D44-9023-913EE4D14D13}" type="presParOf" srcId="{35C69633-3982-784C-A0AF-38D4FCB58737}" destId="{367629F8-DFC8-394A-86BC-DA19AF2B8CF5}" srcOrd="6" destOrd="0" presId="urn:microsoft.com/office/officeart/2005/8/layout/target3"/>
    <dgm:cxn modelId="{BAE4766F-6E64-A34B-BB53-C1A64D4E4EEC}" type="presParOf" srcId="{35C69633-3982-784C-A0AF-38D4FCB58737}" destId="{E9DB1FB2-2AE8-1D47-AE37-0822CF26D4F1}" srcOrd="7" destOrd="0" presId="urn:microsoft.com/office/officeart/2005/8/layout/target3"/>
    <dgm:cxn modelId="{58B007E5-FC83-2E49-8BE7-BE6317B83F15}" type="presParOf" srcId="{35C69633-3982-784C-A0AF-38D4FCB58737}" destId="{23786712-1308-9B48-B813-940F5C626586}" srcOrd="8" destOrd="0" presId="urn:microsoft.com/office/officeart/2005/8/layout/target3"/>
    <dgm:cxn modelId="{2648EBE8-7B4F-2548-B11C-DF26DC0F7724}" type="presParOf" srcId="{35C69633-3982-784C-A0AF-38D4FCB58737}" destId="{053BD422-F0B5-DD45-9F72-2C71FD934019}" srcOrd="9" destOrd="0" presId="urn:microsoft.com/office/officeart/2005/8/layout/target3"/>
    <dgm:cxn modelId="{73457740-3A9F-FA44-9849-696A7F59FBFA}" type="presParOf" srcId="{35C69633-3982-784C-A0AF-38D4FCB58737}" destId="{9AAD4587-61DF-5747-B885-C49C8F665CA8}" srcOrd="10" destOrd="0" presId="urn:microsoft.com/office/officeart/2005/8/layout/target3"/>
    <dgm:cxn modelId="{B34CF414-4612-8547-992C-7FDD62CE96D0}" type="presParOf" srcId="{35C69633-3982-784C-A0AF-38D4FCB58737}" destId="{BCA04116-07AD-4443-A596-5A3935A61E3D}" srcOrd="11" destOrd="0" presId="urn:microsoft.com/office/officeart/2005/8/layout/target3"/>
    <dgm:cxn modelId="{6BB43507-3D38-BF46-8280-39793EBB1962}" type="presParOf" srcId="{35C69633-3982-784C-A0AF-38D4FCB58737}" destId="{8CA767FC-B3A2-6649-851B-059FD9225A13}" srcOrd="12" destOrd="0" presId="urn:microsoft.com/office/officeart/2005/8/layout/target3"/>
    <dgm:cxn modelId="{4BE0B369-F26C-E349-AC86-08BDAAEDFA21}" type="presParOf" srcId="{35C69633-3982-784C-A0AF-38D4FCB58737}" destId="{AE9480F9-EEB2-C14D-A05C-11161C538FC9}" srcOrd="13" destOrd="0" presId="urn:microsoft.com/office/officeart/2005/8/layout/target3"/>
    <dgm:cxn modelId="{400A0D67-4EEA-7547-BD7F-AF3EC05D8FC7}" type="presParOf" srcId="{35C69633-3982-784C-A0AF-38D4FCB58737}" destId="{7401F3BD-812F-1F4A-9956-0DDB56DF3A50}"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60A721C-F2EA-B54C-B101-7D6EC10BFA3F}" type="doc">
      <dgm:prSet loTypeId="urn:microsoft.com/office/officeart/2008/layout/VerticalCurvedList" loCatId="" qsTypeId="urn:microsoft.com/office/officeart/2005/8/quickstyle/simple4" qsCatId="simple" csTypeId="urn:microsoft.com/office/officeart/2005/8/colors/colorful4" csCatId="colorful" phldr="1"/>
      <dgm:spPr/>
      <dgm:t>
        <a:bodyPr/>
        <a:lstStyle/>
        <a:p>
          <a:endParaRPr lang="en-US"/>
        </a:p>
      </dgm:t>
    </dgm:pt>
    <dgm:pt modelId="{9D8E981B-FB20-284B-9044-E92E3E28F78D}">
      <dgm:prSet custT="1"/>
      <dgm:spPr/>
      <dgm:t>
        <a:bodyPr/>
        <a:lstStyle/>
        <a:p>
          <a:pPr rtl="0"/>
          <a:r>
            <a:rPr lang="en-US" sz="1500" dirty="0" smtClean="0">
              <a:solidFill>
                <a:srgbClr val="000000"/>
              </a:solidFill>
            </a:rPr>
            <a:t>Unrealistic or misaligned expectations among people presently involved in </a:t>
          </a:r>
          <a:r>
            <a:rPr lang="en-US" sz="1500" dirty="0" err="1" smtClean="0">
              <a:solidFill>
                <a:srgbClr val="000000"/>
              </a:solidFill>
            </a:rPr>
            <a:t>EarthCube</a:t>
          </a:r>
          <a:endParaRPr lang="en-US" sz="1500" dirty="0">
            <a:solidFill>
              <a:srgbClr val="000000"/>
            </a:solidFill>
          </a:endParaRPr>
        </a:p>
      </dgm:t>
    </dgm:pt>
    <dgm:pt modelId="{3333B047-B79D-BC48-82AC-DD812EFE0C44}" type="parTrans" cxnId="{3C057775-7013-7348-A2B1-424F44797561}">
      <dgm:prSet/>
      <dgm:spPr/>
      <dgm:t>
        <a:bodyPr/>
        <a:lstStyle/>
        <a:p>
          <a:endParaRPr lang="en-US" sz="1500">
            <a:solidFill>
              <a:srgbClr val="000000"/>
            </a:solidFill>
          </a:endParaRPr>
        </a:p>
      </dgm:t>
    </dgm:pt>
    <dgm:pt modelId="{0BD04B51-FCF3-3C4E-966F-13E9C1C8ABA4}" type="sibTrans" cxnId="{3C057775-7013-7348-A2B1-424F44797561}">
      <dgm:prSet/>
      <dgm:spPr/>
      <dgm:t>
        <a:bodyPr/>
        <a:lstStyle/>
        <a:p>
          <a:endParaRPr lang="en-US" sz="1500">
            <a:solidFill>
              <a:srgbClr val="000000"/>
            </a:solidFill>
          </a:endParaRPr>
        </a:p>
      </dgm:t>
    </dgm:pt>
    <dgm:pt modelId="{09C682A9-ACE2-974D-8FC9-897873FF2367}">
      <dgm:prSet custT="1"/>
      <dgm:spPr/>
      <dgm:t>
        <a:bodyPr/>
        <a:lstStyle/>
        <a:p>
          <a:pPr rtl="0"/>
          <a:r>
            <a:rPr lang="en-US" sz="1500" dirty="0" smtClean="0">
              <a:solidFill>
                <a:srgbClr val="000000"/>
              </a:solidFill>
            </a:rPr>
            <a:t>“Build it and they will come” mindset – users don’t show up, data is not shared, etc.</a:t>
          </a:r>
          <a:endParaRPr lang="en-US" sz="1500" dirty="0">
            <a:solidFill>
              <a:srgbClr val="000000"/>
            </a:solidFill>
          </a:endParaRPr>
        </a:p>
      </dgm:t>
    </dgm:pt>
    <dgm:pt modelId="{9A963FE7-482E-3B44-80AF-B02658AB5B37}" type="parTrans" cxnId="{268E7513-36B5-C643-B00A-367E8159E944}">
      <dgm:prSet/>
      <dgm:spPr/>
      <dgm:t>
        <a:bodyPr/>
        <a:lstStyle/>
        <a:p>
          <a:endParaRPr lang="en-US" sz="1500">
            <a:solidFill>
              <a:srgbClr val="000000"/>
            </a:solidFill>
          </a:endParaRPr>
        </a:p>
      </dgm:t>
    </dgm:pt>
    <dgm:pt modelId="{747FE321-7DA8-8E44-AC6D-4D8B3F27AF39}" type="sibTrans" cxnId="{268E7513-36B5-C643-B00A-367E8159E944}">
      <dgm:prSet/>
      <dgm:spPr/>
      <dgm:t>
        <a:bodyPr/>
        <a:lstStyle/>
        <a:p>
          <a:endParaRPr lang="en-US" sz="1500">
            <a:solidFill>
              <a:srgbClr val="000000"/>
            </a:solidFill>
          </a:endParaRPr>
        </a:p>
      </dgm:t>
    </dgm:pt>
    <dgm:pt modelId="{97DB4212-084C-7E4F-B718-9EA18CBC81BE}">
      <dgm:prSet custT="1"/>
      <dgm:spPr/>
      <dgm:t>
        <a:bodyPr/>
        <a:lstStyle/>
        <a:p>
          <a:pPr rtl="0"/>
          <a:r>
            <a:rPr lang="en-US" sz="1500" dirty="0" smtClean="0">
              <a:solidFill>
                <a:srgbClr val="000000"/>
              </a:solidFill>
            </a:rPr>
            <a:t>Not valuing what presently exists – current cyber/geo science efforts and initiatives that represent parts of the </a:t>
          </a:r>
          <a:r>
            <a:rPr lang="en-US" sz="1500" dirty="0" err="1" smtClean="0">
              <a:solidFill>
                <a:srgbClr val="000000"/>
              </a:solidFill>
            </a:rPr>
            <a:t>EarthCube</a:t>
          </a:r>
          <a:r>
            <a:rPr lang="en-US" sz="1500" dirty="0" smtClean="0">
              <a:solidFill>
                <a:srgbClr val="000000"/>
              </a:solidFill>
            </a:rPr>
            <a:t> vision</a:t>
          </a:r>
          <a:endParaRPr lang="en-US" sz="1500" dirty="0">
            <a:solidFill>
              <a:srgbClr val="000000"/>
            </a:solidFill>
          </a:endParaRPr>
        </a:p>
      </dgm:t>
    </dgm:pt>
    <dgm:pt modelId="{FF628C38-3F45-334D-82F2-D68876DCD4C7}" type="parTrans" cxnId="{3AA00456-540D-9547-89C6-76CE7965F334}">
      <dgm:prSet/>
      <dgm:spPr/>
      <dgm:t>
        <a:bodyPr/>
        <a:lstStyle/>
        <a:p>
          <a:endParaRPr lang="en-US" sz="1500">
            <a:solidFill>
              <a:srgbClr val="000000"/>
            </a:solidFill>
          </a:endParaRPr>
        </a:p>
      </dgm:t>
    </dgm:pt>
    <dgm:pt modelId="{D13B34DF-CC53-6644-A6F2-69EB62EC738E}" type="sibTrans" cxnId="{3AA00456-540D-9547-89C6-76CE7965F334}">
      <dgm:prSet/>
      <dgm:spPr/>
      <dgm:t>
        <a:bodyPr/>
        <a:lstStyle/>
        <a:p>
          <a:endParaRPr lang="en-US" sz="1500">
            <a:solidFill>
              <a:srgbClr val="000000"/>
            </a:solidFill>
          </a:endParaRPr>
        </a:p>
      </dgm:t>
    </dgm:pt>
    <dgm:pt modelId="{0D3FD2E6-1FD9-6945-801B-2CE48788926A}">
      <dgm:prSet custT="1"/>
      <dgm:spPr/>
      <dgm:t>
        <a:bodyPr/>
        <a:lstStyle/>
        <a:p>
          <a:pPr rtl="0"/>
          <a:r>
            <a:rPr lang="en-US" sz="1500" dirty="0" smtClean="0">
              <a:solidFill>
                <a:srgbClr val="000000"/>
              </a:solidFill>
            </a:rPr>
            <a:t>Not advancing the frontier in transformative ways relative to what presently exists – only automating the current state</a:t>
          </a:r>
          <a:endParaRPr lang="en-US" sz="1500" dirty="0">
            <a:solidFill>
              <a:srgbClr val="000000"/>
            </a:solidFill>
          </a:endParaRPr>
        </a:p>
      </dgm:t>
    </dgm:pt>
    <dgm:pt modelId="{AA1A70EF-2273-BD48-9604-C02A7EDF91CF}" type="parTrans" cxnId="{4017390D-9304-C746-8B1C-14225E6868B2}">
      <dgm:prSet/>
      <dgm:spPr/>
      <dgm:t>
        <a:bodyPr/>
        <a:lstStyle/>
        <a:p>
          <a:endParaRPr lang="en-US" sz="1500">
            <a:solidFill>
              <a:srgbClr val="000000"/>
            </a:solidFill>
          </a:endParaRPr>
        </a:p>
      </dgm:t>
    </dgm:pt>
    <dgm:pt modelId="{CC42B609-B938-9C43-9705-FE4BB3E77BED}" type="sibTrans" cxnId="{4017390D-9304-C746-8B1C-14225E6868B2}">
      <dgm:prSet/>
      <dgm:spPr/>
      <dgm:t>
        <a:bodyPr/>
        <a:lstStyle/>
        <a:p>
          <a:endParaRPr lang="en-US" sz="1500">
            <a:solidFill>
              <a:srgbClr val="000000"/>
            </a:solidFill>
          </a:endParaRPr>
        </a:p>
      </dgm:t>
    </dgm:pt>
    <dgm:pt modelId="{F82FF50B-FBC7-6D41-A586-4521F253FA76}">
      <dgm:prSet custT="1"/>
      <dgm:spPr/>
      <dgm:t>
        <a:bodyPr/>
        <a:lstStyle/>
        <a:p>
          <a:pPr rtl="0"/>
          <a:r>
            <a:rPr lang="en-US" sz="1500" dirty="0" smtClean="0">
              <a:solidFill>
                <a:srgbClr val="000000"/>
              </a:solidFill>
            </a:rPr>
            <a:t>Not engaging the 14,000+ geoscience and cyber stakeholders not presently involved in </a:t>
          </a:r>
          <a:r>
            <a:rPr lang="en-US" sz="1500" dirty="0" err="1" smtClean="0">
              <a:solidFill>
                <a:srgbClr val="000000"/>
              </a:solidFill>
            </a:rPr>
            <a:t>EarthCube</a:t>
          </a:r>
          <a:endParaRPr lang="en-US" sz="1500" dirty="0">
            <a:solidFill>
              <a:srgbClr val="000000"/>
            </a:solidFill>
          </a:endParaRPr>
        </a:p>
      </dgm:t>
    </dgm:pt>
    <dgm:pt modelId="{F4F1D5E9-0A58-B243-A783-66C1C8B9B3FC}" type="parTrans" cxnId="{BDA7C11D-C806-6C45-BC16-7D30FC9A915A}">
      <dgm:prSet/>
      <dgm:spPr/>
      <dgm:t>
        <a:bodyPr/>
        <a:lstStyle/>
        <a:p>
          <a:endParaRPr lang="en-US" sz="1500">
            <a:solidFill>
              <a:srgbClr val="000000"/>
            </a:solidFill>
          </a:endParaRPr>
        </a:p>
      </dgm:t>
    </dgm:pt>
    <dgm:pt modelId="{182E2CB9-D139-4746-8A0E-E22A5DEA8858}" type="sibTrans" cxnId="{BDA7C11D-C806-6C45-BC16-7D30FC9A915A}">
      <dgm:prSet/>
      <dgm:spPr/>
      <dgm:t>
        <a:bodyPr/>
        <a:lstStyle/>
        <a:p>
          <a:endParaRPr lang="en-US" sz="1500">
            <a:solidFill>
              <a:srgbClr val="000000"/>
            </a:solidFill>
          </a:endParaRPr>
        </a:p>
      </dgm:t>
    </dgm:pt>
    <dgm:pt modelId="{90EDBCCB-3E0F-414F-B80A-E6CABC91B359}">
      <dgm:prSet custT="1"/>
      <dgm:spPr/>
      <dgm:t>
        <a:bodyPr/>
        <a:lstStyle/>
        <a:p>
          <a:pPr rtl="0"/>
          <a:r>
            <a:rPr lang="en-US" sz="1500" dirty="0" smtClean="0">
              <a:solidFill>
                <a:srgbClr val="000000"/>
              </a:solidFill>
            </a:rPr>
            <a:t>Not anticipating the needs of the next generation of geoscience and cyber stakeholders (todays doctoral students and post docs, as well as the generation behind them)</a:t>
          </a:r>
          <a:endParaRPr lang="en-US" sz="1500" dirty="0">
            <a:solidFill>
              <a:srgbClr val="000000"/>
            </a:solidFill>
          </a:endParaRPr>
        </a:p>
      </dgm:t>
    </dgm:pt>
    <dgm:pt modelId="{0A547A4D-F4A4-974F-91FA-5D4C1FA334F6}" type="parTrans" cxnId="{5A4E7E6F-CEE1-1A44-8EC1-7D791E2AB287}">
      <dgm:prSet/>
      <dgm:spPr/>
      <dgm:t>
        <a:bodyPr/>
        <a:lstStyle/>
        <a:p>
          <a:endParaRPr lang="en-US" sz="1500">
            <a:solidFill>
              <a:srgbClr val="000000"/>
            </a:solidFill>
          </a:endParaRPr>
        </a:p>
      </dgm:t>
    </dgm:pt>
    <dgm:pt modelId="{508D698B-3996-144D-BB99-D93D676DD496}" type="sibTrans" cxnId="{5A4E7E6F-CEE1-1A44-8EC1-7D791E2AB287}">
      <dgm:prSet/>
      <dgm:spPr/>
      <dgm:t>
        <a:bodyPr/>
        <a:lstStyle/>
        <a:p>
          <a:endParaRPr lang="en-US" sz="1500">
            <a:solidFill>
              <a:srgbClr val="000000"/>
            </a:solidFill>
          </a:endParaRPr>
        </a:p>
      </dgm:t>
    </dgm:pt>
    <dgm:pt modelId="{87EBBBD6-2B23-9F49-AE91-2AF549B86C75}">
      <dgm:prSet custT="1"/>
      <dgm:spPr/>
      <dgm:t>
        <a:bodyPr/>
        <a:lstStyle/>
        <a:p>
          <a:pPr rtl="0"/>
          <a:r>
            <a:rPr lang="en-US" sz="1500" dirty="0" smtClean="0">
              <a:solidFill>
                <a:srgbClr val="000000"/>
              </a:solidFill>
            </a:rPr>
            <a:t>“</a:t>
          </a:r>
          <a:r>
            <a:rPr lang="en-US" sz="1500" dirty="0" err="1" smtClean="0">
              <a:solidFill>
                <a:srgbClr val="000000"/>
              </a:solidFill>
            </a:rPr>
            <a:t>Unk</a:t>
          </a:r>
          <a:r>
            <a:rPr lang="en-US" sz="1500" dirty="0" smtClean="0">
              <a:solidFill>
                <a:srgbClr val="000000"/>
              </a:solidFill>
            </a:rPr>
            <a:t> </a:t>
          </a:r>
          <a:r>
            <a:rPr lang="en-US" sz="1500" dirty="0" err="1" smtClean="0">
              <a:solidFill>
                <a:srgbClr val="000000"/>
              </a:solidFill>
            </a:rPr>
            <a:t>Unk</a:t>
          </a:r>
          <a:r>
            <a:rPr lang="en-US" sz="1500" dirty="0" smtClean="0">
              <a:solidFill>
                <a:srgbClr val="000000"/>
              </a:solidFill>
            </a:rPr>
            <a:t>” – additional unknown unknowns including transformational changes in the technology, catastrophic shifts in the policy arena, etc.</a:t>
          </a:r>
          <a:endParaRPr lang="en-US" sz="1500" dirty="0">
            <a:solidFill>
              <a:srgbClr val="000000"/>
            </a:solidFill>
          </a:endParaRPr>
        </a:p>
      </dgm:t>
    </dgm:pt>
    <dgm:pt modelId="{19809042-CF40-C74C-96E4-DB4479B7C759}" type="parTrans" cxnId="{0921C929-C26C-434E-AD8A-719FA2FE6AD6}">
      <dgm:prSet/>
      <dgm:spPr/>
      <dgm:t>
        <a:bodyPr/>
        <a:lstStyle/>
        <a:p>
          <a:endParaRPr lang="en-US" sz="1500">
            <a:solidFill>
              <a:srgbClr val="000000"/>
            </a:solidFill>
          </a:endParaRPr>
        </a:p>
      </dgm:t>
    </dgm:pt>
    <dgm:pt modelId="{70CA8081-31F3-9742-A637-4FA484E6D2B3}" type="sibTrans" cxnId="{0921C929-C26C-434E-AD8A-719FA2FE6AD6}">
      <dgm:prSet/>
      <dgm:spPr/>
      <dgm:t>
        <a:bodyPr/>
        <a:lstStyle/>
        <a:p>
          <a:endParaRPr lang="en-US" sz="1500">
            <a:solidFill>
              <a:srgbClr val="000000"/>
            </a:solidFill>
          </a:endParaRPr>
        </a:p>
      </dgm:t>
    </dgm:pt>
    <dgm:pt modelId="{274F3CFC-ADF1-E344-A4F2-69DD2E5C7159}">
      <dgm:prSet/>
      <dgm:spPr/>
      <dgm:t>
        <a:bodyPr/>
        <a:lstStyle/>
        <a:p>
          <a:pPr rtl="0"/>
          <a:endParaRPr lang="en-US" sz="1500">
            <a:solidFill>
              <a:srgbClr val="000000"/>
            </a:solidFill>
          </a:endParaRPr>
        </a:p>
      </dgm:t>
    </dgm:pt>
    <dgm:pt modelId="{DD416FE6-0C63-DD46-8B45-56F9352D68E4}" type="parTrans" cxnId="{C8C9BE88-662E-DE4A-998E-AB8EC45EFA0F}">
      <dgm:prSet/>
      <dgm:spPr/>
      <dgm:t>
        <a:bodyPr/>
        <a:lstStyle/>
        <a:p>
          <a:endParaRPr lang="en-US" sz="1500">
            <a:solidFill>
              <a:srgbClr val="000000"/>
            </a:solidFill>
          </a:endParaRPr>
        </a:p>
      </dgm:t>
    </dgm:pt>
    <dgm:pt modelId="{436F7B81-CDCA-1C40-998A-E581E2913CBD}" type="sibTrans" cxnId="{C8C9BE88-662E-DE4A-998E-AB8EC45EFA0F}">
      <dgm:prSet/>
      <dgm:spPr/>
      <dgm:t>
        <a:bodyPr/>
        <a:lstStyle/>
        <a:p>
          <a:endParaRPr lang="en-US" sz="1500">
            <a:solidFill>
              <a:srgbClr val="000000"/>
            </a:solidFill>
          </a:endParaRPr>
        </a:p>
      </dgm:t>
    </dgm:pt>
    <dgm:pt modelId="{D2D5B612-3930-C247-9357-E337625BD2BF}" type="pres">
      <dgm:prSet presAssocID="{760A721C-F2EA-B54C-B101-7D6EC10BFA3F}" presName="Name0" presStyleCnt="0">
        <dgm:presLayoutVars>
          <dgm:chMax val="7"/>
          <dgm:chPref val="7"/>
          <dgm:dir/>
        </dgm:presLayoutVars>
      </dgm:prSet>
      <dgm:spPr/>
      <dgm:t>
        <a:bodyPr/>
        <a:lstStyle/>
        <a:p>
          <a:endParaRPr lang="en-US"/>
        </a:p>
      </dgm:t>
    </dgm:pt>
    <dgm:pt modelId="{198C37F5-FBFA-B542-B603-31447C84758B}" type="pres">
      <dgm:prSet presAssocID="{760A721C-F2EA-B54C-B101-7D6EC10BFA3F}" presName="Name1" presStyleCnt="0"/>
      <dgm:spPr/>
    </dgm:pt>
    <dgm:pt modelId="{AE6849C0-BB7E-5943-8975-3ACE2EA07632}" type="pres">
      <dgm:prSet presAssocID="{760A721C-F2EA-B54C-B101-7D6EC10BFA3F}" presName="cycle" presStyleCnt="0"/>
      <dgm:spPr/>
    </dgm:pt>
    <dgm:pt modelId="{0AA464F7-364D-1142-9B8B-7A74D668DBCB}" type="pres">
      <dgm:prSet presAssocID="{760A721C-F2EA-B54C-B101-7D6EC10BFA3F}" presName="srcNode" presStyleLbl="node1" presStyleIdx="0" presStyleCnt="7"/>
      <dgm:spPr/>
    </dgm:pt>
    <dgm:pt modelId="{9B78F70F-EC96-D44B-A559-896AE98D0973}" type="pres">
      <dgm:prSet presAssocID="{760A721C-F2EA-B54C-B101-7D6EC10BFA3F}" presName="conn" presStyleLbl="parChTrans1D2" presStyleIdx="0" presStyleCnt="1"/>
      <dgm:spPr/>
      <dgm:t>
        <a:bodyPr/>
        <a:lstStyle/>
        <a:p>
          <a:endParaRPr lang="en-US"/>
        </a:p>
      </dgm:t>
    </dgm:pt>
    <dgm:pt modelId="{1E35CC67-BD54-1E49-8005-09C31C6B7E90}" type="pres">
      <dgm:prSet presAssocID="{760A721C-F2EA-B54C-B101-7D6EC10BFA3F}" presName="extraNode" presStyleLbl="node1" presStyleIdx="0" presStyleCnt="7"/>
      <dgm:spPr/>
    </dgm:pt>
    <dgm:pt modelId="{8E94B6AE-C179-AF42-9674-F25EFAE5DC17}" type="pres">
      <dgm:prSet presAssocID="{760A721C-F2EA-B54C-B101-7D6EC10BFA3F}" presName="dstNode" presStyleLbl="node1" presStyleIdx="0" presStyleCnt="7"/>
      <dgm:spPr/>
    </dgm:pt>
    <dgm:pt modelId="{9289793C-6308-B94D-B787-E88C69DC02C0}" type="pres">
      <dgm:prSet presAssocID="{9D8E981B-FB20-284B-9044-E92E3E28F78D}" presName="text_1" presStyleLbl="node1" presStyleIdx="0" presStyleCnt="7">
        <dgm:presLayoutVars>
          <dgm:bulletEnabled val="1"/>
        </dgm:presLayoutVars>
      </dgm:prSet>
      <dgm:spPr/>
      <dgm:t>
        <a:bodyPr/>
        <a:lstStyle/>
        <a:p>
          <a:endParaRPr lang="en-US"/>
        </a:p>
      </dgm:t>
    </dgm:pt>
    <dgm:pt modelId="{19989F5B-319F-1E40-8C5A-0EE32F225E3A}" type="pres">
      <dgm:prSet presAssocID="{9D8E981B-FB20-284B-9044-E92E3E28F78D}" presName="accent_1" presStyleCnt="0"/>
      <dgm:spPr/>
    </dgm:pt>
    <dgm:pt modelId="{A4A64667-EB3D-C347-9778-46CECAF3BE8E}" type="pres">
      <dgm:prSet presAssocID="{9D8E981B-FB20-284B-9044-E92E3E28F78D}" presName="accentRepeatNode" presStyleLbl="solidFgAcc1" presStyleIdx="0" presStyleCnt="7">
        <dgm:style>
          <a:lnRef idx="0">
            <a:schemeClr val="accent4"/>
          </a:lnRef>
          <a:fillRef idx="3">
            <a:schemeClr val="accent4"/>
          </a:fillRef>
          <a:effectRef idx="3">
            <a:schemeClr val="accent4"/>
          </a:effectRef>
          <a:fontRef idx="minor">
            <a:schemeClr val="lt1"/>
          </a:fontRef>
        </dgm:style>
      </dgm:prSet>
      <dgm:spPr>
        <a:blipFill rotWithShape="0">
          <a:blip xmlns:r="http://schemas.openxmlformats.org/officeDocument/2006/relationships" r:embed="rId1">
            <a:duotone>
              <a:schemeClr val="bg2">
                <a:shade val="45000"/>
                <a:satMod val="135000"/>
              </a:schemeClr>
              <a:prstClr val="white"/>
            </a:duotone>
            <a:extLst>
              <a:ext uri="{BEBA8EAE-BF5A-486C-A8C5-ECC9F3942E4B}">
                <a14:imgProps xmlns:a14="http://schemas.microsoft.com/office/drawing/2010/main">
                  <a14:imgLayer r:embed="rId2">
                    <a14:imgEffect>
                      <a14:artisticMarker/>
                    </a14:imgEffect>
                  </a14:imgLayer>
                </a14:imgProps>
              </a:ext>
            </a:extLst>
          </a:blip>
          <a:stretch>
            <a:fillRect/>
          </a:stretch>
        </a:blipFill>
      </dgm:spPr>
      <dgm:t>
        <a:bodyPr/>
        <a:lstStyle/>
        <a:p>
          <a:endParaRPr lang="en-US"/>
        </a:p>
      </dgm:t>
    </dgm:pt>
    <dgm:pt modelId="{C352836B-CBF8-3345-ADC6-03CC7DE95680}" type="pres">
      <dgm:prSet presAssocID="{09C682A9-ACE2-974D-8FC9-897873FF2367}" presName="text_2" presStyleLbl="node1" presStyleIdx="1" presStyleCnt="7">
        <dgm:presLayoutVars>
          <dgm:bulletEnabled val="1"/>
        </dgm:presLayoutVars>
      </dgm:prSet>
      <dgm:spPr/>
      <dgm:t>
        <a:bodyPr/>
        <a:lstStyle/>
        <a:p>
          <a:endParaRPr lang="en-US"/>
        </a:p>
      </dgm:t>
    </dgm:pt>
    <dgm:pt modelId="{E54BEE24-6EC3-A94D-AFB2-C96B1DE5731C}" type="pres">
      <dgm:prSet presAssocID="{09C682A9-ACE2-974D-8FC9-897873FF2367}" presName="accent_2" presStyleCnt="0"/>
      <dgm:spPr/>
    </dgm:pt>
    <dgm:pt modelId="{23DDD9C3-A785-9A4B-A0F6-01E3ACE53ACC}" type="pres">
      <dgm:prSet presAssocID="{09C682A9-ACE2-974D-8FC9-897873FF2367}" presName="accentRepeatNode" presStyleLbl="solidFgAcc1" presStyleIdx="1" presStyleCnt="7"/>
      <dgm:spPr>
        <a:blipFill rotWithShape="0">
          <a:blip xmlns:r="http://schemas.openxmlformats.org/officeDocument/2006/relationships" r:embed="rId3">
            <a:duotone>
              <a:prstClr val="black"/>
              <a:schemeClr val="accent6">
                <a:tint val="45000"/>
                <a:satMod val="400000"/>
              </a:schemeClr>
            </a:duotone>
          </a:blip>
          <a:stretch>
            <a:fillRect/>
          </a:stretch>
        </a:blipFill>
      </dgm:spPr>
    </dgm:pt>
    <dgm:pt modelId="{99110C23-5696-644A-90A4-8CEBDC95E41A}" type="pres">
      <dgm:prSet presAssocID="{97DB4212-084C-7E4F-B718-9EA18CBC81BE}" presName="text_3" presStyleLbl="node1" presStyleIdx="2" presStyleCnt="7">
        <dgm:presLayoutVars>
          <dgm:bulletEnabled val="1"/>
        </dgm:presLayoutVars>
      </dgm:prSet>
      <dgm:spPr/>
      <dgm:t>
        <a:bodyPr/>
        <a:lstStyle/>
        <a:p>
          <a:endParaRPr lang="en-US"/>
        </a:p>
      </dgm:t>
    </dgm:pt>
    <dgm:pt modelId="{D1F3FEC4-05C7-E841-B3D4-C540B9632648}" type="pres">
      <dgm:prSet presAssocID="{97DB4212-084C-7E4F-B718-9EA18CBC81BE}" presName="accent_3" presStyleCnt="0"/>
      <dgm:spPr/>
    </dgm:pt>
    <dgm:pt modelId="{7A29A89D-E44D-D346-A4D4-3DF0066E8A4C}" type="pres">
      <dgm:prSet presAssocID="{97DB4212-084C-7E4F-B718-9EA18CBC81BE}" presName="accentRepeatNode" presStyleLbl="solidFgAcc1" presStyleIdx="2" presStyleCnt="7"/>
      <dgm:spPr>
        <a:blipFill rotWithShape="0">
          <a:blip xmlns:r="http://schemas.openxmlformats.org/officeDocument/2006/relationships" r:embed="rId3">
            <a:duotone>
              <a:schemeClr val="accent2">
                <a:shade val="45000"/>
                <a:satMod val="135000"/>
              </a:schemeClr>
              <a:prstClr val="white"/>
            </a:duotone>
          </a:blip>
          <a:stretch>
            <a:fillRect/>
          </a:stretch>
        </a:blipFill>
      </dgm:spPr>
      <dgm:t>
        <a:bodyPr/>
        <a:lstStyle/>
        <a:p>
          <a:endParaRPr lang="en-US"/>
        </a:p>
      </dgm:t>
    </dgm:pt>
    <dgm:pt modelId="{B1B6FE7B-0C74-824E-9FC9-57E1353A4548}" type="pres">
      <dgm:prSet presAssocID="{0D3FD2E6-1FD9-6945-801B-2CE48788926A}" presName="text_4" presStyleLbl="node1" presStyleIdx="3" presStyleCnt="7">
        <dgm:presLayoutVars>
          <dgm:bulletEnabled val="1"/>
        </dgm:presLayoutVars>
      </dgm:prSet>
      <dgm:spPr/>
      <dgm:t>
        <a:bodyPr/>
        <a:lstStyle/>
        <a:p>
          <a:endParaRPr lang="en-US"/>
        </a:p>
      </dgm:t>
    </dgm:pt>
    <dgm:pt modelId="{0A238179-36D9-DA4B-B5A4-8AC824A51A4F}" type="pres">
      <dgm:prSet presAssocID="{0D3FD2E6-1FD9-6945-801B-2CE48788926A}" presName="accent_4" presStyleCnt="0"/>
      <dgm:spPr/>
    </dgm:pt>
    <dgm:pt modelId="{9D786D83-CD85-EE4A-97BC-BD89881EB397}" type="pres">
      <dgm:prSet presAssocID="{0D3FD2E6-1FD9-6945-801B-2CE48788926A}" presName="accentRepeatNode" presStyleLbl="solidFgAcc1" presStyleIdx="3" presStyleCnt="7"/>
      <dgm:spPr>
        <a:blipFill rotWithShape="0">
          <a:blip xmlns:r="http://schemas.openxmlformats.org/officeDocument/2006/relationships" r:embed="rId3">
            <a:duotone>
              <a:schemeClr val="accent3">
                <a:shade val="45000"/>
                <a:satMod val="135000"/>
              </a:schemeClr>
              <a:prstClr val="white"/>
            </a:duotone>
          </a:blip>
          <a:stretch>
            <a:fillRect/>
          </a:stretch>
        </a:blipFill>
      </dgm:spPr>
    </dgm:pt>
    <dgm:pt modelId="{1778AF0A-5EF1-3F40-8033-3493557647AC}" type="pres">
      <dgm:prSet presAssocID="{F82FF50B-FBC7-6D41-A586-4521F253FA76}" presName="text_5" presStyleLbl="node1" presStyleIdx="4" presStyleCnt="7">
        <dgm:presLayoutVars>
          <dgm:bulletEnabled val="1"/>
        </dgm:presLayoutVars>
      </dgm:prSet>
      <dgm:spPr/>
      <dgm:t>
        <a:bodyPr/>
        <a:lstStyle/>
        <a:p>
          <a:endParaRPr lang="en-US"/>
        </a:p>
      </dgm:t>
    </dgm:pt>
    <dgm:pt modelId="{91F3CF1E-F61C-7D45-B782-ACA04B13B050}" type="pres">
      <dgm:prSet presAssocID="{F82FF50B-FBC7-6D41-A586-4521F253FA76}" presName="accent_5" presStyleCnt="0"/>
      <dgm:spPr/>
    </dgm:pt>
    <dgm:pt modelId="{2FF774FB-EAFA-4847-9004-A29E6C6CC72F}" type="pres">
      <dgm:prSet presAssocID="{F82FF50B-FBC7-6D41-A586-4521F253FA76}" presName="accentRepeatNode" presStyleLbl="solidFgAcc1" presStyleIdx="4" presStyleCnt="7"/>
      <dgm:spPr>
        <a:blipFill rotWithShape="0">
          <a:blip xmlns:r="http://schemas.openxmlformats.org/officeDocument/2006/relationships" r:embed="rId3">
            <a:duotone>
              <a:schemeClr val="accent4">
                <a:shade val="45000"/>
                <a:satMod val="135000"/>
              </a:schemeClr>
              <a:prstClr val="white"/>
            </a:duotone>
          </a:blip>
          <a:stretch>
            <a:fillRect/>
          </a:stretch>
        </a:blipFill>
      </dgm:spPr>
    </dgm:pt>
    <dgm:pt modelId="{3BC13230-4110-4249-9296-3B395186EF19}" type="pres">
      <dgm:prSet presAssocID="{90EDBCCB-3E0F-414F-B80A-E6CABC91B359}" presName="text_6" presStyleLbl="node1" presStyleIdx="5" presStyleCnt="7">
        <dgm:presLayoutVars>
          <dgm:bulletEnabled val="1"/>
        </dgm:presLayoutVars>
      </dgm:prSet>
      <dgm:spPr/>
      <dgm:t>
        <a:bodyPr/>
        <a:lstStyle/>
        <a:p>
          <a:endParaRPr lang="en-US"/>
        </a:p>
      </dgm:t>
    </dgm:pt>
    <dgm:pt modelId="{FAC51994-38E0-1645-971D-157F5E0D5137}" type="pres">
      <dgm:prSet presAssocID="{90EDBCCB-3E0F-414F-B80A-E6CABC91B359}" presName="accent_6" presStyleCnt="0"/>
      <dgm:spPr/>
    </dgm:pt>
    <dgm:pt modelId="{D55D7F7E-B6DB-D14C-9D15-8ED30F22E0B8}" type="pres">
      <dgm:prSet presAssocID="{90EDBCCB-3E0F-414F-B80A-E6CABC91B359}" presName="accentRepeatNode" presStyleLbl="solidFgAcc1" presStyleIdx="5" presStyleCnt="7"/>
      <dgm:spPr>
        <a:blipFill rotWithShape="0">
          <a:blip xmlns:r="http://schemas.openxmlformats.org/officeDocument/2006/relationships" r:embed="rId3">
            <a:duotone>
              <a:schemeClr val="accent5">
                <a:shade val="45000"/>
                <a:satMod val="135000"/>
              </a:schemeClr>
              <a:prstClr val="white"/>
            </a:duotone>
          </a:blip>
          <a:stretch>
            <a:fillRect/>
          </a:stretch>
        </a:blipFill>
      </dgm:spPr>
    </dgm:pt>
    <dgm:pt modelId="{D71AE128-87BF-7745-94E0-05A3E89FE9DE}" type="pres">
      <dgm:prSet presAssocID="{87EBBBD6-2B23-9F49-AE91-2AF549B86C75}" presName="text_7" presStyleLbl="node1" presStyleIdx="6" presStyleCnt="7">
        <dgm:presLayoutVars>
          <dgm:bulletEnabled val="1"/>
        </dgm:presLayoutVars>
      </dgm:prSet>
      <dgm:spPr/>
      <dgm:t>
        <a:bodyPr/>
        <a:lstStyle/>
        <a:p>
          <a:endParaRPr lang="en-US"/>
        </a:p>
      </dgm:t>
    </dgm:pt>
    <dgm:pt modelId="{BCF63A37-1087-7645-BCAF-FDB56A210156}" type="pres">
      <dgm:prSet presAssocID="{87EBBBD6-2B23-9F49-AE91-2AF549B86C75}" presName="accent_7" presStyleCnt="0"/>
      <dgm:spPr/>
    </dgm:pt>
    <dgm:pt modelId="{1CF1D6B6-EC0F-D34A-9FD9-37D4D6172950}" type="pres">
      <dgm:prSet presAssocID="{87EBBBD6-2B23-9F49-AE91-2AF549B86C75}" presName="accentRepeatNode" presStyleLbl="solidFgAcc1" presStyleIdx="6" presStyleCnt="7"/>
      <dgm:spPr>
        <a:blipFill rotWithShape="0">
          <a:blip xmlns:r="http://schemas.openxmlformats.org/officeDocument/2006/relationships" r:embed="rId3">
            <a:duotone>
              <a:schemeClr val="accent6">
                <a:shade val="45000"/>
                <a:satMod val="135000"/>
              </a:schemeClr>
              <a:prstClr val="white"/>
            </a:duotone>
          </a:blip>
          <a:stretch>
            <a:fillRect/>
          </a:stretch>
        </a:blipFill>
      </dgm:spPr>
    </dgm:pt>
  </dgm:ptLst>
  <dgm:cxnLst>
    <dgm:cxn modelId="{0921C929-C26C-434E-AD8A-719FA2FE6AD6}" srcId="{760A721C-F2EA-B54C-B101-7D6EC10BFA3F}" destId="{87EBBBD6-2B23-9F49-AE91-2AF549B86C75}" srcOrd="6" destOrd="0" parTransId="{19809042-CF40-C74C-96E4-DB4479B7C759}" sibTransId="{70CA8081-31F3-9742-A637-4FA484E6D2B3}"/>
    <dgm:cxn modelId="{BDA7C11D-C806-6C45-BC16-7D30FC9A915A}" srcId="{760A721C-F2EA-B54C-B101-7D6EC10BFA3F}" destId="{F82FF50B-FBC7-6D41-A586-4521F253FA76}" srcOrd="4" destOrd="0" parTransId="{F4F1D5E9-0A58-B243-A783-66C1C8B9B3FC}" sibTransId="{182E2CB9-D139-4746-8A0E-E22A5DEA8858}"/>
    <dgm:cxn modelId="{5C83D5D3-E9EA-7049-AEAC-1C0CD5CE083F}" type="presOf" srcId="{760A721C-F2EA-B54C-B101-7D6EC10BFA3F}" destId="{D2D5B612-3930-C247-9357-E337625BD2BF}" srcOrd="0" destOrd="0" presId="urn:microsoft.com/office/officeart/2008/layout/VerticalCurvedList"/>
    <dgm:cxn modelId="{19E816E0-CA38-8044-8C0F-7F87C0509EC9}" type="presOf" srcId="{9D8E981B-FB20-284B-9044-E92E3E28F78D}" destId="{9289793C-6308-B94D-B787-E88C69DC02C0}" srcOrd="0" destOrd="0" presId="urn:microsoft.com/office/officeart/2008/layout/VerticalCurvedList"/>
    <dgm:cxn modelId="{268E7513-36B5-C643-B00A-367E8159E944}" srcId="{760A721C-F2EA-B54C-B101-7D6EC10BFA3F}" destId="{09C682A9-ACE2-974D-8FC9-897873FF2367}" srcOrd="1" destOrd="0" parTransId="{9A963FE7-482E-3B44-80AF-B02658AB5B37}" sibTransId="{747FE321-7DA8-8E44-AC6D-4D8B3F27AF39}"/>
    <dgm:cxn modelId="{9FA5BF62-44D9-4547-9E4B-DF174018D261}" type="presOf" srcId="{F82FF50B-FBC7-6D41-A586-4521F253FA76}" destId="{1778AF0A-5EF1-3F40-8033-3493557647AC}" srcOrd="0" destOrd="0" presId="urn:microsoft.com/office/officeart/2008/layout/VerticalCurvedList"/>
    <dgm:cxn modelId="{AE9D8506-D874-E74E-B102-A051375172A1}" type="presOf" srcId="{0BD04B51-FCF3-3C4E-966F-13E9C1C8ABA4}" destId="{9B78F70F-EC96-D44B-A559-896AE98D0973}" srcOrd="0" destOrd="0" presId="urn:microsoft.com/office/officeart/2008/layout/VerticalCurvedList"/>
    <dgm:cxn modelId="{5A4E7E6F-CEE1-1A44-8EC1-7D791E2AB287}" srcId="{760A721C-F2EA-B54C-B101-7D6EC10BFA3F}" destId="{90EDBCCB-3E0F-414F-B80A-E6CABC91B359}" srcOrd="5" destOrd="0" parTransId="{0A547A4D-F4A4-974F-91FA-5D4C1FA334F6}" sibTransId="{508D698B-3996-144D-BB99-D93D676DD496}"/>
    <dgm:cxn modelId="{62C15F54-E295-0546-A5B3-A67A9D2C6974}" type="presOf" srcId="{09C682A9-ACE2-974D-8FC9-897873FF2367}" destId="{C352836B-CBF8-3345-ADC6-03CC7DE95680}" srcOrd="0" destOrd="0" presId="urn:microsoft.com/office/officeart/2008/layout/VerticalCurvedList"/>
    <dgm:cxn modelId="{3C057775-7013-7348-A2B1-424F44797561}" srcId="{760A721C-F2EA-B54C-B101-7D6EC10BFA3F}" destId="{9D8E981B-FB20-284B-9044-E92E3E28F78D}" srcOrd="0" destOrd="0" parTransId="{3333B047-B79D-BC48-82AC-DD812EFE0C44}" sibTransId="{0BD04B51-FCF3-3C4E-966F-13E9C1C8ABA4}"/>
    <dgm:cxn modelId="{E9EABF80-8C0B-F748-8F5C-83BE7AC728C4}" type="presOf" srcId="{87EBBBD6-2B23-9F49-AE91-2AF549B86C75}" destId="{D71AE128-87BF-7745-94E0-05A3E89FE9DE}" srcOrd="0" destOrd="0" presId="urn:microsoft.com/office/officeart/2008/layout/VerticalCurvedList"/>
    <dgm:cxn modelId="{FDBB5793-3D97-FB48-8EBB-FB8BCCA697C9}" type="presOf" srcId="{90EDBCCB-3E0F-414F-B80A-E6CABC91B359}" destId="{3BC13230-4110-4249-9296-3B395186EF19}" srcOrd="0" destOrd="0" presId="urn:microsoft.com/office/officeart/2008/layout/VerticalCurvedList"/>
    <dgm:cxn modelId="{C8C9BE88-662E-DE4A-998E-AB8EC45EFA0F}" srcId="{760A721C-F2EA-B54C-B101-7D6EC10BFA3F}" destId="{274F3CFC-ADF1-E344-A4F2-69DD2E5C7159}" srcOrd="7" destOrd="0" parTransId="{DD416FE6-0C63-DD46-8B45-56F9352D68E4}" sibTransId="{436F7B81-CDCA-1C40-998A-E581E2913CBD}"/>
    <dgm:cxn modelId="{6DECC234-AB9A-D748-883D-0E1CBE42A947}" type="presOf" srcId="{0D3FD2E6-1FD9-6945-801B-2CE48788926A}" destId="{B1B6FE7B-0C74-824E-9FC9-57E1353A4548}" srcOrd="0" destOrd="0" presId="urn:microsoft.com/office/officeart/2008/layout/VerticalCurvedList"/>
    <dgm:cxn modelId="{4017390D-9304-C746-8B1C-14225E6868B2}" srcId="{760A721C-F2EA-B54C-B101-7D6EC10BFA3F}" destId="{0D3FD2E6-1FD9-6945-801B-2CE48788926A}" srcOrd="3" destOrd="0" parTransId="{AA1A70EF-2273-BD48-9604-C02A7EDF91CF}" sibTransId="{CC42B609-B938-9C43-9705-FE4BB3E77BED}"/>
    <dgm:cxn modelId="{3AA00456-540D-9547-89C6-76CE7965F334}" srcId="{760A721C-F2EA-B54C-B101-7D6EC10BFA3F}" destId="{97DB4212-084C-7E4F-B718-9EA18CBC81BE}" srcOrd="2" destOrd="0" parTransId="{FF628C38-3F45-334D-82F2-D68876DCD4C7}" sibTransId="{D13B34DF-CC53-6644-A6F2-69EB62EC738E}"/>
    <dgm:cxn modelId="{2BE123C7-4746-B54C-8EBB-ADDCF7CB066A}" type="presOf" srcId="{97DB4212-084C-7E4F-B718-9EA18CBC81BE}" destId="{99110C23-5696-644A-90A4-8CEBDC95E41A}" srcOrd="0" destOrd="0" presId="urn:microsoft.com/office/officeart/2008/layout/VerticalCurvedList"/>
    <dgm:cxn modelId="{7ACE0CDC-69C5-8F4F-9DC4-CE195B73944C}" type="presParOf" srcId="{D2D5B612-3930-C247-9357-E337625BD2BF}" destId="{198C37F5-FBFA-B542-B603-31447C84758B}" srcOrd="0" destOrd="0" presId="urn:microsoft.com/office/officeart/2008/layout/VerticalCurvedList"/>
    <dgm:cxn modelId="{39897769-057E-E04E-A644-C98017A9B2B1}" type="presParOf" srcId="{198C37F5-FBFA-B542-B603-31447C84758B}" destId="{AE6849C0-BB7E-5943-8975-3ACE2EA07632}" srcOrd="0" destOrd="0" presId="urn:microsoft.com/office/officeart/2008/layout/VerticalCurvedList"/>
    <dgm:cxn modelId="{B4E7039E-9BFA-A849-9C6A-3C0B4F7DEC72}" type="presParOf" srcId="{AE6849C0-BB7E-5943-8975-3ACE2EA07632}" destId="{0AA464F7-364D-1142-9B8B-7A74D668DBCB}" srcOrd="0" destOrd="0" presId="urn:microsoft.com/office/officeart/2008/layout/VerticalCurvedList"/>
    <dgm:cxn modelId="{FA980123-99EE-8548-926E-605AD104846B}" type="presParOf" srcId="{AE6849C0-BB7E-5943-8975-3ACE2EA07632}" destId="{9B78F70F-EC96-D44B-A559-896AE98D0973}" srcOrd="1" destOrd="0" presId="urn:microsoft.com/office/officeart/2008/layout/VerticalCurvedList"/>
    <dgm:cxn modelId="{E6C0D492-A154-F04C-B99A-AC9BF4EAD916}" type="presParOf" srcId="{AE6849C0-BB7E-5943-8975-3ACE2EA07632}" destId="{1E35CC67-BD54-1E49-8005-09C31C6B7E90}" srcOrd="2" destOrd="0" presId="urn:microsoft.com/office/officeart/2008/layout/VerticalCurvedList"/>
    <dgm:cxn modelId="{731EEF47-F4AE-984C-BE99-708FAD6A323E}" type="presParOf" srcId="{AE6849C0-BB7E-5943-8975-3ACE2EA07632}" destId="{8E94B6AE-C179-AF42-9674-F25EFAE5DC17}" srcOrd="3" destOrd="0" presId="urn:microsoft.com/office/officeart/2008/layout/VerticalCurvedList"/>
    <dgm:cxn modelId="{AAE070CC-090F-2E4C-8F3B-1407112064A2}" type="presParOf" srcId="{198C37F5-FBFA-B542-B603-31447C84758B}" destId="{9289793C-6308-B94D-B787-E88C69DC02C0}" srcOrd="1" destOrd="0" presId="urn:microsoft.com/office/officeart/2008/layout/VerticalCurvedList"/>
    <dgm:cxn modelId="{414899FC-46C4-4C41-843C-8C41841048CC}" type="presParOf" srcId="{198C37F5-FBFA-B542-B603-31447C84758B}" destId="{19989F5B-319F-1E40-8C5A-0EE32F225E3A}" srcOrd="2" destOrd="0" presId="urn:microsoft.com/office/officeart/2008/layout/VerticalCurvedList"/>
    <dgm:cxn modelId="{D15F5A70-A140-E541-B728-6D7B685822DE}" type="presParOf" srcId="{19989F5B-319F-1E40-8C5A-0EE32F225E3A}" destId="{A4A64667-EB3D-C347-9778-46CECAF3BE8E}" srcOrd="0" destOrd="0" presId="urn:microsoft.com/office/officeart/2008/layout/VerticalCurvedList"/>
    <dgm:cxn modelId="{5A9F92D7-F3CD-B548-8843-908B47B2A2BA}" type="presParOf" srcId="{198C37F5-FBFA-B542-B603-31447C84758B}" destId="{C352836B-CBF8-3345-ADC6-03CC7DE95680}" srcOrd="3" destOrd="0" presId="urn:microsoft.com/office/officeart/2008/layout/VerticalCurvedList"/>
    <dgm:cxn modelId="{958619F2-96CB-AC4F-8154-8A28E2922FB4}" type="presParOf" srcId="{198C37F5-FBFA-B542-B603-31447C84758B}" destId="{E54BEE24-6EC3-A94D-AFB2-C96B1DE5731C}" srcOrd="4" destOrd="0" presId="urn:microsoft.com/office/officeart/2008/layout/VerticalCurvedList"/>
    <dgm:cxn modelId="{E230A8F4-6802-2549-9796-1B3675A481FD}" type="presParOf" srcId="{E54BEE24-6EC3-A94D-AFB2-C96B1DE5731C}" destId="{23DDD9C3-A785-9A4B-A0F6-01E3ACE53ACC}" srcOrd="0" destOrd="0" presId="urn:microsoft.com/office/officeart/2008/layout/VerticalCurvedList"/>
    <dgm:cxn modelId="{2ADE1916-108E-7E48-829B-7EAF849CF1BA}" type="presParOf" srcId="{198C37F5-FBFA-B542-B603-31447C84758B}" destId="{99110C23-5696-644A-90A4-8CEBDC95E41A}" srcOrd="5" destOrd="0" presId="urn:microsoft.com/office/officeart/2008/layout/VerticalCurvedList"/>
    <dgm:cxn modelId="{9270F923-B8C9-EC4C-87DA-74921A96170D}" type="presParOf" srcId="{198C37F5-FBFA-B542-B603-31447C84758B}" destId="{D1F3FEC4-05C7-E841-B3D4-C540B9632648}" srcOrd="6" destOrd="0" presId="urn:microsoft.com/office/officeart/2008/layout/VerticalCurvedList"/>
    <dgm:cxn modelId="{3A1C53B4-F014-7944-B73B-5B121CDBE340}" type="presParOf" srcId="{D1F3FEC4-05C7-E841-B3D4-C540B9632648}" destId="{7A29A89D-E44D-D346-A4D4-3DF0066E8A4C}" srcOrd="0" destOrd="0" presId="urn:microsoft.com/office/officeart/2008/layout/VerticalCurvedList"/>
    <dgm:cxn modelId="{2C1BEDCC-B040-C548-B131-F78B7BDE90AB}" type="presParOf" srcId="{198C37F5-FBFA-B542-B603-31447C84758B}" destId="{B1B6FE7B-0C74-824E-9FC9-57E1353A4548}" srcOrd="7" destOrd="0" presId="urn:microsoft.com/office/officeart/2008/layout/VerticalCurvedList"/>
    <dgm:cxn modelId="{EB7FE10C-ECA2-8F47-B79E-B910C2B32944}" type="presParOf" srcId="{198C37F5-FBFA-B542-B603-31447C84758B}" destId="{0A238179-36D9-DA4B-B5A4-8AC824A51A4F}" srcOrd="8" destOrd="0" presId="urn:microsoft.com/office/officeart/2008/layout/VerticalCurvedList"/>
    <dgm:cxn modelId="{EA2048EB-64D2-664A-88B4-34C8C8BD0EE8}" type="presParOf" srcId="{0A238179-36D9-DA4B-B5A4-8AC824A51A4F}" destId="{9D786D83-CD85-EE4A-97BC-BD89881EB397}" srcOrd="0" destOrd="0" presId="urn:microsoft.com/office/officeart/2008/layout/VerticalCurvedList"/>
    <dgm:cxn modelId="{1F21FB1C-40BB-8941-A3C3-C5546EB7D659}" type="presParOf" srcId="{198C37F5-FBFA-B542-B603-31447C84758B}" destId="{1778AF0A-5EF1-3F40-8033-3493557647AC}" srcOrd="9" destOrd="0" presId="urn:microsoft.com/office/officeart/2008/layout/VerticalCurvedList"/>
    <dgm:cxn modelId="{976AC73C-1192-BE41-8A74-C44E510D98A7}" type="presParOf" srcId="{198C37F5-FBFA-B542-B603-31447C84758B}" destId="{91F3CF1E-F61C-7D45-B782-ACA04B13B050}" srcOrd="10" destOrd="0" presId="urn:microsoft.com/office/officeart/2008/layout/VerticalCurvedList"/>
    <dgm:cxn modelId="{520170FD-BAC6-1446-B189-6A9BD9F75A51}" type="presParOf" srcId="{91F3CF1E-F61C-7D45-B782-ACA04B13B050}" destId="{2FF774FB-EAFA-4847-9004-A29E6C6CC72F}" srcOrd="0" destOrd="0" presId="urn:microsoft.com/office/officeart/2008/layout/VerticalCurvedList"/>
    <dgm:cxn modelId="{244A07DA-FF73-A047-BD44-7C7091F24545}" type="presParOf" srcId="{198C37F5-FBFA-B542-B603-31447C84758B}" destId="{3BC13230-4110-4249-9296-3B395186EF19}" srcOrd="11" destOrd="0" presId="urn:microsoft.com/office/officeart/2008/layout/VerticalCurvedList"/>
    <dgm:cxn modelId="{DC843DF0-7768-AF49-8BE7-8CB7BF6F94C0}" type="presParOf" srcId="{198C37F5-FBFA-B542-B603-31447C84758B}" destId="{FAC51994-38E0-1645-971D-157F5E0D5137}" srcOrd="12" destOrd="0" presId="urn:microsoft.com/office/officeart/2008/layout/VerticalCurvedList"/>
    <dgm:cxn modelId="{55184182-D49A-134B-B1FA-E7B73BA145FE}" type="presParOf" srcId="{FAC51994-38E0-1645-971D-157F5E0D5137}" destId="{D55D7F7E-B6DB-D14C-9D15-8ED30F22E0B8}" srcOrd="0" destOrd="0" presId="urn:microsoft.com/office/officeart/2008/layout/VerticalCurvedList"/>
    <dgm:cxn modelId="{95367481-3A1B-0742-8294-944F4F8FCF91}" type="presParOf" srcId="{198C37F5-FBFA-B542-B603-31447C84758B}" destId="{D71AE128-87BF-7745-94E0-05A3E89FE9DE}" srcOrd="13" destOrd="0" presId="urn:microsoft.com/office/officeart/2008/layout/VerticalCurvedList"/>
    <dgm:cxn modelId="{39A22599-F806-5F4D-86D0-3BF3C5B4849D}" type="presParOf" srcId="{198C37F5-FBFA-B542-B603-31447C84758B}" destId="{BCF63A37-1087-7645-BCAF-FDB56A210156}" srcOrd="14" destOrd="0" presId="urn:microsoft.com/office/officeart/2008/layout/VerticalCurvedList"/>
    <dgm:cxn modelId="{770027F7-954E-8D4C-88A1-0458777EBEB2}" type="presParOf" srcId="{BCF63A37-1087-7645-BCAF-FDB56A210156}" destId="{1CF1D6B6-EC0F-D34A-9FD9-37D4D617295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BC8D13F-5BCB-1149-ABE3-C34E988BF10F}" type="doc">
      <dgm:prSet loTypeId="urn:microsoft.com/office/officeart/2008/layout/VerticalAccentList" loCatId="" qsTypeId="urn:microsoft.com/office/officeart/2005/8/quickstyle/simple4" qsCatId="simple" csTypeId="urn:microsoft.com/office/officeart/2005/8/colors/colorful4" csCatId="colorful"/>
      <dgm:spPr/>
      <dgm:t>
        <a:bodyPr/>
        <a:lstStyle/>
        <a:p>
          <a:endParaRPr lang="en-US"/>
        </a:p>
      </dgm:t>
    </dgm:pt>
    <dgm:pt modelId="{F8839D63-56AD-3F48-BECC-444F1D76CC3C}">
      <dgm:prSet/>
      <dgm:spPr/>
      <dgm:t>
        <a:bodyPr/>
        <a:lstStyle/>
        <a:p>
          <a:pPr rtl="0"/>
          <a:r>
            <a:rPr lang="en-US" dirty="0" smtClean="0"/>
            <a:t>How do we take advantage of the opportunities generated to date factoring in the human dynamics?</a:t>
          </a:r>
          <a:endParaRPr lang="en-US" dirty="0"/>
        </a:p>
      </dgm:t>
    </dgm:pt>
    <dgm:pt modelId="{D116ED08-5C10-2048-B48C-9C4B0F867075}" type="parTrans" cxnId="{CA5A56C9-E22A-6541-9C83-86AFFBAAAE0C}">
      <dgm:prSet/>
      <dgm:spPr/>
      <dgm:t>
        <a:bodyPr/>
        <a:lstStyle/>
        <a:p>
          <a:endParaRPr lang="en-US"/>
        </a:p>
      </dgm:t>
    </dgm:pt>
    <dgm:pt modelId="{4CBE9ECC-3F6F-0C44-A9E8-C6A49E7BBC77}" type="sibTrans" cxnId="{CA5A56C9-E22A-6541-9C83-86AFFBAAAE0C}">
      <dgm:prSet/>
      <dgm:spPr/>
      <dgm:t>
        <a:bodyPr/>
        <a:lstStyle/>
        <a:p>
          <a:endParaRPr lang="en-US"/>
        </a:p>
      </dgm:t>
    </dgm:pt>
    <dgm:pt modelId="{E424BA77-0D1C-4B48-8F76-D22C22221C07}">
      <dgm:prSet/>
      <dgm:spPr/>
      <dgm:t>
        <a:bodyPr/>
        <a:lstStyle/>
        <a:p>
          <a:pPr rtl="0"/>
          <a:r>
            <a:rPr lang="en-US" smtClean="0"/>
            <a:t>What portfolio of activities are the necessary to engage the scientific community in the development/use of EarthCube?</a:t>
          </a:r>
          <a:endParaRPr lang="en-US"/>
        </a:p>
      </dgm:t>
    </dgm:pt>
    <dgm:pt modelId="{BE4B46CB-F211-8246-B450-5931C846D6AB}" type="parTrans" cxnId="{4AF03C5D-8BE2-FF4A-AFE4-1612FC88302A}">
      <dgm:prSet/>
      <dgm:spPr/>
      <dgm:t>
        <a:bodyPr/>
        <a:lstStyle/>
        <a:p>
          <a:endParaRPr lang="en-US"/>
        </a:p>
      </dgm:t>
    </dgm:pt>
    <dgm:pt modelId="{04F4CAE9-B3EF-A941-AA66-5F08FD7FA22C}" type="sibTrans" cxnId="{4AF03C5D-8BE2-FF4A-AFE4-1612FC88302A}">
      <dgm:prSet/>
      <dgm:spPr/>
      <dgm:t>
        <a:bodyPr/>
        <a:lstStyle/>
        <a:p>
          <a:endParaRPr lang="en-US"/>
        </a:p>
      </dgm:t>
    </dgm:pt>
    <dgm:pt modelId="{180A65F8-3AA7-F247-BB88-BF36D22642EF}">
      <dgm:prSet/>
      <dgm:spPr/>
      <dgm:t>
        <a:bodyPr/>
        <a:lstStyle/>
        <a:p>
          <a:pPr rtl="0"/>
          <a:r>
            <a:rPr lang="en-US" smtClean="0"/>
            <a:t>How can we effectively engage our sister agencies and international partners in the dialog?</a:t>
          </a:r>
          <a:endParaRPr lang="en-US"/>
        </a:p>
      </dgm:t>
    </dgm:pt>
    <dgm:pt modelId="{38991E9E-C63C-474F-8399-BE4D687136BA}" type="parTrans" cxnId="{EF11D6AC-BF59-084E-98AC-A8306AF0EC61}">
      <dgm:prSet/>
      <dgm:spPr/>
      <dgm:t>
        <a:bodyPr/>
        <a:lstStyle/>
        <a:p>
          <a:endParaRPr lang="en-US"/>
        </a:p>
      </dgm:t>
    </dgm:pt>
    <dgm:pt modelId="{FB3554D0-9CA3-5D4A-86A5-5AC6F29B4F05}" type="sibTrans" cxnId="{EF11D6AC-BF59-084E-98AC-A8306AF0EC61}">
      <dgm:prSet/>
      <dgm:spPr/>
      <dgm:t>
        <a:bodyPr/>
        <a:lstStyle/>
        <a:p>
          <a:endParaRPr lang="en-US"/>
        </a:p>
      </dgm:t>
    </dgm:pt>
    <dgm:pt modelId="{B46FBCE8-6EF2-7845-A97F-A58999FE9F88}">
      <dgm:prSet/>
      <dgm:spPr/>
      <dgm:t>
        <a:bodyPr/>
        <a:lstStyle/>
        <a:p>
          <a:pPr rtl="0"/>
          <a:r>
            <a:rPr lang="en-US" smtClean="0"/>
            <a:t>How can NSF be a more effective facilitator of collaborative dialogs among the geosciences?  </a:t>
          </a:r>
          <a:endParaRPr lang="en-US"/>
        </a:p>
      </dgm:t>
    </dgm:pt>
    <dgm:pt modelId="{79FE32FC-019E-AA44-BFE4-41ABB94B3398}" type="parTrans" cxnId="{5A7B2AE0-0F72-FE4A-900C-46F00AEF72C2}">
      <dgm:prSet/>
      <dgm:spPr/>
      <dgm:t>
        <a:bodyPr/>
        <a:lstStyle/>
        <a:p>
          <a:endParaRPr lang="en-US"/>
        </a:p>
      </dgm:t>
    </dgm:pt>
    <dgm:pt modelId="{04F03448-895A-D446-811D-98C150A13996}" type="sibTrans" cxnId="{5A7B2AE0-0F72-FE4A-900C-46F00AEF72C2}">
      <dgm:prSet/>
      <dgm:spPr/>
      <dgm:t>
        <a:bodyPr/>
        <a:lstStyle/>
        <a:p>
          <a:endParaRPr lang="en-US"/>
        </a:p>
      </dgm:t>
    </dgm:pt>
    <dgm:pt modelId="{534BCD34-DDC3-7C4D-A818-158AE0CB24BD}">
      <dgm:prSet/>
      <dgm:spPr/>
      <dgm:t>
        <a:bodyPr/>
        <a:lstStyle/>
        <a:p>
          <a:pPr rtl="0"/>
          <a:r>
            <a:rPr lang="en-US" smtClean="0"/>
            <a:t>How do you change the community culture?  </a:t>
          </a:r>
          <a:endParaRPr lang="en-US"/>
        </a:p>
      </dgm:t>
    </dgm:pt>
    <dgm:pt modelId="{71DC00BB-8189-5346-96EA-1BA39DBDCAD2}" type="parTrans" cxnId="{A7600120-B67C-664D-B182-B01DAE833088}">
      <dgm:prSet/>
      <dgm:spPr/>
      <dgm:t>
        <a:bodyPr/>
        <a:lstStyle/>
        <a:p>
          <a:endParaRPr lang="en-US"/>
        </a:p>
      </dgm:t>
    </dgm:pt>
    <dgm:pt modelId="{33396E98-CF89-4646-A507-518E99D4A153}" type="sibTrans" cxnId="{A7600120-B67C-664D-B182-B01DAE833088}">
      <dgm:prSet/>
      <dgm:spPr/>
      <dgm:t>
        <a:bodyPr/>
        <a:lstStyle/>
        <a:p>
          <a:endParaRPr lang="en-US"/>
        </a:p>
      </dgm:t>
    </dgm:pt>
    <dgm:pt modelId="{EF8AF596-B4F6-9640-93B4-19FBD225B0C2}" type="pres">
      <dgm:prSet presAssocID="{0BC8D13F-5BCB-1149-ABE3-C34E988BF10F}" presName="Name0" presStyleCnt="0">
        <dgm:presLayoutVars>
          <dgm:chMax/>
          <dgm:chPref/>
          <dgm:dir/>
        </dgm:presLayoutVars>
      </dgm:prSet>
      <dgm:spPr/>
      <dgm:t>
        <a:bodyPr/>
        <a:lstStyle/>
        <a:p>
          <a:endParaRPr lang="en-US"/>
        </a:p>
      </dgm:t>
    </dgm:pt>
    <dgm:pt modelId="{9435166A-F301-A245-953E-AC94B37DFE29}" type="pres">
      <dgm:prSet presAssocID="{F8839D63-56AD-3F48-BECC-444F1D76CC3C}" presName="parenttextcomposite" presStyleCnt="0"/>
      <dgm:spPr/>
    </dgm:pt>
    <dgm:pt modelId="{A294046A-D820-8247-96A2-86C289B77909}" type="pres">
      <dgm:prSet presAssocID="{F8839D63-56AD-3F48-BECC-444F1D76CC3C}" presName="parenttext" presStyleLbl="revTx" presStyleIdx="0" presStyleCnt="5">
        <dgm:presLayoutVars>
          <dgm:chMax/>
          <dgm:chPref val="2"/>
          <dgm:bulletEnabled val="1"/>
        </dgm:presLayoutVars>
      </dgm:prSet>
      <dgm:spPr/>
      <dgm:t>
        <a:bodyPr/>
        <a:lstStyle/>
        <a:p>
          <a:endParaRPr lang="en-US"/>
        </a:p>
      </dgm:t>
    </dgm:pt>
    <dgm:pt modelId="{B996C51F-2D6A-904E-9229-9447A829D4C9}" type="pres">
      <dgm:prSet presAssocID="{F8839D63-56AD-3F48-BECC-444F1D76CC3C}" presName="parallelogramComposite" presStyleCnt="0"/>
      <dgm:spPr/>
    </dgm:pt>
    <dgm:pt modelId="{B38141FD-7E9E-4D4B-8977-EBF7511764EF}" type="pres">
      <dgm:prSet presAssocID="{F8839D63-56AD-3F48-BECC-444F1D76CC3C}" presName="parallelogram1" presStyleLbl="alignNode1" presStyleIdx="0" presStyleCnt="35"/>
      <dgm:spPr/>
    </dgm:pt>
    <dgm:pt modelId="{55BAA9C1-F07E-5A48-AE36-104E584AA633}" type="pres">
      <dgm:prSet presAssocID="{F8839D63-56AD-3F48-BECC-444F1D76CC3C}" presName="parallelogram2" presStyleLbl="alignNode1" presStyleIdx="1" presStyleCnt="35"/>
      <dgm:spPr/>
    </dgm:pt>
    <dgm:pt modelId="{0D62EBC2-23AC-434C-90C1-55D88D6C8FEB}" type="pres">
      <dgm:prSet presAssocID="{F8839D63-56AD-3F48-BECC-444F1D76CC3C}" presName="parallelogram3" presStyleLbl="alignNode1" presStyleIdx="2" presStyleCnt="35"/>
      <dgm:spPr/>
    </dgm:pt>
    <dgm:pt modelId="{EAF8BEAC-AA40-F142-86EC-F4501FD4AB96}" type="pres">
      <dgm:prSet presAssocID="{F8839D63-56AD-3F48-BECC-444F1D76CC3C}" presName="parallelogram4" presStyleLbl="alignNode1" presStyleIdx="3" presStyleCnt="35"/>
      <dgm:spPr/>
    </dgm:pt>
    <dgm:pt modelId="{72623E37-5E58-6F4A-A52E-A0F99BFE470C}" type="pres">
      <dgm:prSet presAssocID="{F8839D63-56AD-3F48-BECC-444F1D76CC3C}" presName="parallelogram5" presStyleLbl="alignNode1" presStyleIdx="4" presStyleCnt="35"/>
      <dgm:spPr/>
    </dgm:pt>
    <dgm:pt modelId="{755F521D-C2A5-8E4E-8501-2F35B8F9ED12}" type="pres">
      <dgm:prSet presAssocID="{F8839D63-56AD-3F48-BECC-444F1D76CC3C}" presName="parallelogram6" presStyleLbl="alignNode1" presStyleIdx="5" presStyleCnt="35"/>
      <dgm:spPr/>
    </dgm:pt>
    <dgm:pt modelId="{D31F0BEE-C445-4C4C-9747-4055DE6B02A0}" type="pres">
      <dgm:prSet presAssocID="{F8839D63-56AD-3F48-BECC-444F1D76CC3C}" presName="parallelogram7" presStyleLbl="alignNode1" presStyleIdx="6" presStyleCnt="35"/>
      <dgm:spPr/>
    </dgm:pt>
    <dgm:pt modelId="{8C94EE2C-3EBD-A84D-8358-273A07F6FE5F}" type="pres">
      <dgm:prSet presAssocID="{4CBE9ECC-3F6F-0C44-A9E8-C6A49E7BBC77}" presName="sibTrans" presStyleCnt="0"/>
      <dgm:spPr/>
    </dgm:pt>
    <dgm:pt modelId="{9B412014-C302-0749-9EE6-378D1096E8F3}" type="pres">
      <dgm:prSet presAssocID="{E424BA77-0D1C-4B48-8F76-D22C22221C07}" presName="parenttextcomposite" presStyleCnt="0"/>
      <dgm:spPr/>
    </dgm:pt>
    <dgm:pt modelId="{C5CC344F-2849-9646-8807-0535473F445B}" type="pres">
      <dgm:prSet presAssocID="{E424BA77-0D1C-4B48-8F76-D22C22221C07}" presName="parenttext" presStyleLbl="revTx" presStyleIdx="1" presStyleCnt="5">
        <dgm:presLayoutVars>
          <dgm:chMax/>
          <dgm:chPref val="2"/>
          <dgm:bulletEnabled val="1"/>
        </dgm:presLayoutVars>
      </dgm:prSet>
      <dgm:spPr/>
      <dgm:t>
        <a:bodyPr/>
        <a:lstStyle/>
        <a:p>
          <a:endParaRPr lang="en-US"/>
        </a:p>
      </dgm:t>
    </dgm:pt>
    <dgm:pt modelId="{FD37DBE8-D5B7-2543-8981-867BB02FB36B}" type="pres">
      <dgm:prSet presAssocID="{E424BA77-0D1C-4B48-8F76-D22C22221C07}" presName="parallelogramComposite" presStyleCnt="0"/>
      <dgm:spPr/>
    </dgm:pt>
    <dgm:pt modelId="{B4768FD0-C085-F641-BE8D-1ED610A5C80A}" type="pres">
      <dgm:prSet presAssocID="{E424BA77-0D1C-4B48-8F76-D22C22221C07}" presName="parallelogram1" presStyleLbl="alignNode1" presStyleIdx="7" presStyleCnt="35"/>
      <dgm:spPr/>
    </dgm:pt>
    <dgm:pt modelId="{5273F0BB-2613-A948-991D-1861E6EABF9D}" type="pres">
      <dgm:prSet presAssocID="{E424BA77-0D1C-4B48-8F76-D22C22221C07}" presName="parallelogram2" presStyleLbl="alignNode1" presStyleIdx="8" presStyleCnt="35"/>
      <dgm:spPr/>
    </dgm:pt>
    <dgm:pt modelId="{61DF61A1-D221-D246-9248-3D420096EB67}" type="pres">
      <dgm:prSet presAssocID="{E424BA77-0D1C-4B48-8F76-D22C22221C07}" presName="parallelogram3" presStyleLbl="alignNode1" presStyleIdx="9" presStyleCnt="35"/>
      <dgm:spPr/>
    </dgm:pt>
    <dgm:pt modelId="{20A1FCE8-C7A1-9843-A32E-F99BDA593D1E}" type="pres">
      <dgm:prSet presAssocID="{E424BA77-0D1C-4B48-8F76-D22C22221C07}" presName="parallelogram4" presStyleLbl="alignNode1" presStyleIdx="10" presStyleCnt="35"/>
      <dgm:spPr/>
    </dgm:pt>
    <dgm:pt modelId="{3486BB95-7F7F-8147-ADFC-C769BC064DED}" type="pres">
      <dgm:prSet presAssocID="{E424BA77-0D1C-4B48-8F76-D22C22221C07}" presName="parallelogram5" presStyleLbl="alignNode1" presStyleIdx="11" presStyleCnt="35"/>
      <dgm:spPr/>
    </dgm:pt>
    <dgm:pt modelId="{D56FA6AB-883C-A442-83AC-47F3D7B808C1}" type="pres">
      <dgm:prSet presAssocID="{E424BA77-0D1C-4B48-8F76-D22C22221C07}" presName="parallelogram6" presStyleLbl="alignNode1" presStyleIdx="12" presStyleCnt="35"/>
      <dgm:spPr/>
    </dgm:pt>
    <dgm:pt modelId="{0DC2B677-1D83-4D42-9742-6A07EA053175}" type="pres">
      <dgm:prSet presAssocID="{E424BA77-0D1C-4B48-8F76-D22C22221C07}" presName="parallelogram7" presStyleLbl="alignNode1" presStyleIdx="13" presStyleCnt="35"/>
      <dgm:spPr/>
    </dgm:pt>
    <dgm:pt modelId="{89FD4D5C-484B-6441-96F6-9D826F14CE88}" type="pres">
      <dgm:prSet presAssocID="{04F4CAE9-B3EF-A941-AA66-5F08FD7FA22C}" presName="sibTrans" presStyleCnt="0"/>
      <dgm:spPr/>
    </dgm:pt>
    <dgm:pt modelId="{0E138BD5-BA3D-814C-B503-15DD4CB6B0FF}" type="pres">
      <dgm:prSet presAssocID="{180A65F8-3AA7-F247-BB88-BF36D22642EF}" presName="parenttextcomposite" presStyleCnt="0"/>
      <dgm:spPr/>
    </dgm:pt>
    <dgm:pt modelId="{4D006EBE-DF27-504D-B3E6-37EDF58A8379}" type="pres">
      <dgm:prSet presAssocID="{180A65F8-3AA7-F247-BB88-BF36D22642EF}" presName="parenttext" presStyleLbl="revTx" presStyleIdx="2" presStyleCnt="5">
        <dgm:presLayoutVars>
          <dgm:chMax/>
          <dgm:chPref val="2"/>
          <dgm:bulletEnabled val="1"/>
        </dgm:presLayoutVars>
      </dgm:prSet>
      <dgm:spPr/>
      <dgm:t>
        <a:bodyPr/>
        <a:lstStyle/>
        <a:p>
          <a:endParaRPr lang="en-US"/>
        </a:p>
      </dgm:t>
    </dgm:pt>
    <dgm:pt modelId="{6EB7A1CD-0051-F247-83FF-96E3086355A8}" type="pres">
      <dgm:prSet presAssocID="{180A65F8-3AA7-F247-BB88-BF36D22642EF}" presName="parallelogramComposite" presStyleCnt="0"/>
      <dgm:spPr/>
    </dgm:pt>
    <dgm:pt modelId="{D074B348-00BF-4F49-97DC-EB0D03007CFE}" type="pres">
      <dgm:prSet presAssocID="{180A65F8-3AA7-F247-BB88-BF36D22642EF}" presName="parallelogram1" presStyleLbl="alignNode1" presStyleIdx="14" presStyleCnt="35"/>
      <dgm:spPr/>
    </dgm:pt>
    <dgm:pt modelId="{DC514EA5-CEBA-B843-A2F9-33A05E173335}" type="pres">
      <dgm:prSet presAssocID="{180A65F8-3AA7-F247-BB88-BF36D22642EF}" presName="parallelogram2" presStyleLbl="alignNode1" presStyleIdx="15" presStyleCnt="35"/>
      <dgm:spPr/>
    </dgm:pt>
    <dgm:pt modelId="{6DE7793C-DF50-D341-9059-455878AE8BE7}" type="pres">
      <dgm:prSet presAssocID="{180A65F8-3AA7-F247-BB88-BF36D22642EF}" presName="parallelogram3" presStyleLbl="alignNode1" presStyleIdx="16" presStyleCnt="35"/>
      <dgm:spPr/>
    </dgm:pt>
    <dgm:pt modelId="{328B8A89-0FCE-9B41-943B-15030DD6077E}" type="pres">
      <dgm:prSet presAssocID="{180A65F8-3AA7-F247-BB88-BF36D22642EF}" presName="parallelogram4" presStyleLbl="alignNode1" presStyleIdx="17" presStyleCnt="35"/>
      <dgm:spPr/>
    </dgm:pt>
    <dgm:pt modelId="{F5715514-8E87-FE4E-863C-181EC1C914CB}" type="pres">
      <dgm:prSet presAssocID="{180A65F8-3AA7-F247-BB88-BF36D22642EF}" presName="parallelogram5" presStyleLbl="alignNode1" presStyleIdx="18" presStyleCnt="35"/>
      <dgm:spPr/>
    </dgm:pt>
    <dgm:pt modelId="{FA455029-0382-784B-9117-57EF49389ED0}" type="pres">
      <dgm:prSet presAssocID="{180A65F8-3AA7-F247-BB88-BF36D22642EF}" presName="parallelogram6" presStyleLbl="alignNode1" presStyleIdx="19" presStyleCnt="35"/>
      <dgm:spPr/>
    </dgm:pt>
    <dgm:pt modelId="{BA449717-CEEA-4246-9736-EB5402F31E0A}" type="pres">
      <dgm:prSet presAssocID="{180A65F8-3AA7-F247-BB88-BF36D22642EF}" presName="parallelogram7" presStyleLbl="alignNode1" presStyleIdx="20" presStyleCnt="35"/>
      <dgm:spPr/>
    </dgm:pt>
    <dgm:pt modelId="{DE46F03F-F778-5140-9E26-B283F1F5209D}" type="pres">
      <dgm:prSet presAssocID="{FB3554D0-9CA3-5D4A-86A5-5AC6F29B4F05}" presName="sibTrans" presStyleCnt="0"/>
      <dgm:spPr/>
    </dgm:pt>
    <dgm:pt modelId="{E905C9B8-7B1A-5548-BCBB-1865417BFECA}" type="pres">
      <dgm:prSet presAssocID="{B46FBCE8-6EF2-7845-A97F-A58999FE9F88}" presName="parenttextcomposite" presStyleCnt="0"/>
      <dgm:spPr/>
    </dgm:pt>
    <dgm:pt modelId="{29A3B5F2-10B0-BF44-8241-9B6229B53F18}" type="pres">
      <dgm:prSet presAssocID="{B46FBCE8-6EF2-7845-A97F-A58999FE9F88}" presName="parenttext" presStyleLbl="revTx" presStyleIdx="3" presStyleCnt="5">
        <dgm:presLayoutVars>
          <dgm:chMax/>
          <dgm:chPref val="2"/>
          <dgm:bulletEnabled val="1"/>
        </dgm:presLayoutVars>
      </dgm:prSet>
      <dgm:spPr/>
      <dgm:t>
        <a:bodyPr/>
        <a:lstStyle/>
        <a:p>
          <a:endParaRPr lang="en-US"/>
        </a:p>
      </dgm:t>
    </dgm:pt>
    <dgm:pt modelId="{6EE1023A-1119-A74B-B685-7CAEA201DE0A}" type="pres">
      <dgm:prSet presAssocID="{B46FBCE8-6EF2-7845-A97F-A58999FE9F88}" presName="parallelogramComposite" presStyleCnt="0"/>
      <dgm:spPr/>
    </dgm:pt>
    <dgm:pt modelId="{79B5B224-2566-EC42-82F4-1CA707F52628}" type="pres">
      <dgm:prSet presAssocID="{B46FBCE8-6EF2-7845-A97F-A58999FE9F88}" presName="parallelogram1" presStyleLbl="alignNode1" presStyleIdx="21" presStyleCnt="35"/>
      <dgm:spPr/>
    </dgm:pt>
    <dgm:pt modelId="{3744B89A-6A01-764B-9736-382D28204E9F}" type="pres">
      <dgm:prSet presAssocID="{B46FBCE8-6EF2-7845-A97F-A58999FE9F88}" presName="parallelogram2" presStyleLbl="alignNode1" presStyleIdx="22" presStyleCnt="35"/>
      <dgm:spPr/>
    </dgm:pt>
    <dgm:pt modelId="{938A2105-90D1-F149-B6C1-1B2A4507F2D5}" type="pres">
      <dgm:prSet presAssocID="{B46FBCE8-6EF2-7845-A97F-A58999FE9F88}" presName="parallelogram3" presStyleLbl="alignNode1" presStyleIdx="23" presStyleCnt="35"/>
      <dgm:spPr/>
    </dgm:pt>
    <dgm:pt modelId="{F995E7EF-EB91-1543-B1E3-0644A780ABBF}" type="pres">
      <dgm:prSet presAssocID="{B46FBCE8-6EF2-7845-A97F-A58999FE9F88}" presName="parallelogram4" presStyleLbl="alignNode1" presStyleIdx="24" presStyleCnt="35"/>
      <dgm:spPr/>
    </dgm:pt>
    <dgm:pt modelId="{EF2BAAD9-0FB7-3141-8C42-4561A3C57EAB}" type="pres">
      <dgm:prSet presAssocID="{B46FBCE8-6EF2-7845-A97F-A58999FE9F88}" presName="parallelogram5" presStyleLbl="alignNode1" presStyleIdx="25" presStyleCnt="35"/>
      <dgm:spPr/>
    </dgm:pt>
    <dgm:pt modelId="{036E65AC-E63F-1843-AAB7-C04A7A15E6FE}" type="pres">
      <dgm:prSet presAssocID="{B46FBCE8-6EF2-7845-A97F-A58999FE9F88}" presName="parallelogram6" presStyleLbl="alignNode1" presStyleIdx="26" presStyleCnt="35"/>
      <dgm:spPr/>
    </dgm:pt>
    <dgm:pt modelId="{F6201FDA-4E66-AE41-AF5D-B675ED2DEA9F}" type="pres">
      <dgm:prSet presAssocID="{B46FBCE8-6EF2-7845-A97F-A58999FE9F88}" presName="parallelogram7" presStyleLbl="alignNode1" presStyleIdx="27" presStyleCnt="35"/>
      <dgm:spPr/>
    </dgm:pt>
    <dgm:pt modelId="{9941046D-2AC1-1043-9300-D7539CD37845}" type="pres">
      <dgm:prSet presAssocID="{04F03448-895A-D446-811D-98C150A13996}" presName="sibTrans" presStyleCnt="0"/>
      <dgm:spPr/>
    </dgm:pt>
    <dgm:pt modelId="{736A72A1-1A6C-D941-8E95-8182289B127F}" type="pres">
      <dgm:prSet presAssocID="{534BCD34-DDC3-7C4D-A818-158AE0CB24BD}" presName="parenttextcomposite" presStyleCnt="0"/>
      <dgm:spPr/>
    </dgm:pt>
    <dgm:pt modelId="{C345F6E4-8BCE-C44E-8771-F6EC8CD63D50}" type="pres">
      <dgm:prSet presAssocID="{534BCD34-DDC3-7C4D-A818-158AE0CB24BD}" presName="parenttext" presStyleLbl="revTx" presStyleIdx="4" presStyleCnt="5">
        <dgm:presLayoutVars>
          <dgm:chMax/>
          <dgm:chPref val="2"/>
          <dgm:bulletEnabled val="1"/>
        </dgm:presLayoutVars>
      </dgm:prSet>
      <dgm:spPr/>
      <dgm:t>
        <a:bodyPr/>
        <a:lstStyle/>
        <a:p>
          <a:endParaRPr lang="en-US"/>
        </a:p>
      </dgm:t>
    </dgm:pt>
    <dgm:pt modelId="{46B764D5-482C-1946-B0DF-E826B1DB2AB0}" type="pres">
      <dgm:prSet presAssocID="{534BCD34-DDC3-7C4D-A818-158AE0CB24BD}" presName="parallelogramComposite" presStyleCnt="0"/>
      <dgm:spPr/>
    </dgm:pt>
    <dgm:pt modelId="{2F7A33FB-2F95-074D-B9B6-1824D1A4F508}" type="pres">
      <dgm:prSet presAssocID="{534BCD34-DDC3-7C4D-A818-158AE0CB24BD}" presName="parallelogram1" presStyleLbl="alignNode1" presStyleIdx="28" presStyleCnt="35"/>
      <dgm:spPr/>
    </dgm:pt>
    <dgm:pt modelId="{D863ABA5-FFA1-0E4B-98B2-2EF8B0E3BA1E}" type="pres">
      <dgm:prSet presAssocID="{534BCD34-DDC3-7C4D-A818-158AE0CB24BD}" presName="parallelogram2" presStyleLbl="alignNode1" presStyleIdx="29" presStyleCnt="35"/>
      <dgm:spPr/>
    </dgm:pt>
    <dgm:pt modelId="{F85D7C1C-78E8-064F-8172-B5FDAC6887BC}" type="pres">
      <dgm:prSet presAssocID="{534BCD34-DDC3-7C4D-A818-158AE0CB24BD}" presName="parallelogram3" presStyleLbl="alignNode1" presStyleIdx="30" presStyleCnt="35"/>
      <dgm:spPr/>
    </dgm:pt>
    <dgm:pt modelId="{F95FD1CB-4F7B-164E-9C20-105DC5C63029}" type="pres">
      <dgm:prSet presAssocID="{534BCD34-DDC3-7C4D-A818-158AE0CB24BD}" presName="parallelogram4" presStyleLbl="alignNode1" presStyleIdx="31" presStyleCnt="35"/>
      <dgm:spPr/>
    </dgm:pt>
    <dgm:pt modelId="{5A57D859-70B6-4140-B3B9-D9EBCF45E1A2}" type="pres">
      <dgm:prSet presAssocID="{534BCD34-DDC3-7C4D-A818-158AE0CB24BD}" presName="parallelogram5" presStyleLbl="alignNode1" presStyleIdx="32" presStyleCnt="35"/>
      <dgm:spPr/>
    </dgm:pt>
    <dgm:pt modelId="{9B301480-FD9A-BE49-AE91-88ACDEB1CB13}" type="pres">
      <dgm:prSet presAssocID="{534BCD34-DDC3-7C4D-A818-158AE0CB24BD}" presName="parallelogram6" presStyleLbl="alignNode1" presStyleIdx="33" presStyleCnt="35"/>
      <dgm:spPr/>
    </dgm:pt>
    <dgm:pt modelId="{EB6E94C1-4C3A-5647-8B20-C3E73C90CB13}" type="pres">
      <dgm:prSet presAssocID="{534BCD34-DDC3-7C4D-A818-158AE0CB24BD}" presName="parallelogram7" presStyleLbl="alignNode1" presStyleIdx="34" presStyleCnt="35"/>
      <dgm:spPr/>
    </dgm:pt>
  </dgm:ptLst>
  <dgm:cxnLst>
    <dgm:cxn modelId="{4AF03C5D-8BE2-FF4A-AFE4-1612FC88302A}" srcId="{0BC8D13F-5BCB-1149-ABE3-C34E988BF10F}" destId="{E424BA77-0D1C-4B48-8F76-D22C22221C07}" srcOrd="1" destOrd="0" parTransId="{BE4B46CB-F211-8246-B450-5931C846D6AB}" sibTransId="{04F4CAE9-B3EF-A941-AA66-5F08FD7FA22C}"/>
    <dgm:cxn modelId="{5A7B2AE0-0F72-FE4A-900C-46F00AEF72C2}" srcId="{0BC8D13F-5BCB-1149-ABE3-C34E988BF10F}" destId="{B46FBCE8-6EF2-7845-A97F-A58999FE9F88}" srcOrd="3" destOrd="0" parTransId="{79FE32FC-019E-AA44-BFE4-41ABB94B3398}" sibTransId="{04F03448-895A-D446-811D-98C150A13996}"/>
    <dgm:cxn modelId="{131CFAA8-DCCE-4944-9DE8-7FCD62A2AB59}" type="presOf" srcId="{0BC8D13F-5BCB-1149-ABE3-C34E988BF10F}" destId="{EF8AF596-B4F6-9640-93B4-19FBD225B0C2}" srcOrd="0" destOrd="0" presId="urn:microsoft.com/office/officeart/2008/layout/VerticalAccentList"/>
    <dgm:cxn modelId="{A7600120-B67C-664D-B182-B01DAE833088}" srcId="{0BC8D13F-5BCB-1149-ABE3-C34E988BF10F}" destId="{534BCD34-DDC3-7C4D-A818-158AE0CB24BD}" srcOrd="4" destOrd="0" parTransId="{71DC00BB-8189-5346-96EA-1BA39DBDCAD2}" sibTransId="{33396E98-CF89-4646-A507-518E99D4A153}"/>
    <dgm:cxn modelId="{FD9515D5-EF28-1B4F-ADA7-313C85FBF97D}" type="presOf" srcId="{B46FBCE8-6EF2-7845-A97F-A58999FE9F88}" destId="{29A3B5F2-10B0-BF44-8241-9B6229B53F18}" srcOrd="0" destOrd="0" presId="urn:microsoft.com/office/officeart/2008/layout/VerticalAccentList"/>
    <dgm:cxn modelId="{CA5A56C9-E22A-6541-9C83-86AFFBAAAE0C}" srcId="{0BC8D13F-5BCB-1149-ABE3-C34E988BF10F}" destId="{F8839D63-56AD-3F48-BECC-444F1D76CC3C}" srcOrd="0" destOrd="0" parTransId="{D116ED08-5C10-2048-B48C-9C4B0F867075}" sibTransId="{4CBE9ECC-3F6F-0C44-A9E8-C6A49E7BBC77}"/>
    <dgm:cxn modelId="{69717D71-A75B-3A42-BE76-F7758BB2FB41}" type="presOf" srcId="{F8839D63-56AD-3F48-BECC-444F1D76CC3C}" destId="{A294046A-D820-8247-96A2-86C289B77909}" srcOrd="0" destOrd="0" presId="urn:microsoft.com/office/officeart/2008/layout/VerticalAccentList"/>
    <dgm:cxn modelId="{929DF7AB-25CE-9A46-91D5-F77AE89C54D6}" type="presOf" srcId="{E424BA77-0D1C-4B48-8F76-D22C22221C07}" destId="{C5CC344F-2849-9646-8807-0535473F445B}" srcOrd="0" destOrd="0" presId="urn:microsoft.com/office/officeart/2008/layout/VerticalAccentList"/>
    <dgm:cxn modelId="{46D0513F-F4F3-4644-89EA-CF69B8E9A7C9}" type="presOf" srcId="{534BCD34-DDC3-7C4D-A818-158AE0CB24BD}" destId="{C345F6E4-8BCE-C44E-8771-F6EC8CD63D50}" srcOrd="0" destOrd="0" presId="urn:microsoft.com/office/officeart/2008/layout/VerticalAccentList"/>
    <dgm:cxn modelId="{680D6631-1804-EB4D-BE52-1688FD46C8FE}" type="presOf" srcId="{180A65F8-3AA7-F247-BB88-BF36D22642EF}" destId="{4D006EBE-DF27-504D-B3E6-37EDF58A8379}" srcOrd="0" destOrd="0" presId="urn:microsoft.com/office/officeart/2008/layout/VerticalAccentList"/>
    <dgm:cxn modelId="{EF11D6AC-BF59-084E-98AC-A8306AF0EC61}" srcId="{0BC8D13F-5BCB-1149-ABE3-C34E988BF10F}" destId="{180A65F8-3AA7-F247-BB88-BF36D22642EF}" srcOrd="2" destOrd="0" parTransId="{38991E9E-C63C-474F-8399-BE4D687136BA}" sibTransId="{FB3554D0-9CA3-5D4A-86A5-5AC6F29B4F05}"/>
    <dgm:cxn modelId="{382EEC65-4036-AF4A-97E9-DE6120C09B99}" type="presParOf" srcId="{EF8AF596-B4F6-9640-93B4-19FBD225B0C2}" destId="{9435166A-F301-A245-953E-AC94B37DFE29}" srcOrd="0" destOrd="0" presId="urn:microsoft.com/office/officeart/2008/layout/VerticalAccentList"/>
    <dgm:cxn modelId="{046700FB-332D-A54C-8739-9E562A59A830}" type="presParOf" srcId="{9435166A-F301-A245-953E-AC94B37DFE29}" destId="{A294046A-D820-8247-96A2-86C289B77909}" srcOrd="0" destOrd="0" presId="urn:microsoft.com/office/officeart/2008/layout/VerticalAccentList"/>
    <dgm:cxn modelId="{E8514B1F-60B3-3C40-9046-1B9168EE43C6}" type="presParOf" srcId="{EF8AF596-B4F6-9640-93B4-19FBD225B0C2}" destId="{B996C51F-2D6A-904E-9229-9447A829D4C9}" srcOrd="1" destOrd="0" presId="urn:microsoft.com/office/officeart/2008/layout/VerticalAccentList"/>
    <dgm:cxn modelId="{B829B484-BA79-A044-B406-B9C14BCD28BF}" type="presParOf" srcId="{B996C51F-2D6A-904E-9229-9447A829D4C9}" destId="{B38141FD-7E9E-4D4B-8977-EBF7511764EF}" srcOrd="0" destOrd="0" presId="urn:microsoft.com/office/officeart/2008/layout/VerticalAccentList"/>
    <dgm:cxn modelId="{5B463B7F-03DA-504E-83FA-94FF47EF9C13}" type="presParOf" srcId="{B996C51F-2D6A-904E-9229-9447A829D4C9}" destId="{55BAA9C1-F07E-5A48-AE36-104E584AA633}" srcOrd="1" destOrd="0" presId="urn:microsoft.com/office/officeart/2008/layout/VerticalAccentList"/>
    <dgm:cxn modelId="{2D7F3F2B-4908-5F4B-90FF-403E8D82C21E}" type="presParOf" srcId="{B996C51F-2D6A-904E-9229-9447A829D4C9}" destId="{0D62EBC2-23AC-434C-90C1-55D88D6C8FEB}" srcOrd="2" destOrd="0" presId="urn:microsoft.com/office/officeart/2008/layout/VerticalAccentList"/>
    <dgm:cxn modelId="{F11A3C92-4226-C44E-9D1C-DF4599AA9DA3}" type="presParOf" srcId="{B996C51F-2D6A-904E-9229-9447A829D4C9}" destId="{EAF8BEAC-AA40-F142-86EC-F4501FD4AB96}" srcOrd="3" destOrd="0" presId="urn:microsoft.com/office/officeart/2008/layout/VerticalAccentList"/>
    <dgm:cxn modelId="{2AD5962F-13FA-D641-A148-8E72321DDCD1}" type="presParOf" srcId="{B996C51F-2D6A-904E-9229-9447A829D4C9}" destId="{72623E37-5E58-6F4A-A52E-A0F99BFE470C}" srcOrd="4" destOrd="0" presId="urn:microsoft.com/office/officeart/2008/layout/VerticalAccentList"/>
    <dgm:cxn modelId="{F072A51B-C245-8245-9EDE-5BBD6CEBCF2E}" type="presParOf" srcId="{B996C51F-2D6A-904E-9229-9447A829D4C9}" destId="{755F521D-C2A5-8E4E-8501-2F35B8F9ED12}" srcOrd="5" destOrd="0" presId="urn:microsoft.com/office/officeart/2008/layout/VerticalAccentList"/>
    <dgm:cxn modelId="{8CE2ADA6-5A52-0547-8B90-4BE3F3A0E70F}" type="presParOf" srcId="{B996C51F-2D6A-904E-9229-9447A829D4C9}" destId="{D31F0BEE-C445-4C4C-9747-4055DE6B02A0}" srcOrd="6" destOrd="0" presId="urn:microsoft.com/office/officeart/2008/layout/VerticalAccentList"/>
    <dgm:cxn modelId="{D6ED53B1-9BA6-4749-AD3A-26594B44A0EB}" type="presParOf" srcId="{EF8AF596-B4F6-9640-93B4-19FBD225B0C2}" destId="{8C94EE2C-3EBD-A84D-8358-273A07F6FE5F}" srcOrd="2" destOrd="0" presId="urn:microsoft.com/office/officeart/2008/layout/VerticalAccentList"/>
    <dgm:cxn modelId="{BDF43690-DB31-9248-8316-2E8B69F87221}" type="presParOf" srcId="{EF8AF596-B4F6-9640-93B4-19FBD225B0C2}" destId="{9B412014-C302-0749-9EE6-378D1096E8F3}" srcOrd="3" destOrd="0" presId="urn:microsoft.com/office/officeart/2008/layout/VerticalAccentList"/>
    <dgm:cxn modelId="{4654453D-8A96-C545-866D-9C62D5004478}" type="presParOf" srcId="{9B412014-C302-0749-9EE6-378D1096E8F3}" destId="{C5CC344F-2849-9646-8807-0535473F445B}" srcOrd="0" destOrd="0" presId="urn:microsoft.com/office/officeart/2008/layout/VerticalAccentList"/>
    <dgm:cxn modelId="{7EDD72BA-DFA3-FD4D-9908-220E8AD7292A}" type="presParOf" srcId="{EF8AF596-B4F6-9640-93B4-19FBD225B0C2}" destId="{FD37DBE8-D5B7-2543-8981-867BB02FB36B}" srcOrd="4" destOrd="0" presId="urn:microsoft.com/office/officeart/2008/layout/VerticalAccentList"/>
    <dgm:cxn modelId="{79C75602-EB6D-904B-9032-D89BB4754178}" type="presParOf" srcId="{FD37DBE8-D5B7-2543-8981-867BB02FB36B}" destId="{B4768FD0-C085-F641-BE8D-1ED610A5C80A}" srcOrd="0" destOrd="0" presId="urn:microsoft.com/office/officeart/2008/layout/VerticalAccentList"/>
    <dgm:cxn modelId="{1B3DB403-655D-EC40-94A4-DA0837B3CC04}" type="presParOf" srcId="{FD37DBE8-D5B7-2543-8981-867BB02FB36B}" destId="{5273F0BB-2613-A948-991D-1861E6EABF9D}" srcOrd="1" destOrd="0" presId="urn:microsoft.com/office/officeart/2008/layout/VerticalAccentList"/>
    <dgm:cxn modelId="{DE82C567-11AD-4D4C-B4B8-80DBFE14A7C5}" type="presParOf" srcId="{FD37DBE8-D5B7-2543-8981-867BB02FB36B}" destId="{61DF61A1-D221-D246-9248-3D420096EB67}" srcOrd="2" destOrd="0" presId="urn:microsoft.com/office/officeart/2008/layout/VerticalAccentList"/>
    <dgm:cxn modelId="{87536251-D895-C044-8B3B-5CD113B3981E}" type="presParOf" srcId="{FD37DBE8-D5B7-2543-8981-867BB02FB36B}" destId="{20A1FCE8-C7A1-9843-A32E-F99BDA593D1E}" srcOrd="3" destOrd="0" presId="urn:microsoft.com/office/officeart/2008/layout/VerticalAccentList"/>
    <dgm:cxn modelId="{78F72804-A91A-7E45-A023-45EF2EC92ECD}" type="presParOf" srcId="{FD37DBE8-D5B7-2543-8981-867BB02FB36B}" destId="{3486BB95-7F7F-8147-ADFC-C769BC064DED}" srcOrd="4" destOrd="0" presId="urn:microsoft.com/office/officeart/2008/layout/VerticalAccentList"/>
    <dgm:cxn modelId="{56C56715-A125-D741-90BC-0DC76B797359}" type="presParOf" srcId="{FD37DBE8-D5B7-2543-8981-867BB02FB36B}" destId="{D56FA6AB-883C-A442-83AC-47F3D7B808C1}" srcOrd="5" destOrd="0" presId="urn:microsoft.com/office/officeart/2008/layout/VerticalAccentList"/>
    <dgm:cxn modelId="{356360C1-CC0B-2147-A57A-5F67E7B2A6A6}" type="presParOf" srcId="{FD37DBE8-D5B7-2543-8981-867BB02FB36B}" destId="{0DC2B677-1D83-4D42-9742-6A07EA053175}" srcOrd="6" destOrd="0" presId="urn:microsoft.com/office/officeart/2008/layout/VerticalAccentList"/>
    <dgm:cxn modelId="{E548CD08-4497-B444-9DCA-202ADD7B6125}" type="presParOf" srcId="{EF8AF596-B4F6-9640-93B4-19FBD225B0C2}" destId="{89FD4D5C-484B-6441-96F6-9D826F14CE88}" srcOrd="5" destOrd="0" presId="urn:microsoft.com/office/officeart/2008/layout/VerticalAccentList"/>
    <dgm:cxn modelId="{9BD1CC41-5255-F347-BD38-89CC54B74E10}" type="presParOf" srcId="{EF8AF596-B4F6-9640-93B4-19FBD225B0C2}" destId="{0E138BD5-BA3D-814C-B503-15DD4CB6B0FF}" srcOrd="6" destOrd="0" presId="urn:microsoft.com/office/officeart/2008/layout/VerticalAccentList"/>
    <dgm:cxn modelId="{A7CC214F-D033-9B46-8974-7BE69B806589}" type="presParOf" srcId="{0E138BD5-BA3D-814C-B503-15DD4CB6B0FF}" destId="{4D006EBE-DF27-504D-B3E6-37EDF58A8379}" srcOrd="0" destOrd="0" presId="urn:microsoft.com/office/officeart/2008/layout/VerticalAccentList"/>
    <dgm:cxn modelId="{AD3DD224-005A-EF4D-971D-6070E543E403}" type="presParOf" srcId="{EF8AF596-B4F6-9640-93B4-19FBD225B0C2}" destId="{6EB7A1CD-0051-F247-83FF-96E3086355A8}" srcOrd="7" destOrd="0" presId="urn:microsoft.com/office/officeart/2008/layout/VerticalAccentList"/>
    <dgm:cxn modelId="{283AD845-2973-0F46-A4DD-D1AA99B54850}" type="presParOf" srcId="{6EB7A1CD-0051-F247-83FF-96E3086355A8}" destId="{D074B348-00BF-4F49-97DC-EB0D03007CFE}" srcOrd="0" destOrd="0" presId="urn:microsoft.com/office/officeart/2008/layout/VerticalAccentList"/>
    <dgm:cxn modelId="{B2594E3F-3381-EA4A-9247-55203827B9A1}" type="presParOf" srcId="{6EB7A1CD-0051-F247-83FF-96E3086355A8}" destId="{DC514EA5-CEBA-B843-A2F9-33A05E173335}" srcOrd="1" destOrd="0" presId="urn:microsoft.com/office/officeart/2008/layout/VerticalAccentList"/>
    <dgm:cxn modelId="{38CD334F-83CA-C34E-8EA4-05CCAA7067AE}" type="presParOf" srcId="{6EB7A1CD-0051-F247-83FF-96E3086355A8}" destId="{6DE7793C-DF50-D341-9059-455878AE8BE7}" srcOrd="2" destOrd="0" presId="urn:microsoft.com/office/officeart/2008/layout/VerticalAccentList"/>
    <dgm:cxn modelId="{2BF6631C-27DB-AD4D-8879-D7F3E9BB0FED}" type="presParOf" srcId="{6EB7A1CD-0051-F247-83FF-96E3086355A8}" destId="{328B8A89-0FCE-9B41-943B-15030DD6077E}" srcOrd="3" destOrd="0" presId="urn:microsoft.com/office/officeart/2008/layout/VerticalAccentList"/>
    <dgm:cxn modelId="{7838B913-DA90-AE48-92F6-CCFB58553B9B}" type="presParOf" srcId="{6EB7A1CD-0051-F247-83FF-96E3086355A8}" destId="{F5715514-8E87-FE4E-863C-181EC1C914CB}" srcOrd="4" destOrd="0" presId="urn:microsoft.com/office/officeart/2008/layout/VerticalAccentList"/>
    <dgm:cxn modelId="{77923C2C-2AD9-1943-83F7-8FC06515A5BF}" type="presParOf" srcId="{6EB7A1CD-0051-F247-83FF-96E3086355A8}" destId="{FA455029-0382-784B-9117-57EF49389ED0}" srcOrd="5" destOrd="0" presId="urn:microsoft.com/office/officeart/2008/layout/VerticalAccentList"/>
    <dgm:cxn modelId="{38396463-B394-0D43-BDC5-3362C83A2E6F}" type="presParOf" srcId="{6EB7A1CD-0051-F247-83FF-96E3086355A8}" destId="{BA449717-CEEA-4246-9736-EB5402F31E0A}" srcOrd="6" destOrd="0" presId="urn:microsoft.com/office/officeart/2008/layout/VerticalAccentList"/>
    <dgm:cxn modelId="{E3A4BA9E-B8EF-A64D-A24F-196C61B56DD8}" type="presParOf" srcId="{EF8AF596-B4F6-9640-93B4-19FBD225B0C2}" destId="{DE46F03F-F778-5140-9E26-B283F1F5209D}" srcOrd="8" destOrd="0" presId="urn:microsoft.com/office/officeart/2008/layout/VerticalAccentList"/>
    <dgm:cxn modelId="{1EB98F84-6FCB-9241-B721-D89C90C65B2A}" type="presParOf" srcId="{EF8AF596-B4F6-9640-93B4-19FBD225B0C2}" destId="{E905C9B8-7B1A-5548-BCBB-1865417BFECA}" srcOrd="9" destOrd="0" presId="urn:microsoft.com/office/officeart/2008/layout/VerticalAccentList"/>
    <dgm:cxn modelId="{91A14925-5EAE-3E48-BB09-7FD05B1C1944}" type="presParOf" srcId="{E905C9B8-7B1A-5548-BCBB-1865417BFECA}" destId="{29A3B5F2-10B0-BF44-8241-9B6229B53F18}" srcOrd="0" destOrd="0" presId="urn:microsoft.com/office/officeart/2008/layout/VerticalAccentList"/>
    <dgm:cxn modelId="{4D5BF3FE-B371-4F4F-9027-0928CC1242CB}" type="presParOf" srcId="{EF8AF596-B4F6-9640-93B4-19FBD225B0C2}" destId="{6EE1023A-1119-A74B-B685-7CAEA201DE0A}" srcOrd="10" destOrd="0" presId="urn:microsoft.com/office/officeart/2008/layout/VerticalAccentList"/>
    <dgm:cxn modelId="{0FFB72DC-B95A-5242-9A5F-8311AFB7B806}" type="presParOf" srcId="{6EE1023A-1119-A74B-B685-7CAEA201DE0A}" destId="{79B5B224-2566-EC42-82F4-1CA707F52628}" srcOrd="0" destOrd="0" presId="urn:microsoft.com/office/officeart/2008/layout/VerticalAccentList"/>
    <dgm:cxn modelId="{5DD402F7-3FF6-C34D-98D4-F7C91E1AF9F3}" type="presParOf" srcId="{6EE1023A-1119-A74B-B685-7CAEA201DE0A}" destId="{3744B89A-6A01-764B-9736-382D28204E9F}" srcOrd="1" destOrd="0" presId="urn:microsoft.com/office/officeart/2008/layout/VerticalAccentList"/>
    <dgm:cxn modelId="{5F4BEFCB-5AF5-454F-9E0B-E9C4DEE409CC}" type="presParOf" srcId="{6EE1023A-1119-A74B-B685-7CAEA201DE0A}" destId="{938A2105-90D1-F149-B6C1-1B2A4507F2D5}" srcOrd="2" destOrd="0" presId="urn:microsoft.com/office/officeart/2008/layout/VerticalAccentList"/>
    <dgm:cxn modelId="{1FB1F50B-71BE-0940-81E8-6E42488C9973}" type="presParOf" srcId="{6EE1023A-1119-A74B-B685-7CAEA201DE0A}" destId="{F995E7EF-EB91-1543-B1E3-0644A780ABBF}" srcOrd="3" destOrd="0" presId="urn:microsoft.com/office/officeart/2008/layout/VerticalAccentList"/>
    <dgm:cxn modelId="{3038689B-B9A2-3A45-A6FA-C0CD9BA9A490}" type="presParOf" srcId="{6EE1023A-1119-A74B-B685-7CAEA201DE0A}" destId="{EF2BAAD9-0FB7-3141-8C42-4561A3C57EAB}" srcOrd="4" destOrd="0" presId="urn:microsoft.com/office/officeart/2008/layout/VerticalAccentList"/>
    <dgm:cxn modelId="{BD69DEB0-6716-B34B-AA70-81D7A8FD72D7}" type="presParOf" srcId="{6EE1023A-1119-A74B-B685-7CAEA201DE0A}" destId="{036E65AC-E63F-1843-AAB7-C04A7A15E6FE}" srcOrd="5" destOrd="0" presId="urn:microsoft.com/office/officeart/2008/layout/VerticalAccentList"/>
    <dgm:cxn modelId="{50BC477B-E8D4-A24B-917A-AF67ECE97872}" type="presParOf" srcId="{6EE1023A-1119-A74B-B685-7CAEA201DE0A}" destId="{F6201FDA-4E66-AE41-AF5D-B675ED2DEA9F}" srcOrd="6" destOrd="0" presId="urn:microsoft.com/office/officeart/2008/layout/VerticalAccentList"/>
    <dgm:cxn modelId="{BF372ADA-2F70-7945-8FE0-10670F201809}" type="presParOf" srcId="{EF8AF596-B4F6-9640-93B4-19FBD225B0C2}" destId="{9941046D-2AC1-1043-9300-D7539CD37845}" srcOrd="11" destOrd="0" presId="urn:microsoft.com/office/officeart/2008/layout/VerticalAccentList"/>
    <dgm:cxn modelId="{12CF0FAA-4437-614F-BC16-64C808DE8ABF}" type="presParOf" srcId="{EF8AF596-B4F6-9640-93B4-19FBD225B0C2}" destId="{736A72A1-1A6C-D941-8E95-8182289B127F}" srcOrd="12" destOrd="0" presId="urn:microsoft.com/office/officeart/2008/layout/VerticalAccentList"/>
    <dgm:cxn modelId="{3583BE46-2E4C-154E-9FE4-02E686502F14}" type="presParOf" srcId="{736A72A1-1A6C-D941-8E95-8182289B127F}" destId="{C345F6E4-8BCE-C44E-8771-F6EC8CD63D50}" srcOrd="0" destOrd="0" presId="urn:microsoft.com/office/officeart/2008/layout/VerticalAccentList"/>
    <dgm:cxn modelId="{56B528F9-79CF-5248-9A13-39138E1F38C0}" type="presParOf" srcId="{EF8AF596-B4F6-9640-93B4-19FBD225B0C2}" destId="{46B764D5-482C-1946-B0DF-E826B1DB2AB0}" srcOrd="13" destOrd="0" presId="urn:microsoft.com/office/officeart/2008/layout/VerticalAccentList"/>
    <dgm:cxn modelId="{598C0D20-4A70-E04E-ADDE-6C336FFD7B45}" type="presParOf" srcId="{46B764D5-482C-1946-B0DF-E826B1DB2AB0}" destId="{2F7A33FB-2F95-074D-B9B6-1824D1A4F508}" srcOrd="0" destOrd="0" presId="urn:microsoft.com/office/officeart/2008/layout/VerticalAccentList"/>
    <dgm:cxn modelId="{4674E896-2BE7-5D4F-B837-860443F305BE}" type="presParOf" srcId="{46B764D5-482C-1946-B0DF-E826B1DB2AB0}" destId="{D863ABA5-FFA1-0E4B-98B2-2EF8B0E3BA1E}" srcOrd="1" destOrd="0" presId="urn:microsoft.com/office/officeart/2008/layout/VerticalAccentList"/>
    <dgm:cxn modelId="{8A0FC19F-8141-D149-930E-D957E37A2755}" type="presParOf" srcId="{46B764D5-482C-1946-B0DF-E826B1DB2AB0}" destId="{F85D7C1C-78E8-064F-8172-B5FDAC6887BC}" srcOrd="2" destOrd="0" presId="urn:microsoft.com/office/officeart/2008/layout/VerticalAccentList"/>
    <dgm:cxn modelId="{23FEF2CD-F65C-C84A-BCAC-E6760D8FBBBB}" type="presParOf" srcId="{46B764D5-482C-1946-B0DF-E826B1DB2AB0}" destId="{F95FD1CB-4F7B-164E-9C20-105DC5C63029}" srcOrd="3" destOrd="0" presId="urn:microsoft.com/office/officeart/2008/layout/VerticalAccentList"/>
    <dgm:cxn modelId="{A4B116CC-CD53-EF4F-A140-386CE1E4822F}" type="presParOf" srcId="{46B764D5-482C-1946-B0DF-E826B1DB2AB0}" destId="{5A57D859-70B6-4140-B3B9-D9EBCF45E1A2}" srcOrd="4" destOrd="0" presId="urn:microsoft.com/office/officeart/2008/layout/VerticalAccentList"/>
    <dgm:cxn modelId="{0D9D3242-DBF9-D74D-A47D-7BF6D8FCECAF}" type="presParOf" srcId="{46B764D5-482C-1946-B0DF-E826B1DB2AB0}" destId="{9B301480-FD9A-BE49-AE91-88ACDEB1CB13}" srcOrd="5" destOrd="0" presId="urn:microsoft.com/office/officeart/2008/layout/VerticalAccentList"/>
    <dgm:cxn modelId="{D1F4E24C-7FAA-7F40-B6D1-6547D87C1F56}" type="presParOf" srcId="{46B764D5-482C-1946-B0DF-E826B1DB2AB0}" destId="{EB6E94C1-4C3A-5647-8B20-C3E73C90CB13}"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7B4B8D-6027-3A45-A026-B00BB147DB87}">
      <dsp:nvSpPr>
        <dsp:cNvPr id="0" name=""/>
        <dsp:cNvSpPr/>
      </dsp:nvSpPr>
      <dsp:spPr>
        <a:xfrm>
          <a:off x="0" y="64641"/>
          <a:ext cx="8229600" cy="1049490"/>
        </a:xfrm>
        <a:prstGeom prst="roundRect">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dirty="0" err="1" smtClean="0">
              <a:solidFill>
                <a:srgbClr val="000000"/>
              </a:solidFill>
            </a:rPr>
            <a:t>EarthCube</a:t>
          </a:r>
          <a:endParaRPr lang="en-US" sz="2300" kern="1200" dirty="0" smtClean="0">
            <a:solidFill>
              <a:srgbClr val="000000"/>
            </a:solidFill>
          </a:endParaRPr>
        </a:p>
        <a:p>
          <a:pPr lvl="0" algn="l" defTabSz="1022350" rtl="0">
            <a:lnSpc>
              <a:spcPct val="90000"/>
            </a:lnSpc>
            <a:spcBef>
              <a:spcPct val="0"/>
            </a:spcBef>
            <a:spcAft>
              <a:spcPct val="35000"/>
            </a:spcAft>
          </a:pPr>
          <a:r>
            <a:rPr lang="en-US" sz="2300" kern="1200" dirty="0" smtClean="0">
              <a:solidFill>
                <a:srgbClr val="000000"/>
              </a:solidFill>
            </a:rPr>
            <a:t>	 --- context</a:t>
          </a:r>
          <a:endParaRPr lang="en-US" sz="2300" kern="1200" dirty="0">
            <a:solidFill>
              <a:srgbClr val="000000"/>
            </a:solidFill>
          </a:endParaRPr>
        </a:p>
      </dsp:txBody>
      <dsp:txXfrm>
        <a:off x="51232" y="115873"/>
        <a:ext cx="8127136" cy="947026"/>
      </dsp:txXfrm>
    </dsp:sp>
    <dsp:sp modelId="{711C634F-7960-5A48-92FD-765BA1B5549D}">
      <dsp:nvSpPr>
        <dsp:cNvPr id="0" name=""/>
        <dsp:cNvSpPr/>
      </dsp:nvSpPr>
      <dsp:spPr>
        <a:xfrm>
          <a:off x="0" y="1180371"/>
          <a:ext cx="8229600" cy="1049490"/>
        </a:xfrm>
        <a:prstGeom prst="roundRect">
          <a:avLst/>
        </a:prstGeom>
        <a:gradFill rotWithShape="0">
          <a:gsLst>
            <a:gs pos="0">
              <a:schemeClr val="accent4">
                <a:hueOff val="-3459548"/>
                <a:satOff val="-16"/>
                <a:lumOff val="-4837"/>
                <a:alphaOff val="0"/>
                <a:tint val="100000"/>
                <a:shade val="100000"/>
                <a:satMod val="130000"/>
              </a:schemeClr>
            </a:gs>
            <a:gs pos="100000">
              <a:schemeClr val="accent4">
                <a:hueOff val="-3459548"/>
                <a:satOff val="-16"/>
                <a:lumOff val="-4837"/>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smtClean="0">
              <a:solidFill>
                <a:srgbClr val="000000"/>
              </a:solidFill>
            </a:rPr>
            <a:t>The Vision</a:t>
          </a:r>
        </a:p>
        <a:p>
          <a:pPr lvl="0" algn="l" defTabSz="1022350" rtl="0">
            <a:lnSpc>
              <a:spcPct val="90000"/>
            </a:lnSpc>
            <a:spcBef>
              <a:spcPct val="0"/>
            </a:spcBef>
            <a:spcAft>
              <a:spcPct val="35000"/>
            </a:spcAft>
          </a:pPr>
          <a:r>
            <a:rPr lang="en-US" sz="2300" kern="1200" smtClean="0">
              <a:solidFill>
                <a:srgbClr val="000000"/>
              </a:solidFill>
            </a:rPr>
            <a:t>	 --- transformational</a:t>
          </a:r>
          <a:endParaRPr lang="en-US" sz="2300" kern="1200" dirty="0">
            <a:solidFill>
              <a:srgbClr val="000000"/>
            </a:solidFill>
          </a:endParaRPr>
        </a:p>
      </dsp:txBody>
      <dsp:txXfrm>
        <a:off x="51232" y="1231603"/>
        <a:ext cx="8127136" cy="947026"/>
      </dsp:txXfrm>
    </dsp:sp>
    <dsp:sp modelId="{6CD0EF4A-5E6B-1049-A7DD-92BAA6ECDCB0}">
      <dsp:nvSpPr>
        <dsp:cNvPr id="0" name=""/>
        <dsp:cNvSpPr/>
      </dsp:nvSpPr>
      <dsp:spPr>
        <a:xfrm>
          <a:off x="0" y="2296101"/>
          <a:ext cx="8229600" cy="1049490"/>
        </a:xfrm>
        <a:prstGeom prst="roundRect">
          <a:avLst/>
        </a:prstGeom>
        <a:gradFill rotWithShape="0">
          <a:gsLst>
            <a:gs pos="0">
              <a:schemeClr val="accent4">
                <a:hueOff val="-6919095"/>
                <a:satOff val="-33"/>
                <a:lumOff val="-9673"/>
                <a:alphaOff val="0"/>
                <a:tint val="100000"/>
                <a:shade val="100000"/>
                <a:satMod val="130000"/>
              </a:schemeClr>
            </a:gs>
            <a:gs pos="100000">
              <a:schemeClr val="accent4">
                <a:hueOff val="-6919095"/>
                <a:satOff val="-33"/>
                <a:lumOff val="-967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smtClean="0">
              <a:solidFill>
                <a:srgbClr val="000000"/>
              </a:solidFill>
            </a:rPr>
            <a:t>A year’s worth of effort</a:t>
          </a:r>
        </a:p>
        <a:p>
          <a:pPr lvl="0" algn="l" defTabSz="1022350" rtl="0">
            <a:lnSpc>
              <a:spcPct val="90000"/>
            </a:lnSpc>
            <a:spcBef>
              <a:spcPct val="0"/>
            </a:spcBef>
            <a:spcAft>
              <a:spcPct val="35000"/>
            </a:spcAft>
          </a:pPr>
          <a:r>
            <a:rPr lang="en-US" sz="2300" kern="1200" smtClean="0">
              <a:solidFill>
                <a:srgbClr val="000000"/>
              </a:solidFill>
            </a:rPr>
            <a:t>	  --- discovery and exceeded expectations</a:t>
          </a:r>
          <a:endParaRPr lang="en-US" sz="2300" kern="1200" dirty="0">
            <a:solidFill>
              <a:srgbClr val="000000"/>
            </a:solidFill>
          </a:endParaRPr>
        </a:p>
      </dsp:txBody>
      <dsp:txXfrm>
        <a:off x="51232" y="2347333"/>
        <a:ext cx="8127136" cy="947026"/>
      </dsp:txXfrm>
    </dsp:sp>
    <dsp:sp modelId="{3804CE18-2448-A74E-965D-427C2B539FE4}">
      <dsp:nvSpPr>
        <dsp:cNvPr id="0" name=""/>
        <dsp:cNvSpPr/>
      </dsp:nvSpPr>
      <dsp:spPr>
        <a:xfrm>
          <a:off x="0" y="3411831"/>
          <a:ext cx="8229600" cy="1049490"/>
        </a:xfrm>
        <a:prstGeom prst="roundRect">
          <a:avLst/>
        </a:prstGeom>
        <a:gradFill rotWithShape="0">
          <a:gsLst>
            <a:gs pos="0">
              <a:schemeClr val="accent4">
                <a:hueOff val="-10378642"/>
                <a:satOff val="-49"/>
                <a:lumOff val="-14510"/>
                <a:alphaOff val="0"/>
                <a:tint val="100000"/>
                <a:shade val="100000"/>
                <a:satMod val="130000"/>
              </a:schemeClr>
            </a:gs>
            <a:gs pos="100000">
              <a:schemeClr val="accent4">
                <a:hueOff val="-10378642"/>
                <a:satOff val="-49"/>
                <a:lumOff val="-1451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en-US" sz="2300" kern="1200" smtClean="0">
              <a:solidFill>
                <a:srgbClr val="000000"/>
              </a:solidFill>
            </a:rPr>
            <a:t>Much work to be done</a:t>
          </a:r>
        </a:p>
        <a:p>
          <a:pPr lvl="0" algn="l" defTabSz="1022350" rtl="0">
            <a:lnSpc>
              <a:spcPct val="90000"/>
            </a:lnSpc>
            <a:spcBef>
              <a:spcPct val="0"/>
            </a:spcBef>
            <a:spcAft>
              <a:spcPct val="35000"/>
            </a:spcAft>
          </a:pPr>
          <a:r>
            <a:rPr lang="en-US" sz="2300" kern="1200" smtClean="0">
              <a:solidFill>
                <a:srgbClr val="000000"/>
              </a:solidFill>
            </a:rPr>
            <a:t>	 --- things we worry about</a:t>
          </a:r>
          <a:endParaRPr lang="en-US" sz="2300" kern="1200" dirty="0">
            <a:solidFill>
              <a:srgbClr val="000000"/>
            </a:solidFill>
          </a:endParaRPr>
        </a:p>
      </dsp:txBody>
      <dsp:txXfrm>
        <a:off x="51232" y="3463063"/>
        <a:ext cx="8127136" cy="9470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038D85-A18F-FC4A-90C9-AB30ECBE15D1}">
      <dsp:nvSpPr>
        <dsp:cNvPr id="0" name=""/>
        <dsp:cNvSpPr/>
      </dsp:nvSpPr>
      <dsp:spPr>
        <a:xfrm>
          <a:off x="0" y="4247647"/>
          <a:ext cx="4914901" cy="557501"/>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en-US" sz="1600" kern="1200" dirty="0" smtClean="0">
              <a:solidFill>
                <a:srgbClr val="000000"/>
              </a:solidFill>
            </a:rPr>
            <a:t>Provide a framework for a knowledge environment for the Earth system </a:t>
          </a:r>
          <a:endParaRPr lang="en-US" sz="1600" kern="1200" dirty="0">
            <a:solidFill>
              <a:srgbClr val="000000"/>
            </a:solidFill>
          </a:endParaRPr>
        </a:p>
      </dsp:txBody>
      <dsp:txXfrm>
        <a:off x="0" y="4247647"/>
        <a:ext cx="4914901" cy="557501"/>
      </dsp:txXfrm>
    </dsp:sp>
    <dsp:sp modelId="{33008B36-744D-A548-A2C7-E444A7C37581}">
      <dsp:nvSpPr>
        <dsp:cNvPr id="0" name=""/>
        <dsp:cNvSpPr/>
      </dsp:nvSpPr>
      <dsp:spPr>
        <a:xfrm rot="10800000">
          <a:off x="0" y="3398572"/>
          <a:ext cx="4914901" cy="857437"/>
        </a:xfrm>
        <a:prstGeom prst="upArrowCallout">
          <a:avLst/>
        </a:prstGeom>
        <a:gradFill rotWithShape="0">
          <a:gsLst>
            <a:gs pos="0">
              <a:schemeClr val="accent2">
                <a:hueOff val="-553589"/>
                <a:satOff val="-318"/>
                <a:lumOff val="863"/>
                <a:alphaOff val="0"/>
                <a:tint val="100000"/>
                <a:shade val="100000"/>
                <a:satMod val="130000"/>
              </a:schemeClr>
            </a:gs>
            <a:gs pos="100000">
              <a:schemeClr val="accent2">
                <a:hueOff val="-553589"/>
                <a:satOff val="-318"/>
                <a:lumOff val="8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en-US" sz="1600" kern="1200" smtClean="0">
              <a:solidFill>
                <a:srgbClr val="000000"/>
              </a:solidFill>
            </a:rPr>
            <a:t>Accelerate research on the Earth system</a:t>
          </a:r>
          <a:endParaRPr lang="en-US" sz="1600" kern="1200">
            <a:solidFill>
              <a:srgbClr val="000000"/>
            </a:solidFill>
          </a:endParaRPr>
        </a:p>
      </dsp:txBody>
      <dsp:txXfrm rot="10800000">
        <a:off x="0" y="3398572"/>
        <a:ext cx="4914901" cy="557137"/>
      </dsp:txXfrm>
    </dsp:sp>
    <dsp:sp modelId="{DD939FD6-871C-EE44-A232-B0498E7032CC}">
      <dsp:nvSpPr>
        <dsp:cNvPr id="0" name=""/>
        <dsp:cNvSpPr/>
      </dsp:nvSpPr>
      <dsp:spPr>
        <a:xfrm rot="10800000">
          <a:off x="0" y="2549498"/>
          <a:ext cx="4914901" cy="857437"/>
        </a:xfrm>
        <a:prstGeom prst="upArrowCallout">
          <a:avLst/>
        </a:prstGeom>
        <a:gradFill rotWithShape="0">
          <a:gsLst>
            <a:gs pos="0">
              <a:schemeClr val="accent2">
                <a:hueOff val="-1107178"/>
                <a:satOff val="-636"/>
                <a:lumOff val="1726"/>
                <a:alphaOff val="0"/>
                <a:tint val="100000"/>
                <a:shade val="100000"/>
                <a:satMod val="130000"/>
              </a:schemeClr>
            </a:gs>
            <a:gs pos="100000">
              <a:schemeClr val="accent2">
                <a:hueOff val="-1107178"/>
                <a:satOff val="-636"/>
                <a:lumOff val="1726"/>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en-US" sz="1600" kern="1200" smtClean="0">
              <a:solidFill>
                <a:srgbClr val="000000"/>
              </a:solidFill>
            </a:rPr>
            <a:t>Vastly improve the productivity of community</a:t>
          </a:r>
          <a:endParaRPr lang="en-US" sz="1600" kern="1200">
            <a:solidFill>
              <a:srgbClr val="000000"/>
            </a:solidFill>
          </a:endParaRPr>
        </a:p>
      </dsp:txBody>
      <dsp:txXfrm rot="10800000">
        <a:off x="0" y="2549498"/>
        <a:ext cx="4914901" cy="557137"/>
      </dsp:txXfrm>
    </dsp:sp>
    <dsp:sp modelId="{F82CB76B-6BE6-CF4F-991A-7AE603F4B3DF}">
      <dsp:nvSpPr>
        <dsp:cNvPr id="0" name=""/>
        <dsp:cNvSpPr/>
      </dsp:nvSpPr>
      <dsp:spPr>
        <a:xfrm rot="10800000">
          <a:off x="0" y="1700423"/>
          <a:ext cx="4914901" cy="857437"/>
        </a:xfrm>
        <a:prstGeom prst="upArrowCallout">
          <a:avLst/>
        </a:prstGeom>
        <a:gradFill rotWithShape="0">
          <a:gsLst>
            <a:gs pos="0">
              <a:schemeClr val="accent2">
                <a:hueOff val="-1660767"/>
                <a:satOff val="-955"/>
                <a:lumOff val="2588"/>
                <a:alphaOff val="0"/>
                <a:tint val="100000"/>
                <a:shade val="100000"/>
                <a:satMod val="130000"/>
              </a:schemeClr>
            </a:gs>
            <a:gs pos="100000">
              <a:schemeClr val="accent2">
                <a:hueOff val="-1660767"/>
                <a:satOff val="-955"/>
                <a:lumOff val="2588"/>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en-US" sz="1600" kern="1200" dirty="0" smtClean="0">
              <a:solidFill>
                <a:srgbClr val="000000"/>
              </a:solidFill>
            </a:rPr>
            <a:t>Provide unprecedented new capabilities to researchers and educators</a:t>
          </a:r>
          <a:endParaRPr lang="en-US" sz="1600" kern="1200" dirty="0">
            <a:solidFill>
              <a:srgbClr val="000000"/>
            </a:solidFill>
          </a:endParaRPr>
        </a:p>
      </dsp:txBody>
      <dsp:txXfrm rot="10800000">
        <a:off x="0" y="1700423"/>
        <a:ext cx="4914901" cy="557137"/>
      </dsp:txXfrm>
    </dsp:sp>
    <dsp:sp modelId="{632A01CB-7D40-EE49-9661-82D1B4586261}">
      <dsp:nvSpPr>
        <dsp:cNvPr id="0" name=""/>
        <dsp:cNvSpPr/>
      </dsp:nvSpPr>
      <dsp:spPr>
        <a:xfrm rot="10800000">
          <a:off x="0" y="851348"/>
          <a:ext cx="4914901" cy="857437"/>
        </a:xfrm>
        <a:prstGeom prst="upArrowCallout">
          <a:avLst/>
        </a:prstGeom>
        <a:gradFill rotWithShape="0">
          <a:gsLst>
            <a:gs pos="0">
              <a:schemeClr val="accent2">
                <a:hueOff val="-2214356"/>
                <a:satOff val="-1273"/>
                <a:lumOff val="3451"/>
                <a:alphaOff val="0"/>
                <a:tint val="100000"/>
                <a:shade val="100000"/>
                <a:satMod val="130000"/>
              </a:schemeClr>
            </a:gs>
            <a:gs pos="100000">
              <a:schemeClr val="accent2">
                <a:hueOff val="-2214356"/>
                <a:satOff val="-1273"/>
                <a:lumOff val="345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rtl="0">
            <a:lnSpc>
              <a:spcPct val="90000"/>
            </a:lnSpc>
            <a:spcBef>
              <a:spcPct val="0"/>
            </a:spcBef>
            <a:spcAft>
              <a:spcPct val="35000"/>
            </a:spcAft>
          </a:pPr>
          <a:r>
            <a:rPr lang="en-US" sz="1600" kern="1200" dirty="0" smtClean="0">
              <a:solidFill>
                <a:srgbClr val="000000"/>
              </a:solidFill>
            </a:rPr>
            <a:t>Transform practices within the geosciences community over the next decade</a:t>
          </a:r>
          <a:endParaRPr lang="en-US" sz="1600" kern="1200" dirty="0">
            <a:solidFill>
              <a:srgbClr val="000000"/>
            </a:solidFill>
          </a:endParaRPr>
        </a:p>
      </dsp:txBody>
      <dsp:txXfrm rot="10800000">
        <a:off x="0" y="851348"/>
        <a:ext cx="4914901" cy="557137"/>
      </dsp:txXfrm>
    </dsp:sp>
    <dsp:sp modelId="{B66D2BE4-BE7B-B34D-86EA-EBC6A826DF9B}">
      <dsp:nvSpPr>
        <dsp:cNvPr id="0" name=""/>
        <dsp:cNvSpPr/>
      </dsp:nvSpPr>
      <dsp:spPr>
        <a:xfrm rot="10800000">
          <a:off x="0" y="2274"/>
          <a:ext cx="4914901" cy="857437"/>
        </a:xfrm>
        <a:prstGeom prst="upArrowCallou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99136" tIns="199136" rIns="199136" bIns="199136" numCol="1" spcCol="1270" anchor="ctr" anchorCtr="0">
          <a:noAutofit/>
        </a:bodyPr>
        <a:lstStyle/>
        <a:p>
          <a:pPr lvl="0" algn="ctr" defTabSz="1244600" rtl="0">
            <a:lnSpc>
              <a:spcPct val="90000"/>
            </a:lnSpc>
            <a:spcBef>
              <a:spcPct val="0"/>
            </a:spcBef>
            <a:spcAft>
              <a:spcPct val="35000"/>
            </a:spcAft>
          </a:pPr>
          <a:r>
            <a:rPr lang="en-US" sz="2800" b="1" kern="1200" dirty="0" smtClean="0">
              <a:solidFill>
                <a:srgbClr val="000000"/>
              </a:solidFill>
            </a:rPr>
            <a:t>Outcomes</a:t>
          </a:r>
          <a:endParaRPr lang="en-US" sz="2400" kern="1200" dirty="0">
            <a:solidFill>
              <a:srgbClr val="000000"/>
            </a:solidFill>
          </a:endParaRPr>
        </a:p>
      </dsp:txBody>
      <dsp:txXfrm rot="10800000">
        <a:off x="0" y="2274"/>
        <a:ext cx="4914901" cy="5571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505832-D230-D047-90CC-908C870F452B}">
      <dsp:nvSpPr>
        <dsp:cNvPr id="0" name=""/>
        <dsp:cNvSpPr/>
      </dsp:nvSpPr>
      <dsp:spPr>
        <a:xfrm rot="5400000">
          <a:off x="-317178" y="522622"/>
          <a:ext cx="1963334" cy="918088"/>
        </a:xfrm>
        <a:prstGeom prst="bentUpArrow">
          <a:avLst>
            <a:gd name="adj1" fmla="val 32840"/>
            <a:gd name="adj2" fmla="val 25000"/>
            <a:gd name="adj3" fmla="val 35780"/>
          </a:avLst>
        </a:prstGeom>
        <a:solidFill>
          <a:schemeClr val="accent1">
            <a:tint val="5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E7E0D7B-2638-3544-B2FF-BD3235BC0131}">
      <dsp:nvSpPr>
        <dsp:cNvPr id="0" name=""/>
        <dsp:cNvSpPr/>
      </dsp:nvSpPr>
      <dsp:spPr>
        <a:xfrm>
          <a:off x="0" y="0"/>
          <a:ext cx="1412200" cy="366059"/>
        </a:xfrm>
        <a:prstGeom prst="roundRect">
          <a:avLst>
            <a:gd name="adj" fmla="val 16670"/>
          </a:avLst>
        </a:prstGeom>
        <a:gradFill rotWithShape="1">
          <a:gsLst>
            <a:gs pos="0">
              <a:schemeClr val="accent6">
                <a:tint val="100000"/>
                <a:shade val="100000"/>
                <a:satMod val="130000"/>
              </a:schemeClr>
            </a:gs>
            <a:gs pos="100000">
              <a:schemeClr val="accent6">
                <a:tint val="50000"/>
                <a:shade val="100000"/>
                <a:satMod val="350000"/>
              </a:schemeClr>
            </a:gs>
          </a:gsLst>
          <a:lin ang="16200000" scaled="0"/>
        </a:gradFill>
        <a:ln w="9525" cap="flat" cmpd="sng" algn="ctr">
          <a:solidFill>
            <a:schemeClr val="accent6">
              <a:shade val="95000"/>
              <a:satMod val="105000"/>
            </a:schemeClr>
          </a:solidFill>
          <a:prstDash val="solid"/>
        </a:ln>
        <a:effectLst>
          <a:outerShdw blurRad="40000" dist="23000" dir="5400000" rotWithShape="0">
            <a:srgbClr val="000000">
              <a:alpha val="35000"/>
            </a:srgbClr>
          </a:outerShdw>
        </a:effectLst>
      </dsp:spPr>
      <dsp:style>
        <a:lnRef idx="1">
          <a:schemeClr val="accent6"/>
        </a:lnRef>
        <a:fillRef idx="3">
          <a:schemeClr val="accent6"/>
        </a:fillRef>
        <a:effectRef idx="2">
          <a:schemeClr val="accent6"/>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b="1" kern="1200" dirty="0" smtClean="0">
              <a:solidFill>
                <a:srgbClr val="000000"/>
              </a:solidFill>
            </a:rPr>
            <a:t>Goal</a:t>
          </a:r>
          <a:endParaRPr lang="en-US" sz="2800" kern="1200" dirty="0">
            <a:solidFill>
              <a:srgbClr val="000000"/>
            </a:solidFill>
          </a:endParaRPr>
        </a:p>
      </dsp:txBody>
      <dsp:txXfrm>
        <a:off x="17873" y="17873"/>
        <a:ext cx="1376454" cy="330313"/>
      </dsp:txXfrm>
    </dsp:sp>
    <dsp:sp modelId="{6E34E1A6-D371-6240-B9E3-F75D051FBF94}">
      <dsp:nvSpPr>
        <dsp:cNvPr id="0" name=""/>
        <dsp:cNvSpPr/>
      </dsp:nvSpPr>
      <dsp:spPr>
        <a:xfrm>
          <a:off x="1412276" y="-178061"/>
          <a:ext cx="1027099" cy="798944"/>
        </a:xfrm>
        <a:prstGeom prst="rect">
          <a:avLst/>
        </a:prstGeom>
        <a:noFill/>
        <a:ln>
          <a:noFill/>
        </a:ln>
        <a:effectLst/>
      </dsp:spPr>
      <dsp:style>
        <a:lnRef idx="0">
          <a:scrgbClr r="0" g="0" b="0"/>
        </a:lnRef>
        <a:fillRef idx="0">
          <a:scrgbClr r="0" g="0" b="0"/>
        </a:fillRef>
        <a:effectRef idx="0">
          <a:scrgbClr r="0" g="0" b="0"/>
        </a:effectRef>
        <a:fontRef idx="minor"/>
      </dsp:style>
    </dsp:sp>
    <dsp:sp modelId="{5CA4E0A1-623E-B34D-ADA7-D841C55903F6}">
      <dsp:nvSpPr>
        <dsp:cNvPr id="0" name=""/>
        <dsp:cNvSpPr/>
      </dsp:nvSpPr>
      <dsp:spPr>
        <a:xfrm>
          <a:off x="1134321" y="760961"/>
          <a:ext cx="2810433" cy="3956230"/>
        </a:xfrm>
        <a:prstGeom prst="roundRect">
          <a:avLst>
            <a:gd name="adj" fmla="val 1667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lvl="0" algn="l" defTabSz="977900" rtl="0">
            <a:lnSpc>
              <a:spcPct val="90000"/>
            </a:lnSpc>
            <a:spcBef>
              <a:spcPct val="0"/>
            </a:spcBef>
            <a:spcAft>
              <a:spcPct val="35000"/>
            </a:spcAft>
          </a:pPr>
          <a:r>
            <a:rPr lang="en-US" sz="2200" kern="1200" dirty="0" smtClean="0">
              <a:solidFill>
                <a:srgbClr val="000000"/>
              </a:solidFill>
            </a:rPr>
            <a:t>To transform the conduct of research in geosciences by supporting the development of community-guided cyberinfrastructure to integrate data and information across the Geosciences. </a:t>
          </a:r>
          <a:endParaRPr lang="en-US" sz="2200" kern="1200" dirty="0">
            <a:solidFill>
              <a:srgbClr val="000000"/>
            </a:solidFill>
          </a:endParaRPr>
        </a:p>
      </dsp:txBody>
      <dsp:txXfrm>
        <a:off x="1271540" y="898180"/>
        <a:ext cx="2535995" cy="36817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D04F5A-2755-7042-91A8-26514400BBAF}">
      <dsp:nvSpPr>
        <dsp:cNvPr id="0" name=""/>
        <dsp:cNvSpPr/>
      </dsp:nvSpPr>
      <dsp:spPr>
        <a:xfrm>
          <a:off x="153206" y="999800"/>
          <a:ext cx="2270175" cy="748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en-US" sz="1600" b="1" kern="1200" smtClean="0"/>
            <a:t>An alternative approach to respond to daunting science and CI challenges</a:t>
          </a:r>
          <a:endParaRPr lang="en-US" sz="1600" kern="1200"/>
        </a:p>
      </dsp:txBody>
      <dsp:txXfrm>
        <a:off x="153206" y="999800"/>
        <a:ext cx="2270175" cy="748126"/>
      </dsp:txXfrm>
    </dsp:sp>
    <dsp:sp modelId="{00B64323-6950-7C42-B35D-A5C978CD3046}">
      <dsp:nvSpPr>
        <dsp:cNvPr id="0" name=""/>
        <dsp:cNvSpPr/>
      </dsp:nvSpPr>
      <dsp:spPr>
        <a:xfrm>
          <a:off x="150626" y="772266"/>
          <a:ext cx="180582" cy="180582"/>
        </a:xfrm>
        <a:prstGeom prst="ellips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1D06EE9-B73E-A546-A2A8-4B567D798743}">
      <dsp:nvSpPr>
        <dsp:cNvPr id="0" name=""/>
        <dsp:cNvSpPr/>
      </dsp:nvSpPr>
      <dsp:spPr>
        <a:xfrm>
          <a:off x="277034" y="519451"/>
          <a:ext cx="180582" cy="180582"/>
        </a:xfrm>
        <a:prstGeom prst="ellipse">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7D79000-1D00-A641-8F9E-9C6A854ED99D}">
      <dsp:nvSpPr>
        <dsp:cNvPr id="0" name=""/>
        <dsp:cNvSpPr/>
      </dsp:nvSpPr>
      <dsp:spPr>
        <a:xfrm>
          <a:off x="580412" y="570014"/>
          <a:ext cx="283771" cy="283771"/>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A0E1118-42E2-8141-9947-F9F1CFC1CA47}">
      <dsp:nvSpPr>
        <dsp:cNvPr id="0" name=""/>
        <dsp:cNvSpPr/>
      </dsp:nvSpPr>
      <dsp:spPr>
        <a:xfrm>
          <a:off x="833227" y="291918"/>
          <a:ext cx="180582" cy="180582"/>
        </a:xfrm>
        <a:prstGeom prst="ellipse">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00C40FD-2CA7-B64F-9E7F-75BD3F7A4ADB}">
      <dsp:nvSpPr>
        <dsp:cNvPr id="0" name=""/>
        <dsp:cNvSpPr/>
      </dsp:nvSpPr>
      <dsp:spPr>
        <a:xfrm>
          <a:off x="1161886" y="190792"/>
          <a:ext cx="180582" cy="180582"/>
        </a:xfrm>
        <a:prstGeom prst="ellipse">
          <a:avLst/>
        </a:prstGeom>
        <a:gradFill rotWithShape="0">
          <a:gsLst>
            <a:gs pos="0">
              <a:schemeClr val="accent6">
                <a:hueOff val="0"/>
                <a:satOff val="0"/>
                <a:lumOff val="0"/>
                <a:alphaOff val="0"/>
                <a:tint val="100000"/>
                <a:shade val="100000"/>
                <a:satMod val="130000"/>
              </a:schemeClr>
            </a:gs>
            <a:gs pos="100000">
              <a:schemeClr val="accent6">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4CA3E5AD-3297-6E4C-8C89-886D34F534C5}">
      <dsp:nvSpPr>
        <dsp:cNvPr id="0" name=""/>
        <dsp:cNvSpPr/>
      </dsp:nvSpPr>
      <dsp:spPr>
        <a:xfrm>
          <a:off x="1566390" y="367762"/>
          <a:ext cx="180582" cy="180582"/>
        </a:xfrm>
        <a:prstGeom prst="ellips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8E38FE-5D5F-CD4D-8973-B97B693FE0A4}">
      <dsp:nvSpPr>
        <dsp:cNvPr id="0" name=""/>
        <dsp:cNvSpPr/>
      </dsp:nvSpPr>
      <dsp:spPr>
        <a:xfrm>
          <a:off x="1819205" y="494170"/>
          <a:ext cx="283771" cy="283771"/>
        </a:xfrm>
        <a:prstGeom prst="ellipse">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9F7E034-C98D-A248-8D71-57197C0527A4}">
      <dsp:nvSpPr>
        <dsp:cNvPr id="0" name=""/>
        <dsp:cNvSpPr/>
      </dsp:nvSpPr>
      <dsp:spPr>
        <a:xfrm>
          <a:off x="2173147" y="772266"/>
          <a:ext cx="180582" cy="180582"/>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71B5C95-F858-AC4A-BB5B-F219DDE817E6}">
      <dsp:nvSpPr>
        <dsp:cNvPr id="0" name=""/>
        <dsp:cNvSpPr/>
      </dsp:nvSpPr>
      <dsp:spPr>
        <a:xfrm>
          <a:off x="2324836" y="1050363"/>
          <a:ext cx="180582" cy="180582"/>
        </a:xfrm>
        <a:prstGeom prst="ellipse">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FF07CAB-6C6D-144F-8AEB-22F800D9822C}">
      <dsp:nvSpPr>
        <dsp:cNvPr id="0" name=""/>
        <dsp:cNvSpPr/>
      </dsp:nvSpPr>
      <dsp:spPr>
        <a:xfrm>
          <a:off x="1010197" y="519451"/>
          <a:ext cx="464354" cy="464354"/>
        </a:xfrm>
        <a:prstGeom prst="ellipse">
          <a:avLst/>
        </a:prstGeom>
        <a:gradFill rotWithShape="0">
          <a:gsLst>
            <a:gs pos="0">
              <a:schemeClr val="accent6">
                <a:hueOff val="0"/>
                <a:satOff val="0"/>
                <a:lumOff val="0"/>
                <a:alphaOff val="0"/>
                <a:tint val="100000"/>
                <a:shade val="100000"/>
                <a:satMod val="130000"/>
              </a:schemeClr>
            </a:gs>
            <a:gs pos="100000">
              <a:schemeClr val="accent6">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87F08FA-C0B5-B34D-A5E6-2CA943F12067}">
      <dsp:nvSpPr>
        <dsp:cNvPr id="0" name=""/>
        <dsp:cNvSpPr/>
      </dsp:nvSpPr>
      <dsp:spPr>
        <a:xfrm>
          <a:off x="24219" y="1480148"/>
          <a:ext cx="180582" cy="180582"/>
        </a:xfrm>
        <a:prstGeom prst="ellips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4F50A78-D5FB-554F-8C5B-8CB44FA5766E}">
      <dsp:nvSpPr>
        <dsp:cNvPr id="0" name=""/>
        <dsp:cNvSpPr/>
      </dsp:nvSpPr>
      <dsp:spPr>
        <a:xfrm>
          <a:off x="175908" y="1707682"/>
          <a:ext cx="283771" cy="283771"/>
        </a:xfrm>
        <a:prstGeom prst="ellipse">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96D5343-22E3-CA47-877B-37D51FD4874E}">
      <dsp:nvSpPr>
        <dsp:cNvPr id="0" name=""/>
        <dsp:cNvSpPr/>
      </dsp:nvSpPr>
      <dsp:spPr>
        <a:xfrm>
          <a:off x="555130" y="1909934"/>
          <a:ext cx="412759" cy="412759"/>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393DDB3-AE00-3D49-BF51-35BB9B93E594}">
      <dsp:nvSpPr>
        <dsp:cNvPr id="0" name=""/>
        <dsp:cNvSpPr/>
      </dsp:nvSpPr>
      <dsp:spPr>
        <a:xfrm>
          <a:off x="1086042" y="2238593"/>
          <a:ext cx="180582" cy="180582"/>
        </a:xfrm>
        <a:prstGeom prst="ellipse">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D5868FB-CD4D-B640-B467-14A98DD37FCD}">
      <dsp:nvSpPr>
        <dsp:cNvPr id="0" name=""/>
        <dsp:cNvSpPr/>
      </dsp:nvSpPr>
      <dsp:spPr>
        <a:xfrm>
          <a:off x="1187168" y="1909934"/>
          <a:ext cx="283771" cy="283771"/>
        </a:xfrm>
        <a:prstGeom prst="ellipse">
          <a:avLst/>
        </a:prstGeom>
        <a:gradFill rotWithShape="0">
          <a:gsLst>
            <a:gs pos="0">
              <a:schemeClr val="accent6">
                <a:hueOff val="0"/>
                <a:satOff val="0"/>
                <a:lumOff val="0"/>
                <a:alphaOff val="0"/>
                <a:tint val="100000"/>
                <a:shade val="100000"/>
                <a:satMod val="130000"/>
              </a:schemeClr>
            </a:gs>
            <a:gs pos="100000">
              <a:schemeClr val="accent6">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579649A-B107-B34A-ABCD-178F9E7B375D}">
      <dsp:nvSpPr>
        <dsp:cNvPr id="0" name=""/>
        <dsp:cNvSpPr/>
      </dsp:nvSpPr>
      <dsp:spPr>
        <a:xfrm>
          <a:off x="1439983" y="2263875"/>
          <a:ext cx="180582" cy="180582"/>
        </a:xfrm>
        <a:prstGeom prst="ellipse">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AC3EB44-E63E-B84B-A8AC-DF44719FFD27}">
      <dsp:nvSpPr>
        <dsp:cNvPr id="0" name=""/>
        <dsp:cNvSpPr/>
      </dsp:nvSpPr>
      <dsp:spPr>
        <a:xfrm>
          <a:off x="1667516" y="1859371"/>
          <a:ext cx="412759" cy="412759"/>
        </a:xfrm>
        <a:prstGeom prst="ellipse">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A5EE337A-6F1B-7B4D-998F-837DAA5DD931}">
      <dsp:nvSpPr>
        <dsp:cNvPr id="0" name=""/>
        <dsp:cNvSpPr/>
      </dsp:nvSpPr>
      <dsp:spPr>
        <a:xfrm>
          <a:off x="2223710" y="1758245"/>
          <a:ext cx="283771" cy="283771"/>
        </a:xfrm>
        <a:prstGeom prst="ellipse">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016E024-357A-A34D-AAF1-BB5566150F1F}">
      <dsp:nvSpPr>
        <dsp:cNvPr id="0" name=""/>
        <dsp:cNvSpPr/>
      </dsp:nvSpPr>
      <dsp:spPr>
        <a:xfrm>
          <a:off x="2507481" y="569594"/>
          <a:ext cx="833397" cy="1591047"/>
        </a:xfrm>
        <a:prstGeom prst="chevron">
          <a:avLst>
            <a:gd name="adj" fmla="val 62310"/>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990BEAC-B2B9-6E41-8344-F3BA6CA570F3}">
      <dsp:nvSpPr>
        <dsp:cNvPr id="0" name=""/>
        <dsp:cNvSpPr/>
      </dsp:nvSpPr>
      <dsp:spPr>
        <a:xfrm>
          <a:off x="3340879" y="570367"/>
          <a:ext cx="2272903" cy="15910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rtl="0">
            <a:lnSpc>
              <a:spcPct val="90000"/>
            </a:lnSpc>
            <a:spcBef>
              <a:spcPct val="0"/>
            </a:spcBef>
            <a:spcAft>
              <a:spcPct val="35000"/>
            </a:spcAft>
          </a:pPr>
          <a:r>
            <a:rPr lang="en-US" sz="1600" b="1" kern="1200" smtClean="0"/>
            <a:t>EarthCube is an outcome and a process</a:t>
          </a:r>
          <a:endParaRPr lang="en-US" sz="1600" kern="1200"/>
        </a:p>
      </dsp:txBody>
      <dsp:txXfrm>
        <a:off x="3340879" y="570367"/>
        <a:ext cx="2272903" cy="1591032"/>
      </dsp:txXfrm>
    </dsp:sp>
    <dsp:sp modelId="{2B91416B-40F2-D44A-83AD-9391EF557C45}">
      <dsp:nvSpPr>
        <dsp:cNvPr id="0" name=""/>
        <dsp:cNvSpPr/>
      </dsp:nvSpPr>
      <dsp:spPr>
        <a:xfrm>
          <a:off x="5613782" y="569594"/>
          <a:ext cx="833397" cy="1591047"/>
        </a:xfrm>
        <a:prstGeom prst="chevron">
          <a:avLst>
            <a:gd name="adj" fmla="val 62310"/>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902BED5-2CAF-A443-8973-977DF838E38C}">
      <dsp:nvSpPr>
        <dsp:cNvPr id="0" name=""/>
        <dsp:cNvSpPr/>
      </dsp:nvSpPr>
      <dsp:spPr>
        <a:xfrm>
          <a:off x="6538096" y="438106"/>
          <a:ext cx="1931967" cy="1931967"/>
        </a:xfrm>
        <a:prstGeom prst="ellipse">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11200" rtl="0">
            <a:lnSpc>
              <a:spcPct val="90000"/>
            </a:lnSpc>
            <a:spcBef>
              <a:spcPct val="0"/>
            </a:spcBef>
            <a:spcAft>
              <a:spcPct val="35000"/>
            </a:spcAft>
          </a:pPr>
          <a:r>
            <a:rPr lang="en-US" sz="1600" b="1" kern="1200" dirty="0" smtClean="0">
              <a:solidFill>
                <a:srgbClr val="000000"/>
              </a:solidFill>
            </a:rPr>
            <a:t>EarthCube will require broad community participation</a:t>
          </a:r>
          <a:endParaRPr lang="en-US" sz="1600" kern="1200" dirty="0">
            <a:solidFill>
              <a:srgbClr val="000000"/>
            </a:solidFill>
          </a:endParaRPr>
        </a:p>
      </dsp:txBody>
      <dsp:txXfrm>
        <a:off x="6821026" y="721036"/>
        <a:ext cx="1366107" cy="136610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491C6D-3A2A-8E4D-AC95-87F1B31A3DB1}">
      <dsp:nvSpPr>
        <dsp:cNvPr id="0" name=""/>
        <dsp:cNvSpPr/>
      </dsp:nvSpPr>
      <dsp:spPr>
        <a:xfrm>
          <a:off x="539994" y="0"/>
          <a:ext cx="2238226" cy="1342935"/>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en-US" sz="1900" kern="1200" dirty="0" smtClean="0">
              <a:solidFill>
                <a:srgbClr val="000000"/>
              </a:solidFill>
            </a:rPr>
            <a:t>&gt;1100 members to the EarthCube website </a:t>
          </a:r>
          <a:endParaRPr lang="en-US" sz="1900" kern="1200" dirty="0">
            <a:solidFill>
              <a:srgbClr val="000000"/>
            </a:solidFill>
          </a:endParaRPr>
        </a:p>
      </dsp:txBody>
      <dsp:txXfrm>
        <a:off x="539994" y="0"/>
        <a:ext cx="2238226" cy="1342935"/>
      </dsp:txXfrm>
    </dsp:sp>
    <dsp:sp modelId="{319A0791-7034-E148-9B9D-ECB5509D065C}">
      <dsp:nvSpPr>
        <dsp:cNvPr id="0" name=""/>
        <dsp:cNvSpPr/>
      </dsp:nvSpPr>
      <dsp:spPr>
        <a:xfrm>
          <a:off x="2995686" y="2640"/>
          <a:ext cx="2238226" cy="1342935"/>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en-US" sz="1900" kern="1200" smtClean="0">
              <a:solidFill>
                <a:srgbClr val="000000"/>
              </a:solidFill>
            </a:rPr>
            <a:t>113 white paper submission;185 respondents to user survey</a:t>
          </a:r>
          <a:endParaRPr lang="en-US" sz="1900" kern="1200">
            <a:solidFill>
              <a:srgbClr val="000000"/>
            </a:solidFill>
          </a:endParaRPr>
        </a:p>
      </dsp:txBody>
      <dsp:txXfrm>
        <a:off x="2995686" y="2640"/>
        <a:ext cx="2238226" cy="1342935"/>
      </dsp:txXfrm>
    </dsp:sp>
    <dsp:sp modelId="{BD27C541-992E-2D42-AEA1-ADBBE7FDE913}">
      <dsp:nvSpPr>
        <dsp:cNvPr id="0" name=""/>
        <dsp:cNvSpPr/>
      </dsp:nvSpPr>
      <dsp:spPr>
        <a:xfrm>
          <a:off x="5457735" y="2640"/>
          <a:ext cx="2238226" cy="1342935"/>
        </a:xfrm>
        <a:prstGeom prst="rect">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en-US" sz="1900" kern="1200" smtClean="0">
              <a:solidFill>
                <a:srgbClr val="000000"/>
              </a:solidFill>
            </a:rPr>
            <a:t>~70 expression of interest emails</a:t>
          </a:r>
          <a:endParaRPr lang="en-US" sz="1900" kern="1200">
            <a:solidFill>
              <a:srgbClr val="000000"/>
            </a:solidFill>
          </a:endParaRPr>
        </a:p>
      </dsp:txBody>
      <dsp:txXfrm>
        <a:off x="5457735" y="2640"/>
        <a:ext cx="2238226" cy="1342935"/>
      </dsp:txXfrm>
    </dsp:sp>
    <dsp:sp modelId="{0A1953FA-59FA-1C47-9D1A-7A2F11DD2135}">
      <dsp:nvSpPr>
        <dsp:cNvPr id="0" name=""/>
        <dsp:cNvSpPr/>
      </dsp:nvSpPr>
      <dsp:spPr>
        <a:xfrm>
          <a:off x="533638" y="1569398"/>
          <a:ext cx="2238226" cy="1342935"/>
        </a:xfrm>
        <a:prstGeom prst="rect">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en-US" sz="1900" kern="1200" dirty="0" smtClean="0">
              <a:solidFill>
                <a:srgbClr val="000000"/>
              </a:solidFill>
            </a:rPr>
            <a:t>17 Community Groups</a:t>
          </a:r>
          <a:endParaRPr lang="en-US" sz="1900" kern="1200" dirty="0">
            <a:solidFill>
              <a:srgbClr val="000000"/>
            </a:solidFill>
          </a:endParaRPr>
        </a:p>
      </dsp:txBody>
      <dsp:txXfrm>
        <a:off x="533638" y="1569398"/>
        <a:ext cx="2238226" cy="1342935"/>
      </dsp:txXfrm>
    </dsp:sp>
    <dsp:sp modelId="{6A5B1955-0017-8546-AFD0-83737A674B15}">
      <dsp:nvSpPr>
        <dsp:cNvPr id="0" name=""/>
        <dsp:cNvSpPr/>
      </dsp:nvSpPr>
      <dsp:spPr>
        <a:xfrm>
          <a:off x="2995686" y="1569398"/>
          <a:ext cx="2238226" cy="1342935"/>
        </a:xfrm>
        <a:prstGeom prst="rect">
          <a:avLst/>
        </a:prstGeom>
        <a:gradFill rotWithShape="0">
          <a:gsLst>
            <a:gs pos="0">
              <a:schemeClr val="accent6">
                <a:hueOff val="0"/>
                <a:satOff val="0"/>
                <a:lumOff val="0"/>
                <a:alphaOff val="0"/>
                <a:tint val="100000"/>
                <a:shade val="100000"/>
                <a:satMod val="130000"/>
              </a:schemeClr>
            </a:gs>
            <a:gs pos="100000">
              <a:schemeClr val="accent6">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en-US" sz="1900" kern="1200" smtClean="0">
              <a:solidFill>
                <a:srgbClr val="000000"/>
              </a:solidFill>
            </a:rPr>
            <a:t>Unknown number of </a:t>
          </a:r>
          <a:br>
            <a:rPr lang="en-US" sz="1900" kern="1200" smtClean="0">
              <a:solidFill>
                <a:srgbClr val="000000"/>
              </a:solidFill>
            </a:rPr>
          </a:br>
          <a:r>
            <a:rPr lang="en-US" sz="1900" kern="1200" smtClean="0">
              <a:solidFill>
                <a:srgbClr val="000000"/>
              </a:solidFill>
            </a:rPr>
            <a:t>hours of pro bono </a:t>
          </a:r>
          <a:br>
            <a:rPr lang="en-US" sz="1900" kern="1200" smtClean="0">
              <a:solidFill>
                <a:srgbClr val="000000"/>
              </a:solidFill>
            </a:rPr>
          </a:br>
          <a:r>
            <a:rPr lang="en-US" sz="1900" kern="1200" smtClean="0">
              <a:solidFill>
                <a:srgbClr val="000000"/>
              </a:solidFill>
            </a:rPr>
            <a:t>contributions by the</a:t>
          </a:r>
          <a:br>
            <a:rPr lang="en-US" sz="1900" kern="1200" smtClean="0">
              <a:solidFill>
                <a:srgbClr val="000000"/>
              </a:solidFill>
            </a:rPr>
          </a:br>
          <a:r>
            <a:rPr lang="en-US" sz="1900" kern="1200" smtClean="0">
              <a:solidFill>
                <a:srgbClr val="000000"/>
              </a:solidFill>
            </a:rPr>
            <a:t>community</a:t>
          </a:r>
          <a:endParaRPr lang="en-US" sz="1900" kern="1200">
            <a:solidFill>
              <a:srgbClr val="000000"/>
            </a:solidFill>
          </a:endParaRPr>
        </a:p>
      </dsp:txBody>
      <dsp:txXfrm>
        <a:off x="2995686" y="1569398"/>
        <a:ext cx="2238226" cy="1342935"/>
      </dsp:txXfrm>
    </dsp:sp>
    <dsp:sp modelId="{37218288-F520-8640-BF70-F3BFCD4C47C6}">
      <dsp:nvSpPr>
        <dsp:cNvPr id="0" name=""/>
        <dsp:cNvSpPr/>
      </dsp:nvSpPr>
      <dsp:spPr>
        <a:xfrm>
          <a:off x="5457735" y="1569398"/>
          <a:ext cx="2238226" cy="1342935"/>
        </a:xfrm>
        <a:prstGeom prst="rect">
          <a:avLst/>
        </a:prstGeom>
        <a:gradFill rotWithShape="0">
          <a:gsLst>
            <a:gs pos="0">
              <a:schemeClr val="accent2">
                <a:hueOff val="0"/>
                <a:satOff val="0"/>
                <a:lumOff val="0"/>
                <a:alphaOff val="0"/>
                <a:tint val="100000"/>
                <a:shade val="100000"/>
                <a:satMod val="130000"/>
              </a:schemeClr>
            </a:gs>
            <a:gs pos="100000">
              <a:schemeClr val="accent2">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en-US" sz="1900" kern="1200" smtClean="0">
              <a:solidFill>
                <a:srgbClr val="000000"/>
              </a:solidFill>
            </a:rPr>
            <a:t>Unprecedented view </a:t>
          </a:r>
          <a:br>
            <a:rPr lang="en-US" sz="1900" kern="1200" smtClean="0">
              <a:solidFill>
                <a:srgbClr val="000000"/>
              </a:solidFill>
            </a:rPr>
          </a:br>
          <a:r>
            <a:rPr lang="en-US" sz="1900" kern="1200" smtClean="0">
              <a:solidFill>
                <a:srgbClr val="000000"/>
              </a:solidFill>
            </a:rPr>
            <a:t>of the pulse of the </a:t>
          </a:r>
          <a:br>
            <a:rPr lang="en-US" sz="1900" kern="1200" smtClean="0">
              <a:solidFill>
                <a:srgbClr val="000000"/>
              </a:solidFill>
            </a:rPr>
          </a:br>
          <a:r>
            <a:rPr lang="en-US" sz="1900" kern="1200" smtClean="0">
              <a:solidFill>
                <a:srgbClr val="000000"/>
              </a:solidFill>
            </a:rPr>
            <a:t>geosciences community</a:t>
          </a:r>
          <a:endParaRPr lang="en-US" sz="1900" kern="1200">
            <a:solidFill>
              <a:srgbClr val="000000"/>
            </a:solidFill>
          </a:endParaRPr>
        </a:p>
      </dsp:txBody>
      <dsp:txXfrm>
        <a:off x="5457735" y="1569398"/>
        <a:ext cx="2238226" cy="1342935"/>
      </dsp:txXfrm>
    </dsp:sp>
    <dsp:sp modelId="{E1F90D0E-300A-2F45-A946-FFE2267868DE}">
      <dsp:nvSpPr>
        <dsp:cNvPr id="0" name=""/>
        <dsp:cNvSpPr/>
      </dsp:nvSpPr>
      <dsp:spPr>
        <a:xfrm>
          <a:off x="2138121" y="3136156"/>
          <a:ext cx="3953356" cy="1342935"/>
        </a:xfrm>
        <a:prstGeom prst="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rtl="0">
            <a:lnSpc>
              <a:spcPct val="90000"/>
            </a:lnSpc>
            <a:spcBef>
              <a:spcPct val="0"/>
            </a:spcBef>
            <a:spcAft>
              <a:spcPct val="35000"/>
            </a:spcAft>
          </a:pPr>
          <a:r>
            <a:rPr lang="en-US" sz="1900" kern="1200" dirty="0" smtClean="0">
              <a:solidFill>
                <a:srgbClr val="000000"/>
              </a:solidFill>
            </a:rPr>
            <a:t>Significant International Engagement</a:t>
          </a:r>
          <a:endParaRPr lang="en-US" sz="1900" kern="1200" dirty="0">
            <a:solidFill>
              <a:srgbClr val="000000"/>
            </a:solidFill>
          </a:endParaRPr>
        </a:p>
      </dsp:txBody>
      <dsp:txXfrm>
        <a:off x="2138121" y="3136156"/>
        <a:ext cx="3953356" cy="13429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7DCD8E-A942-694F-953E-22DB21873BE5}">
      <dsp:nvSpPr>
        <dsp:cNvPr id="0" name=""/>
        <dsp:cNvSpPr/>
      </dsp:nvSpPr>
      <dsp:spPr>
        <a:xfrm rot="16200000">
          <a:off x="577849" y="-577849"/>
          <a:ext cx="3429000" cy="4584700"/>
        </a:xfrm>
        <a:prstGeom prst="round1Rect">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endParaRPr lang="en-US" sz="1600" b="1" u="sng" kern="1200" dirty="0" smtClean="0">
            <a:solidFill>
              <a:srgbClr val="000000"/>
            </a:solidFill>
          </a:endParaRPr>
        </a:p>
        <a:p>
          <a:pPr lvl="0" algn="ctr" defTabSz="711200">
            <a:lnSpc>
              <a:spcPct val="90000"/>
            </a:lnSpc>
            <a:spcBef>
              <a:spcPct val="0"/>
            </a:spcBef>
            <a:spcAft>
              <a:spcPct val="35000"/>
            </a:spcAft>
          </a:pPr>
          <a:endParaRPr lang="en-US" sz="1600" b="1" u="sng" kern="1200" dirty="0" smtClean="0">
            <a:solidFill>
              <a:srgbClr val="000000"/>
            </a:solidFill>
          </a:endParaRPr>
        </a:p>
        <a:p>
          <a:pPr lvl="0" algn="ctr" defTabSz="711200">
            <a:lnSpc>
              <a:spcPct val="90000"/>
            </a:lnSpc>
            <a:spcBef>
              <a:spcPct val="0"/>
            </a:spcBef>
            <a:spcAft>
              <a:spcPct val="35000"/>
            </a:spcAft>
          </a:pPr>
          <a:r>
            <a:rPr lang="en-US" sz="2600" b="1" u="sng" kern="1200" dirty="0" smtClean="0">
              <a:solidFill>
                <a:srgbClr val="000000"/>
              </a:solidFill>
            </a:rPr>
            <a:t>Awards</a:t>
          </a:r>
          <a:r>
            <a:rPr lang="en-US" sz="1600" b="0" kern="1200" dirty="0" smtClean="0">
              <a:solidFill>
                <a:srgbClr val="000000"/>
              </a:solidFill>
            </a:rPr>
            <a:t/>
          </a:r>
          <a:br>
            <a:rPr lang="en-US" sz="1600" b="0" kern="1200" dirty="0" smtClean="0">
              <a:solidFill>
                <a:srgbClr val="000000"/>
              </a:solidFill>
            </a:rPr>
          </a:br>
          <a:r>
            <a:rPr lang="en-US" sz="2600" b="0" kern="1200" dirty="0" smtClean="0">
              <a:solidFill>
                <a:srgbClr val="000000"/>
              </a:solidFill>
            </a:rPr>
            <a:t>5+2</a:t>
          </a:r>
          <a:r>
            <a:rPr lang="en-US" sz="2600" kern="1200" dirty="0" smtClean="0">
              <a:solidFill>
                <a:srgbClr val="000000"/>
              </a:solidFill>
            </a:rPr>
            <a:t> Concepts</a:t>
          </a:r>
        </a:p>
        <a:p>
          <a:pPr lvl="0" algn="ctr" defTabSz="711200">
            <a:lnSpc>
              <a:spcPct val="90000"/>
            </a:lnSpc>
            <a:spcBef>
              <a:spcPct val="0"/>
            </a:spcBef>
            <a:spcAft>
              <a:spcPct val="35000"/>
            </a:spcAft>
          </a:pPr>
          <a:r>
            <a:rPr lang="en-US" sz="2600" kern="1200" dirty="0" smtClean="0">
              <a:solidFill>
                <a:srgbClr val="000000"/>
              </a:solidFill>
            </a:rPr>
            <a:t>4 Community</a:t>
          </a:r>
        </a:p>
        <a:p>
          <a:pPr lvl="0" algn="ctr" defTabSz="711200">
            <a:lnSpc>
              <a:spcPct val="90000"/>
            </a:lnSpc>
            <a:spcBef>
              <a:spcPct val="0"/>
            </a:spcBef>
            <a:spcAft>
              <a:spcPct val="35000"/>
            </a:spcAft>
          </a:pPr>
          <a:r>
            <a:rPr lang="en-US" sz="2600" kern="1200" dirty="0" smtClean="0">
              <a:solidFill>
                <a:srgbClr val="000000"/>
              </a:solidFill>
            </a:rPr>
            <a:t>1 Workshop</a:t>
          </a:r>
        </a:p>
        <a:p>
          <a:pPr lvl="0" algn="ctr" defTabSz="711200">
            <a:lnSpc>
              <a:spcPct val="90000"/>
            </a:lnSpc>
            <a:spcBef>
              <a:spcPct val="0"/>
            </a:spcBef>
            <a:spcAft>
              <a:spcPct val="35000"/>
            </a:spcAft>
          </a:pPr>
          <a:r>
            <a:rPr lang="en-US" sz="2600" kern="1200" dirty="0" smtClean="0">
              <a:solidFill>
                <a:srgbClr val="000000"/>
              </a:solidFill>
            </a:rPr>
            <a:t>1 Stakeholder study</a:t>
          </a:r>
        </a:p>
        <a:p>
          <a:pPr lvl="0" algn="ctr" defTabSz="711200">
            <a:lnSpc>
              <a:spcPct val="90000"/>
            </a:lnSpc>
            <a:spcBef>
              <a:spcPct val="0"/>
            </a:spcBef>
            <a:spcAft>
              <a:spcPct val="35000"/>
            </a:spcAft>
          </a:pPr>
          <a:endParaRPr lang="en-US" sz="1600" kern="1200" dirty="0">
            <a:solidFill>
              <a:srgbClr val="000000"/>
            </a:solidFill>
          </a:endParaRPr>
        </a:p>
      </dsp:txBody>
      <dsp:txXfrm rot="5400000">
        <a:off x="-1" y="1"/>
        <a:ext cx="4584700" cy="2571750"/>
      </dsp:txXfrm>
    </dsp:sp>
    <dsp:sp modelId="{0CF5709A-5EEA-EC4D-8C3D-F5C42F4388FA}">
      <dsp:nvSpPr>
        <dsp:cNvPr id="0" name=""/>
        <dsp:cNvSpPr/>
      </dsp:nvSpPr>
      <dsp:spPr>
        <a:xfrm>
          <a:off x="4584700" y="0"/>
          <a:ext cx="4584700" cy="3429000"/>
        </a:xfrm>
        <a:prstGeom prst="round1Rect">
          <a:avLst/>
        </a:prstGeom>
        <a:solidFill>
          <a:schemeClr val="accent3">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b="1" u="sng" kern="1200" dirty="0" smtClean="0">
              <a:solidFill>
                <a:srgbClr val="000000"/>
              </a:solidFill>
            </a:rPr>
            <a:t>Community Groups</a:t>
          </a:r>
        </a:p>
        <a:p>
          <a:pPr lvl="0" algn="ctr" defTabSz="1155700">
            <a:lnSpc>
              <a:spcPct val="90000"/>
            </a:lnSpc>
            <a:spcBef>
              <a:spcPct val="0"/>
            </a:spcBef>
            <a:spcAft>
              <a:spcPct val="35000"/>
            </a:spcAft>
          </a:pPr>
          <a:r>
            <a:rPr lang="en-US" sz="2600" kern="1200" dirty="0" smtClean="0">
              <a:solidFill>
                <a:srgbClr val="000000"/>
              </a:solidFill>
            </a:rPr>
            <a:t>17 active</a:t>
          </a:r>
          <a:br>
            <a:rPr lang="en-US" sz="2600" kern="1200" dirty="0" smtClean="0">
              <a:solidFill>
                <a:srgbClr val="000000"/>
              </a:solidFill>
            </a:rPr>
          </a:br>
          <a:r>
            <a:rPr lang="en-US" sz="2600" kern="1200" dirty="0" smtClean="0">
              <a:solidFill>
                <a:srgbClr val="000000"/>
              </a:solidFill>
            </a:rPr>
            <a:t>9 working on roadmaps</a:t>
          </a:r>
        </a:p>
        <a:p>
          <a:pPr lvl="0" algn="ctr" defTabSz="1155700">
            <a:lnSpc>
              <a:spcPct val="90000"/>
            </a:lnSpc>
            <a:spcBef>
              <a:spcPct val="0"/>
            </a:spcBef>
            <a:spcAft>
              <a:spcPct val="35000"/>
            </a:spcAft>
          </a:pPr>
          <a:r>
            <a:rPr lang="en-US" sz="2600" kern="1200" dirty="0" smtClean="0">
              <a:solidFill>
                <a:srgbClr val="000000"/>
              </a:solidFill>
            </a:rPr>
            <a:t>1 special interest groups</a:t>
          </a:r>
          <a:br>
            <a:rPr lang="en-US" sz="2600" kern="1200" dirty="0" smtClean="0">
              <a:solidFill>
                <a:srgbClr val="000000"/>
              </a:solidFill>
            </a:rPr>
          </a:br>
          <a:r>
            <a:rPr lang="en-US" sz="1600" kern="1200" dirty="0" smtClean="0">
              <a:solidFill>
                <a:srgbClr val="000000"/>
              </a:solidFill>
            </a:rPr>
            <a:t>(several more pending approval)</a:t>
          </a:r>
          <a:endParaRPr lang="en-US" sz="1600" kern="1200" dirty="0">
            <a:solidFill>
              <a:srgbClr val="000000"/>
            </a:solidFill>
          </a:endParaRPr>
        </a:p>
      </dsp:txBody>
      <dsp:txXfrm>
        <a:off x="4584700" y="0"/>
        <a:ext cx="4584700" cy="2571750"/>
      </dsp:txXfrm>
    </dsp:sp>
    <dsp:sp modelId="{EF45FF58-F997-064A-922F-F3EFF95B3310}">
      <dsp:nvSpPr>
        <dsp:cNvPr id="0" name=""/>
        <dsp:cNvSpPr/>
      </dsp:nvSpPr>
      <dsp:spPr>
        <a:xfrm rot="10800000">
          <a:off x="0" y="3429000"/>
          <a:ext cx="4584700" cy="3429000"/>
        </a:xfrm>
        <a:prstGeom prst="round1Rect">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u="sng" kern="1200" dirty="0" smtClean="0">
              <a:solidFill>
                <a:srgbClr val="000000"/>
              </a:solidFill>
            </a:rPr>
            <a:t>Website</a:t>
          </a:r>
          <a:r>
            <a:rPr lang="en-US" sz="2800" kern="1200" dirty="0" smtClean="0">
              <a:solidFill>
                <a:srgbClr val="000000"/>
              </a:solidFill>
            </a:rPr>
            <a:t/>
          </a:r>
          <a:br>
            <a:rPr lang="en-US" sz="2800" kern="1200" dirty="0" smtClean="0">
              <a:solidFill>
                <a:srgbClr val="000000"/>
              </a:solidFill>
            </a:rPr>
          </a:br>
          <a:r>
            <a:rPr lang="en-US" sz="2800" kern="1200" dirty="0" smtClean="0">
              <a:solidFill>
                <a:srgbClr val="000000"/>
              </a:solidFill>
            </a:rPr>
            <a:t>&gt;1100 members</a:t>
          </a:r>
          <a:br>
            <a:rPr lang="en-US" sz="2800" kern="1200" dirty="0" smtClean="0">
              <a:solidFill>
                <a:srgbClr val="000000"/>
              </a:solidFill>
            </a:rPr>
          </a:br>
          <a:r>
            <a:rPr lang="en-US" sz="2800" kern="1200" dirty="0" smtClean="0">
              <a:solidFill>
                <a:srgbClr val="000000"/>
              </a:solidFill>
            </a:rPr>
            <a:t>Frequent updates</a:t>
          </a:r>
          <a:endParaRPr lang="en-US" sz="2800" kern="1200" dirty="0">
            <a:solidFill>
              <a:srgbClr val="000000"/>
            </a:solidFill>
          </a:endParaRPr>
        </a:p>
      </dsp:txBody>
      <dsp:txXfrm rot="10800000">
        <a:off x="0" y="4286249"/>
        <a:ext cx="4584700" cy="2571750"/>
      </dsp:txXfrm>
    </dsp:sp>
    <dsp:sp modelId="{270CC146-BAE3-9D49-B6CB-2ADA7BABAD0C}">
      <dsp:nvSpPr>
        <dsp:cNvPr id="0" name=""/>
        <dsp:cNvSpPr/>
      </dsp:nvSpPr>
      <dsp:spPr>
        <a:xfrm rot="5400000">
          <a:off x="5162550" y="2851150"/>
          <a:ext cx="3429000" cy="4584700"/>
        </a:xfrm>
        <a:prstGeom prst="round1Rect">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b="1" u="sng" kern="1200" dirty="0" smtClean="0">
              <a:solidFill>
                <a:srgbClr val="000000"/>
              </a:solidFill>
            </a:rPr>
            <a:t>NSF EarthCube Staff Participation </a:t>
          </a:r>
          <a:r>
            <a:rPr lang="en-US" sz="1600" b="1" u="sng" kern="1200" dirty="0" smtClean="0">
              <a:solidFill>
                <a:srgbClr val="000000"/>
              </a:solidFill>
            </a:rPr>
            <a:t>(not all full time) </a:t>
          </a:r>
        </a:p>
        <a:p>
          <a:pPr lvl="0" algn="ctr" defTabSz="1155700">
            <a:lnSpc>
              <a:spcPct val="90000"/>
            </a:lnSpc>
            <a:spcBef>
              <a:spcPct val="0"/>
            </a:spcBef>
            <a:spcAft>
              <a:spcPct val="35000"/>
            </a:spcAft>
          </a:pPr>
          <a:r>
            <a:rPr lang="en-US" sz="2600" kern="1200" dirty="0" smtClean="0">
              <a:solidFill>
                <a:srgbClr val="000000"/>
              </a:solidFill>
            </a:rPr>
            <a:t>5 GEO</a:t>
          </a:r>
          <a:br>
            <a:rPr lang="en-US" sz="2600" kern="1200" dirty="0" smtClean="0">
              <a:solidFill>
                <a:srgbClr val="000000"/>
              </a:solidFill>
            </a:rPr>
          </a:br>
          <a:r>
            <a:rPr lang="en-US" sz="2600" kern="1200" dirty="0" smtClean="0">
              <a:solidFill>
                <a:srgbClr val="000000"/>
              </a:solidFill>
            </a:rPr>
            <a:t>3 OCI </a:t>
          </a:r>
          <a:br>
            <a:rPr lang="en-US" sz="2600" kern="1200" dirty="0" smtClean="0">
              <a:solidFill>
                <a:srgbClr val="000000"/>
              </a:solidFill>
            </a:rPr>
          </a:br>
          <a:r>
            <a:rPr lang="en-US" sz="2600" kern="1200" dirty="0" smtClean="0">
              <a:solidFill>
                <a:srgbClr val="000000"/>
              </a:solidFill>
            </a:rPr>
            <a:t>2 CISE</a:t>
          </a:r>
          <a:br>
            <a:rPr lang="en-US" sz="2600" kern="1200" dirty="0" smtClean="0">
              <a:solidFill>
                <a:srgbClr val="000000"/>
              </a:solidFill>
            </a:rPr>
          </a:br>
          <a:r>
            <a:rPr lang="en-US" sz="2600" kern="1200" dirty="0" smtClean="0">
              <a:solidFill>
                <a:srgbClr val="000000"/>
              </a:solidFill>
            </a:rPr>
            <a:t>~10 POs </a:t>
          </a:r>
          <a:r>
            <a:rPr lang="en-US" sz="1600" kern="1200" dirty="0" smtClean="0">
              <a:solidFill>
                <a:srgbClr val="000000"/>
              </a:solidFill>
            </a:rPr>
            <a:t>(partial involvement)</a:t>
          </a:r>
          <a:endParaRPr lang="en-US" sz="1600" kern="1200" dirty="0">
            <a:solidFill>
              <a:srgbClr val="000000"/>
            </a:solidFill>
          </a:endParaRPr>
        </a:p>
      </dsp:txBody>
      <dsp:txXfrm rot="-5400000">
        <a:off x="4584699" y="4286249"/>
        <a:ext cx="4584700" cy="2571750"/>
      </dsp:txXfrm>
    </dsp:sp>
    <dsp:sp modelId="{79552C01-D3F4-2E4D-BB8E-7FBE192A47EB}">
      <dsp:nvSpPr>
        <dsp:cNvPr id="0" name=""/>
        <dsp:cNvSpPr/>
      </dsp:nvSpPr>
      <dsp:spPr>
        <a:xfrm>
          <a:off x="3209290" y="2571750"/>
          <a:ext cx="2750820" cy="1714500"/>
        </a:xfrm>
        <a:prstGeom prst="roundRect">
          <a:avLst/>
        </a:prstGeom>
        <a:solidFill>
          <a:schemeClr val="accent2">
            <a:tint val="4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b="1" kern="1200" dirty="0" smtClean="0">
              <a:effectLst>
                <a:outerShdw blurRad="38100" dist="38100" dir="2700000" algn="tl">
                  <a:srgbClr val="000000">
                    <a:alpha val="43137"/>
                  </a:srgbClr>
                </a:outerShdw>
              </a:effectLst>
            </a:rPr>
            <a:t>Activities</a:t>
          </a:r>
          <a:endParaRPr lang="en-US" sz="4400" b="1" kern="1200" dirty="0">
            <a:effectLst>
              <a:outerShdw blurRad="38100" dist="38100" dir="2700000" algn="tl">
                <a:srgbClr val="000000">
                  <a:alpha val="43137"/>
                </a:srgbClr>
              </a:outerShdw>
            </a:effectLst>
          </a:endParaRPr>
        </a:p>
      </dsp:txBody>
      <dsp:txXfrm>
        <a:off x="3292985" y="2655445"/>
        <a:ext cx="2583430" cy="154711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61C9D0-7CB7-284B-B17E-2138ED661A7F}">
      <dsp:nvSpPr>
        <dsp:cNvPr id="0" name=""/>
        <dsp:cNvSpPr/>
      </dsp:nvSpPr>
      <dsp:spPr>
        <a:xfrm>
          <a:off x="0" y="0"/>
          <a:ext cx="4525963" cy="4525963"/>
        </a:xfrm>
        <a:prstGeom prst="pie">
          <a:avLst>
            <a:gd name="adj1" fmla="val 5400000"/>
            <a:gd name="adj2" fmla="val 1620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1F6B524B-D835-C74A-BD36-6C9A1AE452FD}">
      <dsp:nvSpPr>
        <dsp:cNvPr id="0" name=""/>
        <dsp:cNvSpPr/>
      </dsp:nvSpPr>
      <dsp:spPr>
        <a:xfrm>
          <a:off x="2262981" y="0"/>
          <a:ext cx="5966618" cy="4525963"/>
        </a:xfrm>
        <a:prstGeom prst="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en-US" sz="4200" kern="1200" dirty="0" smtClean="0"/>
            <a:t>Total</a:t>
          </a:r>
          <a:endParaRPr lang="en-US" sz="4200" kern="1200" dirty="0"/>
        </a:p>
      </dsp:txBody>
      <dsp:txXfrm>
        <a:off x="2262981" y="0"/>
        <a:ext cx="2983309" cy="1357791"/>
      </dsp:txXfrm>
    </dsp:sp>
    <dsp:sp modelId="{591451C0-61F6-BD44-BF44-39CE9D880C4A}">
      <dsp:nvSpPr>
        <dsp:cNvPr id="0" name=""/>
        <dsp:cNvSpPr/>
      </dsp:nvSpPr>
      <dsp:spPr>
        <a:xfrm>
          <a:off x="792044" y="1357791"/>
          <a:ext cx="2941873" cy="2941873"/>
        </a:xfrm>
        <a:prstGeom prst="pie">
          <a:avLst>
            <a:gd name="adj1" fmla="val 5400000"/>
            <a:gd name="adj2" fmla="val 16200000"/>
          </a:avLst>
        </a:prstGeom>
        <a:gradFill rotWithShape="0">
          <a:gsLst>
            <a:gs pos="0">
              <a:schemeClr val="accent4">
                <a:hueOff val="-5189321"/>
                <a:satOff val="-24"/>
                <a:lumOff val="-7255"/>
                <a:alphaOff val="0"/>
                <a:tint val="100000"/>
                <a:shade val="100000"/>
                <a:satMod val="130000"/>
              </a:schemeClr>
            </a:gs>
            <a:gs pos="100000">
              <a:schemeClr val="accent4">
                <a:hueOff val="-5189321"/>
                <a:satOff val="-24"/>
                <a:lumOff val="-725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0A7AF56-415D-314B-A27C-482B3FF67D51}">
      <dsp:nvSpPr>
        <dsp:cNvPr id="0" name=""/>
        <dsp:cNvSpPr/>
      </dsp:nvSpPr>
      <dsp:spPr>
        <a:xfrm>
          <a:off x="2262981" y="1357791"/>
          <a:ext cx="5966618" cy="2941873"/>
        </a:xfrm>
        <a:prstGeom prst="rect">
          <a:avLst/>
        </a:prstGeom>
        <a:solidFill>
          <a:schemeClr val="lt1">
            <a:alpha val="90000"/>
            <a:hueOff val="0"/>
            <a:satOff val="0"/>
            <a:lumOff val="0"/>
            <a:alphaOff val="0"/>
          </a:schemeClr>
        </a:solidFill>
        <a:ln w="9525" cap="flat" cmpd="sng" algn="ctr">
          <a:solidFill>
            <a:schemeClr val="accent4">
              <a:hueOff val="-5189321"/>
              <a:satOff val="-24"/>
              <a:lumOff val="-7255"/>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en-US" sz="4200" kern="1200" dirty="0" smtClean="0"/>
            <a:t>Cadres </a:t>
          </a:r>
          <a:endParaRPr lang="en-US" sz="4200" kern="1200" dirty="0"/>
        </a:p>
      </dsp:txBody>
      <dsp:txXfrm>
        <a:off x="2262981" y="1357791"/>
        <a:ext cx="2983309" cy="1357787"/>
      </dsp:txXfrm>
    </dsp:sp>
    <dsp:sp modelId="{E9DB1FB2-2AE8-1D47-AE37-0822CF26D4F1}">
      <dsp:nvSpPr>
        <dsp:cNvPr id="0" name=""/>
        <dsp:cNvSpPr/>
      </dsp:nvSpPr>
      <dsp:spPr>
        <a:xfrm>
          <a:off x="1584087" y="2715579"/>
          <a:ext cx="1357787" cy="1357787"/>
        </a:xfrm>
        <a:prstGeom prst="pie">
          <a:avLst>
            <a:gd name="adj1" fmla="val 5400000"/>
            <a:gd name="adj2" fmla="val 16200000"/>
          </a:avLst>
        </a:prstGeom>
        <a:gradFill rotWithShape="0">
          <a:gsLst>
            <a:gs pos="0">
              <a:schemeClr val="accent4">
                <a:hueOff val="-10378642"/>
                <a:satOff val="-49"/>
                <a:lumOff val="-14510"/>
                <a:alphaOff val="0"/>
                <a:tint val="100000"/>
                <a:shade val="100000"/>
                <a:satMod val="130000"/>
              </a:schemeClr>
            </a:gs>
            <a:gs pos="100000">
              <a:schemeClr val="accent4">
                <a:hueOff val="-10378642"/>
                <a:satOff val="-49"/>
                <a:lumOff val="-1451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3786712-1308-9B48-B813-940F5C626586}">
      <dsp:nvSpPr>
        <dsp:cNvPr id="0" name=""/>
        <dsp:cNvSpPr/>
      </dsp:nvSpPr>
      <dsp:spPr>
        <a:xfrm>
          <a:off x="2262981" y="2715579"/>
          <a:ext cx="5966618" cy="1357787"/>
        </a:xfrm>
        <a:prstGeom prst="rect">
          <a:avLst/>
        </a:prstGeom>
        <a:solidFill>
          <a:schemeClr val="lt1">
            <a:alpha val="90000"/>
            <a:hueOff val="0"/>
            <a:satOff val="0"/>
            <a:lumOff val="0"/>
            <a:alphaOff val="0"/>
          </a:schemeClr>
        </a:solidFill>
        <a:ln w="9525" cap="flat" cmpd="sng" algn="ctr">
          <a:solidFill>
            <a:schemeClr val="accent4">
              <a:hueOff val="-10378642"/>
              <a:satOff val="-49"/>
              <a:lumOff val="-1451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r>
            <a:rPr lang="en-US" sz="4200" kern="1200" dirty="0" smtClean="0"/>
            <a:t>Participants</a:t>
          </a:r>
          <a:endParaRPr lang="en-US" sz="4200" kern="1200" dirty="0"/>
        </a:p>
      </dsp:txBody>
      <dsp:txXfrm>
        <a:off x="2262981" y="2715579"/>
        <a:ext cx="2983309" cy="1357787"/>
      </dsp:txXfrm>
    </dsp:sp>
    <dsp:sp modelId="{9AAD4587-61DF-5747-B885-C49C8F665CA8}">
      <dsp:nvSpPr>
        <dsp:cNvPr id="0" name=""/>
        <dsp:cNvSpPr/>
      </dsp:nvSpPr>
      <dsp:spPr>
        <a:xfrm>
          <a:off x="5246290" y="0"/>
          <a:ext cx="2983309" cy="1357791"/>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On-site ~200</a:t>
          </a:r>
          <a:endParaRPr lang="en-US" sz="1900" kern="1200" dirty="0"/>
        </a:p>
        <a:p>
          <a:pPr marL="171450" lvl="1" indent="-171450" algn="l" defTabSz="844550">
            <a:lnSpc>
              <a:spcPct val="90000"/>
            </a:lnSpc>
            <a:spcBef>
              <a:spcPct val="0"/>
            </a:spcBef>
            <a:spcAft>
              <a:spcPct val="15000"/>
            </a:spcAft>
            <a:buChar char="••"/>
          </a:pPr>
          <a:r>
            <a:rPr lang="en-US" sz="1900" kern="1200" dirty="0" smtClean="0"/>
            <a:t>Virtual ~50</a:t>
          </a:r>
          <a:endParaRPr lang="en-US" sz="1900" kern="1200" dirty="0"/>
        </a:p>
        <a:p>
          <a:pPr marL="171450" lvl="1" indent="-171450" algn="l" defTabSz="844550">
            <a:lnSpc>
              <a:spcPct val="90000"/>
            </a:lnSpc>
            <a:spcBef>
              <a:spcPct val="0"/>
            </a:spcBef>
            <a:spcAft>
              <a:spcPct val="15000"/>
            </a:spcAft>
            <a:buChar char="••"/>
          </a:pPr>
          <a:r>
            <a:rPr lang="en-US" sz="1900" kern="1200" dirty="0" smtClean="0"/>
            <a:t>Organizations ~85</a:t>
          </a:r>
          <a:endParaRPr lang="en-US" sz="1900" kern="1200" dirty="0"/>
        </a:p>
      </dsp:txBody>
      <dsp:txXfrm>
        <a:off x="5246290" y="0"/>
        <a:ext cx="2983309" cy="1357791"/>
      </dsp:txXfrm>
    </dsp:sp>
    <dsp:sp modelId="{8CA767FC-B3A2-6649-851B-059FD9225A13}">
      <dsp:nvSpPr>
        <dsp:cNvPr id="0" name=""/>
        <dsp:cNvSpPr/>
      </dsp:nvSpPr>
      <dsp:spPr>
        <a:xfrm>
          <a:off x="5246290" y="1357791"/>
          <a:ext cx="2983309" cy="1357787"/>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Observer</a:t>
          </a:r>
          <a:endParaRPr lang="en-US" sz="1900" kern="1200" dirty="0"/>
        </a:p>
        <a:p>
          <a:pPr marL="171450" lvl="1" indent="-171450" algn="l" defTabSz="844550">
            <a:lnSpc>
              <a:spcPct val="90000"/>
            </a:lnSpc>
            <a:spcBef>
              <a:spcPct val="0"/>
            </a:spcBef>
            <a:spcAft>
              <a:spcPct val="15000"/>
            </a:spcAft>
            <a:buChar char="••"/>
          </a:pPr>
          <a:r>
            <a:rPr lang="en-US" sz="1900" kern="1200" dirty="0" smtClean="0"/>
            <a:t>Federal agencies</a:t>
          </a:r>
          <a:endParaRPr lang="en-US" sz="1900" kern="1200" dirty="0"/>
        </a:p>
        <a:p>
          <a:pPr marL="171450" lvl="1" indent="-171450" algn="l" defTabSz="844550">
            <a:lnSpc>
              <a:spcPct val="90000"/>
            </a:lnSpc>
            <a:spcBef>
              <a:spcPct val="0"/>
            </a:spcBef>
            <a:spcAft>
              <a:spcPct val="15000"/>
            </a:spcAft>
            <a:buChar char="••"/>
          </a:pPr>
          <a:r>
            <a:rPr lang="en-US" sz="1900" kern="1200" dirty="0" smtClean="0"/>
            <a:t>Early career/Students</a:t>
          </a:r>
          <a:endParaRPr lang="en-US" sz="1900" kern="1200" dirty="0"/>
        </a:p>
        <a:p>
          <a:pPr marL="171450" lvl="1" indent="-171450" algn="l" defTabSz="844550">
            <a:lnSpc>
              <a:spcPct val="90000"/>
            </a:lnSpc>
            <a:spcBef>
              <a:spcPct val="0"/>
            </a:spcBef>
            <a:spcAft>
              <a:spcPct val="15000"/>
            </a:spcAft>
            <a:buChar char="••"/>
          </a:pPr>
          <a:r>
            <a:rPr lang="en-US" sz="1900" kern="1200" dirty="0" smtClean="0"/>
            <a:t>International participants</a:t>
          </a:r>
          <a:endParaRPr lang="en-US" sz="1900" kern="1200" dirty="0"/>
        </a:p>
      </dsp:txBody>
      <dsp:txXfrm>
        <a:off x="5246290" y="1357791"/>
        <a:ext cx="2983309" cy="1357787"/>
      </dsp:txXfrm>
    </dsp:sp>
    <dsp:sp modelId="{7401F3BD-812F-1F4A-9956-0DDB56DF3A50}">
      <dsp:nvSpPr>
        <dsp:cNvPr id="0" name=""/>
        <dsp:cNvSpPr/>
      </dsp:nvSpPr>
      <dsp:spPr>
        <a:xfrm>
          <a:off x="5246290" y="2715579"/>
          <a:ext cx="2983309" cy="1357787"/>
        </a:xfrm>
        <a:prstGeom prst="rect">
          <a:avLst/>
        </a:prstGeom>
        <a:noFill/>
        <a:ln w="9525" cap="flat" cmpd="sng" algn="ctr">
          <a:noFill/>
          <a:prstDash val="solid"/>
        </a:ln>
        <a:effectLst/>
        <a:sp3d/>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marL="171450" lvl="1" indent="-171450" algn="l" defTabSz="844550">
            <a:lnSpc>
              <a:spcPct val="90000"/>
            </a:lnSpc>
            <a:spcBef>
              <a:spcPct val="0"/>
            </a:spcBef>
            <a:spcAft>
              <a:spcPct val="15000"/>
            </a:spcAft>
            <a:buChar char="••"/>
          </a:pPr>
          <a:r>
            <a:rPr lang="en-US" sz="1900" kern="1200" dirty="0" smtClean="0"/>
            <a:t>Community awards </a:t>
          </a:r>
          <a:endParaRPr lang="en-US" sz="1900" kern="1200" dirty="0"/>
        </a:p>
        <a:p>
          <a:pPr marL="171450" lvl="1" indent="-171450" algn="l" defTabSz="844550">
            <a:lnSpc>
              <a:spcPct val="90000"/>
            </a:lnSpc>
            <a:spcBef>
              <a:spcPct val="0"/>
            </a:spcBef>
            <a:spcAft>
              <a:spcPct val="15000"/>
            </a:spcAft>
            <a:buChar char="••"/>
          </a:pPr>
          <a:r>
            <a:rPr lang="en-US" sz="1900" kern="1200" dirty="0" smtClean="0"/>
            <a:t>Concept awards</a:t>
          </a:r>
          <a:endParaRPr lang="en-US" sz="1900" kern="1200" dirty="0"/>
        </a:p>
        <a:p>
          <a:pPr marL="171450" lvl="1" indent="-171450" algn="l" defTabSz="844550">
            <a:lnSpc>
              <a:spcPct val="90000"/>
            </a:lnSpc>
            <a:spcBef>
              <a:spcPct val="0"/>
            </a:spcBef>
            <a:spcAft>
              <a:spcPct val="15000"/>
            </a:spcAft>
            <a:buChar char="••"/>
          </a:pPr>
          <a:r>
            <a:rPr lang="en-US" sz="1900" kern="1200" dirty="0" smtClean="0"/>
            <a:t>New members</a:t>
          </a:r>
          <a:endParaRPr lang="en-US" sz="1900" kern="1200" dirty="0"/>
        </a:p>
      </dsp:txBody>
      <dsp:txXfrm>
        <a:off x="5246290" y="2715579"/>
        <a:ext cx="2983309" cy="13577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78F70F-EC96-D44B-A559-896AE98D0973}">
      <dsp:nvSpPr>
        <dsp:cNvPr id="0" name=""/>
        <dsp:cNvSpPr/>
      </dsp:nvSpPr>
      <dsp:spPr>
        <a:xfrm>
          <a:off x="-6108601" y="-935256"/>
          <a:ext cx="7276658" cy="7276658"/>
        </a:xfrm>
        <a:prstGeom prst="blockArc">
          <a:avLst>
            <a:gd name="adj1" fmla="val 18900000"/>
            <a:gd name="adj2" fmla="val 2700000"/>
            <a:gd name="adj3" fmla="val 297"/>
          </a:avLst>
        </a:pr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289793C-6308-B94D-B787-E88C69DC02C0}">
      <dsp:nvSpPr>
        <dsp:cNvPr id="0" name=""/>
        <dsp:cNvSpPr/>
      </dsp:nvSpPr>
      <dsp:spPr>
        <a:xfrm>
          <a:off x="379241" y="245763"/>
          <a:ext cx="7778186" cy="491310"/>
        </a:xfrm>
        <a:prstGeom prst="rect">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9978" tIns="38100" rIns="38100" bIns="38100" numCol="1" spcCol="1270" anchor="ctr" anchorCtr="0">
          <a:noAutofit/>
        </a:bodyPr>
        <a:lstStyle/>
        <a:p>
          <a:pPr lvl="0" algn="l" defTabSz="666750" rtl="0">
            <a:lnSpc>
              <a:spcPct val="90000"/>
            </a:lnSpc>
            <a:spcBef>
              <a:spcPct val="0"/>
            </a:spcBef>
            <a:spcAft>
              <a:spcPct val="35000"/>
            </a:spcAft>
          </a:pPr>
          <a:r>
            <a:rPr lang="en-US" sz="1500" kern="1200" dirty="0" smtClean="0">
              <a:solidFill>
                <a:srgbClr val="000000"/>
              </a:solidFill>
            </a:rPr>
            <a:t>Unrealistic or misaligned expectations among people presently involved in </a:t>
          </a:r>
          <a:r>
            <a:rPr lang="en-US" sz="1500" kern="1200" dirty="0" err="1" smtClean="0">
              <a:solidFill>
                <a:srgbClr val="000000"/>
              </a:solidFill>
            </a:rPr>
            <a:t>EarthCube</a:t>
          </a:r>
          <a:endParaRPr lang="en-US" sz="1500" kern="1200" dirty="0">
            <a:solidFill>
              <a:srgbClr val="000000"/>
            </a:solidFill>
          </a:endParaRPr>
        </a:p>
      </dsp:txBody>
      <dsp:txXfrm>
        <a:off x="379241" y="245763"/>
        <a:ext cx="7778186" cy="491310"/>
      </dsp:txXfrm>
    </dsp:sp>
    <dsp:sp modelId="{A4A64667-EB3D-C347-9778-46CECAF3BE8E}">
      <dsp:nvSpPr>
        <dsp:cNvPr id="0" name=""/>
        <dsp:cNvSpPr/>
      </dsp:nvSpPr>
      <dsp:spPr>
        <a:xfrm>
          <a:off x="72172" y="184349"/>
          <a:ext cx="614138" cy="614138"/>
        </a:xfrm>
        <a:prstGeom prst="ellipse">
          <a:avLst/>
        </a:prstGeom>
        <a:blipFill rotWithShape="0">
          <a:blip xmlns:r="http://schemas.openxmlformats.org/officeDocument/2006/relationships" r:embed="rId1">
            <a:duotone>
              <a:schemeClr val="bg2">
                <a:shade val="45000"/>
                <a:satMod val="135000"/>
              </a:schemeClr>
              <a:prstClr val="white"/>
            </a:duotone>
            <a:extLst>
              <a:ext uri="{BEBA8EAE-BF5A-486C-A8C5-ECC9F3942E4B}">
                <a14:imgProps xmlns:a14="http://schemas.microsoft.com/office/drawing/2010/main">
                  <a14:imgLayer r:embed="rId2">
                    <a14:imgEffect>
                      <a14:artisticMarker/>
                    </a14:imgEffect>
                  </a14:imgLayer>
                </a14:imgProps>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sp>
    <dsp:sp modelId="{C352836B-CBF8-3345-ADC6-03CC7DE95680}">
      <dsp:nvSpPr>
        <dsp:cNvPr id="0" name=""/>
        <dsp:cNvSpPr/>
      </dsp:nvSpPr>
      <dsp:spPr>
        <a:xfrm>
          <a:off x="824166" y="983161"/>
          <a:ext cx="7333261" cy="491310"/>
        </a:xfrm>
        <a:prstGeom prst="rect">
          <a:avLst/>
        </a:prstGeom>
        <a:gradFill rotWithShape="0">
          <a:gsLst>
            <a:gs pos="0">
              <a:schemeClr val="accent4">
                <a:hueOff val="-1729774"/>
                <a:satOff val="-8"/>
                <a:lumOff val="-2418"/>
                <a:alphaOff val="0"/>
                <a:tint val="100000"/>
                <a:shade val="100000"/>
                <a:satMod val="130000"/>
              </a:schemeClr>
            </a:gs>
            <a:gs pos="100000">
              <a:schemeClr val="accent4">
                <a:hueOff val="-1729774"/>
                <a:satOff val="-8"/>
                <a:lumOff val="-2418"/>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9978" tIns="38100" rIns="38100" bIns="38100" numCol="1" spcCol="1270" anchor="ctr" anchorCtr="0">
          <a:noAutofit/>
        </a:bodyPr>
        <a:lstStyle/>
        <a:p>
          <a:pPr lvl="0" algn="l" defTabSz="666750" rtl="0">
            <a:lnSpc>
              <a:spcPct val="90000"/>
            </a:lnSpc>
            <a:spcBef>
              <a:spcPct val="0"/>
            </a:spcBef>
            <a:spcAft>
              <a:spcPct val="35000"/>
            </a:spcAft>
          </a:pPr>
          <a:r>
            <a:rPr lang="en-US" sz="1500" kern="1200" dirty="0" smtClean="0">
              <a:solidFill>
                <a:srgbClr val="000000"/>
              </a:solidFill>
            </a:rPr>
            <a:t>“Build it and they will come” mindset – users don’t show up, data is not shared, etc.</a:t>
          </a:r>
          <a:endParaRPr lang="en-US" sz="1500" kern="1200" dirty="0">
            <a:solidFill>
              <a:srgbClr val="000000"/>
            </a:solidFill>
          </a:endParaRPr>
        </a:p>
      </dsp:txBody>
      <dsp:txXfrm>
        <a:off x="824166" y="983161"/>
        <a:ext cx="7333261" cy="491310"/>
      </dsp:txXfrm>
    </dsp:sp>
    <dsp:sp modelId="{23DDD9C3-A785-9A4B-A0F6-01E3ACE53ACC}">
      <dsp:nvSpPr>
        <dsp:cNvPr id="0" name=""/>
        <dsp:cNvSpPr/>
      </dsp:nvSpPr>
      <dsp:spPr>
        <a:xfrm>
          <a:off x="517097" y="921747"/>
          <a:ext cx="614138" cy="614138"/>
        </a:xfrm>
        <a:prstGeom prst="ellipse">
          <a:avLst/>
        </a:prstGeom>
        <a:blipFill rotWithShape="0">
          <a:blip xmlns:r="http://schemas.openxmlformats.org/officeDocument/2006/relationships" r:embed="rId3">
            <a:duotone>
              <a:prstClr val="black"/>
              <a:schemeClr val="accent6">
                <a:tint val="45000"/>
                <a:satMod val="400000"/>
              </a:schemeClr>
            </a:duotone>
          </a:blip>
          <a:stretch>
            <a:fillRect/>
          </a:stretch>
        </a:blipFill>
        <a:ln w="9525" cap="flat" cmpd="sng" algn="ctr">
          <a:solidFill>
            <a:schemeClr val="accent4">
              <a:hueOff val="-1729774"/>
              <a:satOff val="-8"/>
              <a:lumOff val="-2418"/>
              <a:alphaOff val="0"/>
            </a:schemeClr>
          </a:solidFill>
          <a:prstDash val="solid"/>
        </a:ln>
        <a:effectLst/>
      </dsp:spPr>
      <dsp:style>
        <a:lnRef idx="1">
          <a:scrgbClr r="0" g="0" b="0"/>
        </a:lnRef>
        <a:fillRef idx="1">
          <a:scrgbClr r="0" g="0" b="0"/>
        </a:fillRef>
        <a:effectRef idx="0">
          <a:scrgbClr r="0" g="0" b="0"/>
        </a:effectRef>
        <a:fontRef idx="minor"/>
      </dsp:style>
    </dsp:sp>
    <dsp:sp modelId="{99110C23-5696-644A-90A4-8CEBDC95E41A}">
      <dsp:nvSpPr>
        <dsp:cNvPr id="0" name=""/>
        <dsp:cNvSpPr/>
      </dsp:nvSpPr>
      <dsp:spPr>
        <a:xfrm>
          <a:off x="1067983" y="1720019"/>
          <a:ext cx="7089444" cy="491310"/>
        </a:xfrm>
        <a:prstGeom prst="rect">
          <a:avLst/>
        </a:prstGeom>
        <a:gradFill rotWithShape="0">
          <a:gsLst>
            <a:gs pos="0">
              <a:schemeClr val="accent4">
                <a:hueOff val="-3459548"/>
                <a:satOff val="-16"/>
                <a:lumOff val="-4837"/>
                <a:alphaOff val="0"/>
                <a:tint val="100000"/>
                <a:shade val="100000"/>
                <a:satMod val="130000"/>
              </a:schemeClr>
            </a:gs>
            <a:gs pos="100000">
              <a:schemeClr val="accent4">
                <a:hueOff val="-3459548"/>
                <a:satOff val="-16"/>
                <a:lumOff val="-4837"/>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9978" tIns="38100" rIns="38100" bIns="38100" numCol="1" spcCol="1270" anchor="ctr" anchorCtr="0">
          <a:noAutofit/>
        </a:bodyPr>
        <a:lstStyle/>
        <a:p>
          <a:pPr lvl="0" algn="l" defTabSz="666750" rtl="0">
            <a:lnSpc>
              <a:spcPct val="90000"/>
            </a:lnSpc>
            <a:spcBef>
              <a:spcPct val="0"/>
            </a:spcBef>
            <a:spcAft>
              <a:spcPct val="35000"/>
            </a:spcAft>
          </a:pPr>
          <a:r>
            <a:rPr lang="en-US" sz="1500" kern="1200" dirty="0" smtClean="0">
              <a:solidFill>
                <a:srgbClr val="000000"/>
              </a:solidFill>
            </a:rPr>
            <a:t>Not valuing what presently exists – current cyber/geo science efforts and initiatives that represent parts of the </a:t>
          </a:r>
          <a:r>
            <a:rPr lang="en-US" sz="1500" kern="1200" dirty="0" err="1" smtClean="0">
              <a:solidFill>
                <a:srgbClr val="000000"/>
              </a:solidFill>
            </a:rPr>
            <a:t>EarthCube</a:t>
          </a:r>
          <a:r>
            <a:rPr lang="en-US" sz="1500" kern="1200" dirty="0" smtClean="0">
              <a:solidFill>
                <a:srgbClr val="000000"/>
              </a:solidFill>
            </a:rPr>
            <a:t> vision</a:t>
          </a:r>
          <a:endParaRPr lang="en-US" sz="1500" kern="1200" dirty="0">
            <a:solidFill>
              <a:srgbClr val="000000"/>
            </a:solidFill>
          </a:endParaRPr>
        </a:p>
      </dsp:txBody>
      <dsp:txXfrm>
        <a:off x="1067983" y="1720019"/>
        <a:ext cx="7089444" cy="491310"/>
      </dsp:txXfrm>
    </dsp:sp>
    <dsp:sp modelId="{7A29A89D-E44D-D346-A4D4-3DF0066E8A4C}">
      <dsp:nvSpPr>
        <dsp:cNvPr id="0" name=""/>
        <dsp:cNvSpPr/>
      </dsp:nvSpPr>
      <dsp:spPr>
        <a:xfrm>
          <a:off x="760914" y="1658605"/>
          <a:ext cx="614138" cy="614138"/>
        </a:xfrm>
        <a:prstGeom prst="ellipse">
          <a:avLst/>
        </a:prstGeom>
        <a:blipFill rotWithShape="0">
          <a:blip xmlns:r="http://schemas.openxmlformats.org/officeDocument/2006/relationships" r:embed="rId3">
            <a:duotone>
              <a:schemeClr val="accent2">
                <a:shade val="45000"/>
                <a:satMod val="135000"/>
              </a:schemeClr>
              <a:prstClr val="white"/>
            </a:duotone>
          </a:blip>
          <a:stretch>
            <a:fillRect/>
          </a:stretch>
        </a:blipFill>
        <a:ln w="9525" cap="flat" cmpd="sng" algn="ctr">
          <a:solidFill>
            <a:schemeClr val="accent4">
              <a:hueOff val="-3459548"/>
              <a:satOff val="-16"/>
              <a:lumOff val="-4837"/>
              <a:alphaOff val="0"/>
            </a:schemeClr>
          </a:solidFill>
          <a:prstDash val="solid"/>
        </a:ln>
        <a:effectLst/>
      </dsp:spPr>
      <dsp:style>
        <a:lnRef idx="1">
          <a:scrgbClr r="0" g="0" b="0"/>
        </a:lnRef>
        <a:fillRef idx="1">
          <a:scrgbClr r="0" g="0" b="0"/>
        </a:fillRef>
        <a:effectRef idx="0">
          <a:scrgbClr r="0" g="0" b="0"/>
        </a:effectRef>
        <a:fontRef idx="minor"/>
      </dsp:style>
    </dsp:sp>
    <dsp:sp modelId="{B1B6FE7B-0C74-824E-9FC9-57E1353A4548}">
      <dsp:nvSpPr>
        <dsp:cNvPr id="0" name=""/>
        <dsp:cNvSpPr/>
      </dsp:nvSpPr>
      <dsp:spPr>
        <a:xfrm>
          <a:off x="1145832" y="2457417"/>
          <a:ext cx="7011595" cy="491310"/>
        </a:xfrm>
        <a:prstGeom prst="rect">
          <a:avLst/>
        </a:prstGeom>
        <a:gradFill rotWithShape="0">
          <a:gsLst>
            <a:gs pos="0">
              <a:schemeClr val="accent4">
                <a:hueOff val="-5189321"/>
                <a:satOff val="-24"/>
                <a:lumOff val="-7255"/>
                <a:alphaOff val="0"/>
                <a:tint val="100000"/>
                <a:shade val="100000"/>
                <a:satMod val="130000"/>
              </a:schemeClr>
            </a:gs>
            <a:gs pos="100000">
              <a:schemeClr val="accent4">
                <a:hueOff val="-5189321"/>
                <a:satOff val="-24"/>
                <a:lumOff val="-725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9978" tIns="38100" rIns="38100" bIns="38100" numCol="1" spcCol="1270" anchor="ctr" anchorCtr="0">
          <a:noAutofit/>
        </a:bodyPr>
        <a:lstStyle/>
        <a:p>
          <a:pPr lvl="0" algn="l" defTabSz="666750" rtl="0">
            <a:lnSpc>
              <a:spcPct val="90000"/>
            </a:lnSpc>
            <a:spcBef>
              <a:spcPct val="0"/>
            </a:spcBef>
            <a:spcAft>
              <a:spcPct val="35000"/>
            </a:spcAft>
          </a:pPr>
          <a:r>
            <a:rPr lang="en-US" sz="1500" kern="1200" dirty="0" smtClean="0">
              <a:solidFill>
                <a:srgbClr val="000000"/>
              </a:solidFill>
            </a:rPr>
            <a:t>Not advancing the frontier in transformative ways relative to what presently exists – only automating the current state</a:t>
          </a:r>
          <a:endParaRPr lang="en-US" sz="1500" kern="1200" dirty="0">
            <a:solidFill>
              <a:srgbClr val="000000"/>
            </a:solidFill>
          </a:endParaRPr>
        </a:p>
      </dsp:txBody>
      <dsp:txXfrm>
        <a:off x="1145832" y="2457417"/>
        <a:ext cx="7011595" cy="491310"/>
      </dsp:txXfrm>
    </dsp:sp>
    <dsp:sp modelId="{9D786D83-CD85-EE4A-97BC-BD89881EB397}">
      <dsp:nvSpPr>
        <dsp:cNvPr id="0" name=""/>
        <dsp:cNvSpPr/>
      </dsp:nvSpPr>
      <dsp:spPr>
        <a:xfrm>
          <a:off x="838763" y="2396003"/>
          <a:ext cx="614138" cy="614138"/>
        </a:xfrm>
        <a:prstGeom prst="ellipse">
          <a:avLst/>
        </a:prstGeom>
        <a:blipFill rotWithShape="0">
          <a:blip xmlns:r="http://schemas.openxmlformats.org/officeDocument/2006/relationships" r:embed="rId3">
            <a:duotone>
              <a:schemeClr val="accent3">
                <a:shade val="45000"/>
                <a:satMod val="135000"/>
              </a:schemeClr>
              <a:prstClr val="white"/>
            </a:duotone>
          </a:blip>
          <a:stretch>
            <a:fillRect/>
          </a:stretch>
        </a:blipFill>
        <a:ln w="9525" cap="flat" cmpd="sng" algn="ctr">
          <a:solidFill>
            <a:schemeClr val="accent4">
              <a:hueOff val="-5189321"/>
              <a:satOff val="-24"/>
              <a:lumOff val="-7255"/>
              <a:alphaOff val="0"/>
            </a:schemeClr>
          </a:solidFill>
          <a:prstDash val="solid"/>
        </a:ln>
        <a:effectLst/>
      </dsp:spPr>
      <dsp:style>
        <a:lnRef idx="1">
          <a:scrgbClr r="0" g="0" b="0"/>
        </a:lnRef>
        <a:fillRef idx="1">
          <a:scrgbClr r="0" g="0" b="0"/>
        </a:fillRef>
        <a:effectRef idx="0">
          <a:scrgbClr r="0" g="0" b="0"/>
        </a:effectRef>
        <a:fontRef idx="minor"/>
      </dsp:style>
    </dsp:sp>
    <dsp:sp modelId="{1778AF0A-5EF1-3F40-8033-3493557647AC}">
      <dsp:nvSpPr>
        <dsp:cNvPr id="0" name=""/>
        <dsp:cNvSpPr/>
      </dsp:nvSpPr>
      <dsp:spPr>
        <a:xfrm>
          <a:off x="1067983" y="3194815"/>
          <a:ext cx="7089444" cy="491310"/>
        </a:xfrm>
        <a:prstGeom prst="rect">
          <a:avLst/>
        </a:prstGeom>
        <a:gradFill rotWithShape="0">
          <a:gsLst>
            <a:gs pos="0">
              <a:schemeClr val="accent4">
                <a:hueOff val="-6919095"/>
                <a:satOff val="-33"/>
                <a:lumOff val="-9673"/>
                <a:alphaOff val="0"/>
                <a:tint val="100000"/>
                <a:shade val="100000"/>
                <a:satMod val="130000"/>
              </a:schemeClr>
            </a:gs>
            <a:gs pos="100000">
              <a:schemeClr val="accent4">
                <a:hueOff val="-6919095"/>
                <a:satOff val="-33"/>
                <a:lumOff val="-967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9978" tIns="38100" rIns="38100" bIns="38100" numCol="1" spcCol="1270" anchor="ctr" anchorCtr="0">
          <a:noAutofit/>
        </a:bodyPr>
        <a:lstStyle/>
        <a:p>
          <a:pPr lvl="0" algn="l" defTabSz="666750" rtl="0">
            <a:lnSpc>
              <a:spcPct val="90000"/>
            </a:lnSpc>
            <a:spcBef>
              <a:spcPct val="0"/>
            </a:spcBef>
            <a:spcAft>
              <a:spcPct val="35000"/>
            </a:spcAft>
          </a:pPr>
          <a:r>
            <a:rPr lang="en-US" sz="1500" kern="1200" dirty="0" smtClean="0">
              <a:solidFill>
                <a:srgbClr val="000000"/>
              </a:solidFill>
            </a:rPr>
            <a:t>Not engaging the 14,000+ geoscience and cyber stakeholders not presently involved in </a:t>
          </a:r>
          <a:r>
            <a:rPr lang="en-US" sz="1500" kern="1200" dirty="0" err="1" smtClean="0">
              <a:solidFill>
                <a:srgbClr val="000000"/>
              </a:solidFill>
            </a:rPr>
            <a:t>EarthCube</a:t>
          </a:r>
          <a:endParaRPr lang="en-US" sz="1500" kern="1200" dirty="0">
            <a:solidFill>
              <a:srgbClr val="000000"/>
            </a:solidFill>
          </a:endParaRPr>
        </a:p>
      </dsp:txBody>
      <dsp:txXfrm>
        <a:off x="1067983" y="3194815"/>
        <a:ext cx="7089444" cy="491310"/>
      </dsp:txXfrm>
    </dsp:sp>
    <dsp:sp modelId="{2FF774FB-EAFA-4847-9004-A29E6C6CC72F}">
      <dsp:nvSpPr>
        <dsp:cNvPr id="0" name=""/>
        <dsp:cNvSpPr/>
      </dsp:nvSpPr>
      <dsp:spPr>
        <a:xfrm>
          <a:off x="760914" y="3133401"/>
          <a:ext cx="614138" cy="614138"/>
        </a:xfrm>
        <a:prstGeom prst="ellipse">
          <a:avLst/>
        </a:prstGeom>
        <a:blipFill rotWithShape="0">
          <a:blip xmlns:r="http://schemas.openxmlformats.org/officeDocument/2006/relationships" r:embed="rId3">
            <a:duotone>
              <a:schemeClr val="accent4">
                <a:shade val="45000"/>
                <a:satMod val="135000"/>
              </a:schemeClr>
              <a:prstClr val="white"/>
            </a:duotone>
          </a:blip>
          <a:stretch>
            <a:fillRect/>
          </a:stretch>
        </a:blipFill>
        <a:ln w="9525" cap="flat" cmpd="sng" algn="ctr">
          <a:solidFill>
            <a:schemeClr val="accent4">
              <a:hueOff val="-6919095"/>
              <a:satOff val="-33"/>
              <a:lumOff val="-9673"/>
              <a:alphaOff val="0"/>
            </a:schemeClr>
          </a:solidFill>
          <a:prstDash val="solid"/>
        </a:ln>
        <a:effectLst/>
      </dsp:spPr>
      <dsp:style>
        <a:lnRef idx="1">
          <a:scrgbClr r="0" g="0" b="0"/>
        </a:lnRef>
        <a:fillRef idx="1">
          <a:scrgbClr r="0" g="0" b="0"/>
        </a:fillRef>
        <a:effectRef idx="0">
          <a:scrgbClr r="0" g="0" b="0"/>
        </a:effectRef>
        <a:fontRef idx="minor"/>
      </dsp:style>
    </dsp:sp>
    <dsp:sp modelId="{3BC13230-4110-4249-9296-3B395186EF19}">
      <dsp:nvSpPr>
        <dsp:cNvPr id="0" name=""/>
        <dsp:cNvSpPr/>
      </dsp:nvSpPr>
      <dsp:spPr>
        <a:xfrm>
          <a:off x="824166" y="3931673"/>
          <a:ext cx="7333261" cy="491310"/>
        </a:xfrm>
        <a:prstGeom prst="rect">
          <a:avLst/>
        </a:prstGeom>
        <a:gradFill rotWithShape="0">
          <a:gsLst>
            <a:gs pos="0">
              <a:schemeClr val="accent4">
                <a:hueOff val="-8648869"/>
                <a:satOff val="-41"/>
                <a:lumOff val="-12092"/>
                <a:alphaOff val="0"/>
                <a:tint val="100000"/>
                <a:shade val="100000"/>
                <a:satMod val="130000"/>
              </a:schemeClr>
            </a:gs>
            <a:gs pos="100000">
              <a:schemeClr val="accent4">
                <a:hueOff val="-8648869"/>
                <a:satOff val="-41"/>
                <a:lumOff val="-12092"/>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9978" tIns="38100" rIns="38100" bIns="38100" numCol="1" spcCol="1270" anchor="ctr" anchorCtr="0">
          <a:noAutofit/>
        </a:bodyPr>
        <a:lstStyle/>
        <a:p>
          <a:pPr lvl="0" algn="l" defTabSz="666750" rtl="0">
            <a:lnSpc>
              <a:spcPct val="90000"/>
            </a:lnSpc>
            <a:spcBef>
              <a:spcPct val="0"/>
            </a:spcBef>
            <a:spcAft>
              <a:spcPct val="35000"/>
            </a:spcAft>
          </a:pPr>
          <a:r>
            <a:rPr lang="en-US" sz="1500" kern="1200" dirty="0" smtClean="0">
              <a:solidFill>
                <a:srgbClr val="000000"/>
              </a:solidFill>
            </a:rPr>
            <a:t>Not anticipating the needs of the next generation of geoscience and cyber stakeholders (todays doctoral students and post docs, as well as the generation behind them)</a:t>
          </a:r>
          <a:endParaRPr lang="en-US" sz="1500" kern="1200" dirty="0">
            <a:solidFill>
              <a:srgbClr val="000000"/>
            </a:solidFill>
          </a:endParaRPr>
        </a:p>
      </dsp:txBody>
      <dsp:txXfrm>
        <a:off x="824166" y="3931673"/>
        <a:ext cx="7333261" cy="491310"/>
      </dsp:txXfrm>
    </dsp:sp>
    <dsp:sp modelId="{D55D7F7E-B6DB-D14C-9D15-8ED30F22E0B8}">
      <dsp:nvSpPr>
        <dsp:cNvPr id="0" name=""/>
        <dsp:cNvSpPr/>
      </dsp:nvSpPr>
      <dsp:spPr>
        <a:xfrm>
          <a:off x="517097" y="3870259"/>
          <a:ext cx="614138" cy="614138"/>
        </a:xfrm>
        <a:prstGeom prst="ellipse">
          <a:avLst/>
        </a:prstGeom>
        <a:blipFill rotWithShape="0">
          <a:blip xmlns:r="http://schemas.openxmlformats.org/officeDocument/2006/relationships" r:embed="rId3">
            <a:duotone>
              <a:schemeClr val="accent5">
                <a:shade val="45000"/>
                <a:satMod val="135000"/>
              </a:schemeClr>
              <a:prstClr val="white"/>
            </a:duotone>
          </a:blip>
          <a:stretch>
            <a:fillRect/>
          </a:stretch>
        </a:blipFill>
        <a:ln w="9525" cap="flat" cmpd="sng" algn="ctr">
          <a:solidFill>
            <a:schemeClr val="accent4">
              <a:hueOff val="-8648869"/>
              <a:satOff val="-41"/>
              <a:lumOff val="-12092"/>
              <a:alphaOff val="0"/>
            </a:schemeClr>
          </a:solidFill>
          <a:prstDash val="solid"/>
        </a:ln>
        <a:effectLst/>
      </dsp:spPr>
      <dsp:style>
        <a:lnRef idx="1">
          <a:scrgbClr r="0" g="0" b="0"/>
        </a:lnRef>
        <a:fillRef idx="1">
          <a:scrgbClr r="0" g="0" b="0"/>
        </a:fillRef>
        <a:effectRef idx="0">
          <a:scrgbClr r="0" g="0" b="0"/>
        </a:effectRef>
        <a:fontRef idx="minor"/>
      </dsp:style>
    </dsp:sp>
    <dsp:sp modelId="{D71AE128-87BF-7745-94E0-05A3E89FE9DE}">
      <dsp:nvSpPr>
        <dsp:cNvPr id="0" name=""/>
        <dsp:cNvSpPr/>
      </dsp:nvSpPr>
      <dsp:spPr>
        <a:xfrm>
          <a:off x="379241" y="4669071"/>
          <a:ext cx="7778186" cy="491310"/>
        </a:xfrm>
        <a:prstGeom prst="rect">
          <a:avLst/>
        </a:prstGeom>
        <a:gradFill rotWithShape="0">
          <a:gsLst>
            <a:gs pos="0">
              <a:schemeClr val="accent4">
                <a:hueOff val="-10378642"/>
                <a:satOff val="-49"/>
                <a:lumOff val="-14510"/>
                <a:alphaOff val="0"/>
                <a:tint val="100000"/>
                <a:shade val="100000"/>
                <a:satMod val="130000"/>
              </a:schemeClr>
            </a:gs>
            <a:gs pos="100000">
              <a:schemeClr val="accent4">
                <a:hueOff val="-10378642"/>
                <a:satOff val="-49"/>
                <a:lumOff val="-1451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9978" tIns="38100" rIns="38100" bIns="38100" numCol="1" spcCol="1270" anchor="ctr" anchorCtr="0">
          <a:noAutofit/>
        </a:bodyPr>
        <a:lstStyle/>
        <a:p>
          <a:pPr lvl="0" algn="l" defTabSz="666750" rtl="0">
            <a:lnSpc>
              <a:spcPct val="90000"/>
            </a:lnSpc>
            <a:spcBef>
              <a:spcPct val="0"/>
            </a:spcBef>
            <a:spcAft>
              <a:spcPct val="35000"/>
            </a:spcAft>
          </a:pPr>
          <a:r>
            <a:rPr lang="en-US" sz="1500" kern="1200" dirty="0" smtClean="0">
              <a:solidFill>
                <a:srgbClr val="000000"/>
              </a:solidFill>
            </a:rPr>
            <a:t>“</a:t>
          </a:r>
          <a:r>
            <a:rPr lang="en-US" sz="1500" kern="1200" dirty="0" err="1" smtClean="0">
              <a:solidFill>
                <a:srgbClr val="000000"/>
              </a:solidFill>
            </a:rPr>
            <a:t>Unk</a:t>
          </a:r>
          <a:r>
            <a:rPr lang="en-US" sz="1500" kern="1200" dirty="0" smtClean="0">
              <a:solidFill>
                <a:srgbClr val="000000"/>
              </a:solidFill>
            </a:rPr>
            <a:t> </a:t>
          </a:r>
          <a:r>
            <a:rPr lang="en-US" sz="1500" kern="1200" dirty="0" err="1" smtClean="0">
              <a:solidFill>
                <a:srgbClr val="000000"/>
              </a:solidFill>
            </a:rPr>
            <a:t>Unk</a:t>
          </a:r>
          <a:r>
            <a:rPr lang="en-US" sz="1500" kern="1200" dirty="0" smtClean="0">
              <a:solidFill>
                <a:srgbClr val="000000"/>
              </a:solidFill>
            </a:rPr>
            <a:t>” – additional unknown unknowns including transformational changes in the technology, catastrophic shifts in the policy arena, etc.</a:t>
          </a:r>
          <a:endParaRPr lang="en-US" sz="1500" kern="1200" dirty="0">
            <a:solidFill>
              <a:srgbClr val="000000"/>
            </a:solidFill>
          </a:endParaRPr>
        </a:p>
      </dsp:txBody>
      <dsp:txXfrm>
        <a:off x="379241" y="4669071"/>
        <a:ext cx="7778186" cy="491310"/>
      </dsp:txXfrm>
    </dsp:sp>
    <dsp:sp modelId="{1CF1D6B6-EC0F-D34A-9FD9-37D4D6172950}">
      <dsp:nvSpPr>
        <dsp:cNvPr id="0" name=""/>
        <dsp:cNvSpPr/>
      </dsp:nvSpPr>
      <dsp:spPr>
        <a:xfrm>
          <a:off x="72172" y="4607657"/>
          <a:ext cx="614138" cy="614138"/>
        </a:xfrm>
        <a:prstGeom prst="ellipse">
          <a:avLst/>
        </a:prstGeom>
        <a:blipFill rotWithShape="0">
          <a:blip xmlns:r="http://schemas.openxmlformats.org/officeDocument/2006/relationships" r:embed="rId3">
            <a:duotone>
              <a:schemeClr val="accent6">
                <a:shade val="45000"/>
                <a:satMod val="135000"/>
              </a:schemeClr>
              <a:prstClr val="white"/>
            </a:duotone>
          </a:blip>
          <a:stretch>
            <a:fillRect/>
          </a:stretch>
        </a:blipFill>
        <a:ln w="9525" cap="flat" cmpd="sng" algn="ctr">
          <a:solidFill>
            <a:schemeClr val="accent4">
              <a:hueOff val="-10378642"/>
              <a:satOff val="-49"/>
              <a:lumOff val="-1451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94046A-D820-8247-96A2-86C289B77909}">
      <dsp:nvSpPr>
        <dsp:cNvPr id="0" name=""/>
        <dsp:cNvSpPr/>
      </dsp:nvSpPr>
      <dsp:spPr>
        <a:xfrm>
          <a:off x="411479" y="829583"/>
          <a:ext cx="7406640" cy="6733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en-US" sz="1800" kern="1200" dirty="0" smtClean="0"/>
            <a:t>How do we take advantage of the opportunities generated to date factoring in the human dynamics?</a:t>
          </a:r>
          <a:endParaRPr lang="en-US" sz="1800" kern="1200" dirty="0"/>
        </a:p>
      </dsp:txBody>
      <dsp:txXfrm>
        <a:off x="411479" y="829583"/>
        <a:ext cx="7406640" cy="673330"/>
      </dsp:txXfrm>
    </dsp:sp>
    <dsp:sp modelId="{B38141FD-7E9E-4D4B-8977-EBF7511764EF}">
      <dsp:nvSpPr>
        <dsp:cNvPr id="0" name=""/>
        <dsp:cNvSpPr/>
      </dsp:nvSpPr>
      <dsp:spPr>
        <a:xfrm>
          <a:off x="411479" y="1502914"/>
          <a:ext cx="987552" cy="164592"/>
        </a:xfrm>
        <a:prstGeom prst="parallelogram">
          <a:avLst>
            <a:gd name="adj" fmla="val 14084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5BAA9C1-F07E-5A48-AE36-104E584AA633}">
      <dsp:nvSpPr>
        <dsp:cNvPr id="0" name=""/>
        <dsp:cNvSpPr/>
      </dsp:nvSpPr>
      <dsp:spPr>
        <a:xfrm>
          <a:off x="1456639" y="1502914"/>
          <a:ext cx="987552" cy="164592"/>
        </a:xfrm>
        <a:prstGeom prst="parallelogram">
          <a:avLst>
            <a:gd name="adj" fmla="val 140840"/>
          </a:avLst>
        </a:prstGeom>
        <a:gradFill rotWithShape="0">
          <a:gsLst>
            <a:gs pos="0">
              <a:schemeClr val="accent4">
                <a:hueOff val="-305254"/>
                <a:satOff val="-1"/>
                <a:lumOff val="-427"/>
                <a:alphaOff val="0"/>
                <a:tint val="100000"/>
                <a:shade val="100000"/>
                <a:satMod val="130000"/>
              </a:schemeClr>
            </a:gs>
            <a:gs pos="100000">
              <a:schemeClr val="accent4">
                <a:hueOff val="-305254"/>
                <a:satOff val="-1"/>
                <a:lumOff val="-427"/>
                <a:alphaOff val="0"/>
                <a:tint val="50000"/>
                <a:shade val="100000"/>
                <a:satMod val="350000"/>
              </a:schemeClr>
            </a:gs>
          </a:gsLst>
          <a:lin ang="16200000" scaled="0"/>
        </a:gradFill>
        <a:ln w="9525" cap="flat" cmpd="sng" algn="ctr">
          <a:solidFill>
            <a:schemeClr val="accent4">
              <a:hueOff val="-305254"/>
              <a:satOff val="-1"/>
              <a:lumOff val="-427"/>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0D62EBC2-23AC-434C-90C1-55D88D6C8FEB}">
      <dsp:nvSpPr>
        <dsp:cNvPr id="0" name=""/>
        <dsp:cNvSpPr/>
      </dsp:nvSpPr>
      <dsp:spPr>
        <a:xfrm>
          <a:off x="2501798" y="1502914"/>
          <a:ext cx="987552" cy="164592"/>
        </a:xfrm>
        <a:prstGeom prst="parallelogram">
          <a:avLst>
            <a:gd name="adj" fmla="val 140840"/>
          </a:avLst>
        </a:prstGeom>
        <a:gradFill rotWithShape="0">
          <a:gsLst>
            <a:gs pos="0">
              <a:schemeClr val="accent4">
                <a:hueOff val="-610508"/>
                <a:satOff val="-3"/>
                <a:lumOff val="-854"/>
                <a:alphaOff val="0"/>
                <a:tint val="100000"/>
                <a:shade val="100000"/>
                <a:satMod val="130000"/>
              </a:schemeClr>
            </a:gs>
            <a:gs pos="100000">
              <a:schemeClr val="accent4">
                <a:hueOff val="-610508"/>
                <a:satOff val="-3"/>
                <a:lumOff val="-854"/>
                <a:alphaOff val="0"/>
                <a:tint val="50000"/>
                <a:shade val="100000"/>
                <a:satMod val="350000"/>
              </a:schemeClr>
            </a:gs>
          </a:gsLst>
          <a:lin ang="16200000" scaled="0"/>
        </a:gradFill>
        <a:ln w="9525" cap="flat" cmpd="sng" algn="ctr">
          <a:solidFill>
            <a:schemeClr val="accent4">
              <a:hueOff val="-610508"/>
              <a:satOff val="-3"/>
              <a:lumOff val="-854"/>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AF8BEAC-AA40-F142-86EC-F4501FD4AB96}">
      <dsp:nvSpPr>
        <dsp:cNvPr id="0" name=""/>
        <dsp:cNvSpPr/>
      </dsp:nvSpPr>
      <dsp:spPr>
        <a:xfrm>
          <a:off x="3546957" y="1502914"/>
          <a:ext cx="987552" cy="164592"/>
        </a:xfrm>
        <a:prstGeom prst="parallelogram">
          <a:avLst>
            <a:gd name="adj" fmla="val 140840"/>
          </a:avLst>
        </a:prstGeom>
        <a:gradFill rotWithShape="0">
          <a:gsLst>
            <a:gs pos="0">
              <a:schemeClr val="accent4">
                <a:hueOff val="-915763"/>
                <a:satOff val="-4"/>
                <a:lumOff val="-1280"/>
                <a:alphaOff val="0"/>
                <a:tint val="100000"/>
                <a:shade val="100000"/>
                <a:satMod val="130000"/>
              </a:schemeClr>
            </a:gs>
            <a:gs pos="100000">
              <a:schemeClr val="accent4">
                <a:hueOff val="-915763"/>
                <a:satOff val="-4"/>
                <a:lumOff val="-1280"/>
                <a:alphaOff val="0"/>
                <a:tint val="50000"/>
                <a:shade val="100000"/>
                <a:satMod val="350000"/>
              </a:schemeClr>
            </a:gs>
          </a:gsLst>
          <a:lin ang="16200000" scaled="0"/>
        </a:gradFill>
        <a:ln w="9525" cap="flat" cmpd="sng" algn="ctr">
          <a:solidFill>
            <a:schemeClr val="accent4">
              <a:hueOff val="-915763"/>
              <a:satOff val="-4"/>
              <a:lumOff val="-128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2623E37-5E58-6F4A-A52E-A0F99BFE470C}">
      <dsp:nvSpPr>
        <dsp:cNvPr id="0" name=""/>
        <dsp:cNvSpPr/>
      </dsp:nvSpPr>
      <dsp:spPr>
        <a:xfrm>
          <a:off x="4592116" y="1502914"/>
          <a:ext cx="987552" cy="164592"/>
        </a:xfrm>
        <a:prstGeom prst="parallelogram">
          <a:avLst>
            <a:gd name="adj" fmla="val 140840"/>
          </a:avLst>
        </a:prstGeom>
        <a:gradFill rotWithShape="0">
          <a:gsLst>
            <a:gs pos="0">
              <a:schemeClr val="accent4">
                <a:hueOff val="-1221017"/>
                <a:satOff val="-6"/>
                <a:lumOff val="-1707"/>
                <a:alphaOff val="0"/>
                <a:tint val="100000"/>
                <a:shade val="100000"/>
                <a:satMod val="130000"/>
              </a:schemeClr>
            </a:gs>
            <a:gs pos="100000">
              <a:schemeClr val="accent4">
                <a:hueOff val="-1221017"/>
                <a:satOff val="-6"/>
                <a:lumOff val="-1707"/>
                <a:alphaOff val="0"/>
                <a:tint val="50000"/>
                <a:shade val="100000"/>
                <a:satMod val="350000"/>
              </a:schemeClr>
            </a:gs>
          </a:gsLst>
          <a:lin ang="16200000" scaled="0"/>
        </a:gradFill>
        <a:ln w="9525" cap="flat" cmpd="sng" algn="ctr">
          <a:solidFill>
            <a:schemeClr val="accent4">
              <a:hueOff val="-1221017"/>
              <a:satOff val="-6"/>
              <a:lumOff val="-1707"/>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55F521D-C2A5-8E4E-8501-2F35B8F9ED12}">
      <dsp:nvSpPr>
        <dsp:cNvPr id="0" name=""/>
        <dsp:cNvSpPr/>
      </dsp:nvSpPr>
      <dsp:spPr>
        <a:xfrm>
          <a:off x="5637276" y="1502914"/>
          <a:ext cx="987552" cy="164592"/>
        </a:xfrm>
        <a:prstGeom prst="parallelogram">
          <a:avLst>
            <a:gd name="adj" fmla="val 140840"/>
          </a:avLst>
        </a:prstGeom>
        <a:gradFill rotWithShape="0">
          <a:gsLst>
            <a:gs pos="0">
              <a:schemeClr val="accent4">
                <a:hueOff val="-1526271"/>
                <a:satOff val="-7"/>
                <a:lumOff val="-2134"/>
                <a:alphaOff val="0"/>
                <a:tint val="100000"/>
                <a:shade val="100000"/>
                <a:satMod val="130000"/>
              </a:schemeClr>
            </a:gs>
            <a:gs pos="100000">
              <a:schemeClr val="accent4">
                <a:hueOff val="-1526271"/>
                <a:satOff val="-7"/>
                <a:lumOff val="-2134"/>
                <a:alphaOff val="0"/>
                <a:tint val="50000"/>
                <a:shade val="100000"/>
                <a:satMod val="350000"/>
              </a:schemeClr>
            </a:gs>
          </a:gsLst>
          <a:lin ang="16200000" scaled="0"/>
        </a:gradFill>
        <a:ln w="9525" cap="flat" cmpd="sng" algn="ctr">
          <a:solidFill>
            <a:schemeClr val="accent4">
              <a:hueOff val="-1526271"/>
              <a:satOff val="-7"/>
              <a:lumOff val="-2134"/>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31F0BEE-C445-4C4C-9747-4055DE6B02A0}">
      <dsp:nvSpPr>
        <dsp:cNvPr id="0" name=""/>
        <dsp:cNvSpPr/>
      </dsp:nvSpPr>
      <dsp:spPr>
        <a:xfrm>
          <a:off x="6682435" y="1502914"/>
          <a:ext cx="987552" cy="164592"/>
        </a:xfrm>
        <a:prstGeom prst="parallelogram">
          <a:avLst>
            <a:gd name="adj" fmla="val 140840"/>
          </a:avLst>
        </a:prstGeom>
        <a:gradFill rotWithShape="0">
          <a:gsLst>
            <a:gs pos="0">
              <a:schemeClr val="accent4">
                <a:hueOff val="-1831525"/>
                <a:satOff val="-9"/>
                <a:lumOff val="-2561"/>
                <a:alphaOff val="0"/>
                <a:tint val="100000"/>
                <a:shade val="100000"/>
                <a:satMod val="130000"/>
              </a:schemeClr>
            </a:gs>
            <a:gs pos="100000">
              <a:schemeClr val="accent4">
                <a:hueOff val="-1831525"/>
                <a:satOff val="-9"/>
                <a:lumOff val="-2561"/>
                <a:alphaOff val="0"/>
                <a:tint val="50000"/>
                <a:shade val="100000"/>
                <a:satMod val="350000"/>
              </a:schemeClr>
            </a:gs>
          </a:gsLst>
          <a:lin ang="16200000" scaled="0"/>
        </a:gradFill>
        <a:ln w="9525" cap="flat" cmpd="sng" algn="ctr">
          <a:solidFill>
            <a:schemeClr val="accent4">
              <a:hueOff val="-1831525"/>
              <a:satOff val="-9"/>
              <a:lumOff val="-2561"/>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5CC344F-2849-9646-8807-0535473F445B}">
      <dsp:nvSpPr>
        <dsp:cNvPr id="0" name=""/>
        <dsp:cNvSpPr/>
      </dsp:nvSpPr>
      <dsp:spPr>
        <a:xfrm>
          <a:off x="411479" y="1794653"/>
          <a:ext cx="7406640" cy="6733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en-US" sz="1800" kern="1200" smtClean="0"/>
            <a:t>What portfolio of activities are the necessary to engage the scientific community in the development/use of EarthCube?</a:t>
          </a:r>
          <a:endParaRPr lang="en-US" sz="1800" kern="1200"/>
        </a:p>
      </dsp:txBody>
      <dsp:txXfrm>
        <a:off x="411479" y="1794653"/>
        <a:ext cx="7406640" cy="673330"/>
      </dsp:txXfrm>
    </dsp:sp>
    <dsp:sp modelId="{B4768FD0-C085-F641-BE8D-1ED610A5C80A}">
      <dsp:nvSpPr>
        <dsp:cNvPr id="0" name=""/>
        <dsp:cNvSpPr/>
      </dsp:nvSpPr>
      <dsp:spPr>
        <a:xfrm>
          <a:off x="411479" y="2467984"/>
          <a:ext cx="987552" cy="164592"/>
        </a:xfrm>
        <a:prstGeom prst="parallelogram">
          <a:avLst>
            <a:gd name="adj" fmla="val 140840"/>
          </a:avLst>
        </a:prstGeom>
        <a:gradFill rotWithShape="0">
          <a:gsLst>
            <a:gs pos="0">
              <a:schemeClr val="accent4">
                <a:hueOff val="-2136779"/>
                <a:satOff val="-10"/>
                <a:lumOff val="-2987"/>
                <a:alphaOff val="0"/>
                <a:tint val="100000"/>
                <a:shade val="100000"/>
                <a:satMod val="130000"/>
              </a:schemeClr>
            </a:gs>
            <a:gs pos="100000">
              <a:schemeClr val="accent4">
                <a:hueOff val="-2136779"/>
                <a:satOff val="-10"/>
                <a:lumOff val="-2987"/>
                <a:alphaOff val="0"/>
                <a:tint val="50000"/>
                <a:shade val="100000"/>
                <a:satMod val="350000"/>
              </a:schemeClr>
            </a:gs>
          </a:gsLst>
          <a:lin ang="16200000" scaled="0"/>
        </a:gradFill>
        <a:ln w="9525" cap="flat" cmpd="sng" algn="ctr">
          <a:solidFill>
            <a:schemeClr val="accent4">
              <a:hueOff val="-2136779"/>
              <a:satOff val="-10"/>
              <a:lumOff val="-2987"/>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273F0BB-2613-A948-991D-1861E6EABF9D}">
      <dsp:nvSpPr>
        <dsp:cNvPr id="0" name=""/>
        <dsp:cNvSpPr/>
      </dsp:nvSpPr>
      <dsp:spPr>
        <a:xfrm>
          <a:off x="1456639" y="2467984"/>
          <a:ext cx="987552" cy="164592"/>
        </a:xfrm>
        <a:prstGeom prst="parallelogram">
          <a:avLst>
            <a:gd name="adj" fmla="val 140840"/>
          </a:avLst>
        </a:prstGeom>
        <a:gradFill rotWithShape="0">
          <a:gsLst>
            <a:gs pos="0">
              <a:schemeClr val="accent4">
                <a:hueOff val="-2442033"/>
                <a:satOff val="-12"/>
                <a:lumOff val="-3414"/>
                <a:alphaOff val="0"/>
                <a:tint val="100000"/>
                <a:shade val="100000"/>
                <a:satMod val="130000"/>
              </a:schemeClr>
            </a:gs>
            <a:gs pos="100000">
              <a:schemeClr val="accent4">
                <a:hueOff val="-2442033"/>
                <a:satOff val="-12"/>
                <a:lumOff val="-3414"/>
                <a:alphaOff val="0"/>
                <a:tint val="50000"/>
                <a:shade val="100000"/>
                <a:satMod val="350000"/>
              </a:schemeClr>
            </a:gs>
          </a:gsLst>
          <a:lin ang="16200000" scaled="0"/>
        </a:gradFill>
        <a:ln w="9525" cap="flat" cmpd="sng" algn="ctr">
          <a:solidFill>
            <a:schemeClr val="accent4">
              <a:hueOff val="-2442033"/>
              <a:satOff val="-12"/>
              <a:lumOff val="-3414"/>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61DF61A1-D221-D246-9248-3D420096EB67}">
      <dsp:nvSpPr>
        <dsp:cNvPr id="0" name=""/>
        <dsp:cNvSpPr/>
      </dsp:nvSpPr>
      <dsp:spPr>
        <a:xfrm>
          <a:off x="2501798" y="2467984"/>
          <a:ext cx="987552" cy="164592"/>
        </a:xfrm>
        <a:prstGeom prst="parallelogram">
          <a:avLst>
            <a:gd name="adj" fmla="val 140840"/>
          </a:avLst>
        </a:prstGeom>
        <a:gradFill rotWithShape="0">
          <a:gsLst>
            <a:gs pos="0">
              <a:schemeClr val="accent4">
                <a:hueOff val="-2747288"/>
                <a:satOff val="-13"/>
                <a:lumOff val="-3841"/>
                <a:alphaOff val="0"/>
                <a:tint val="100000"/>
                <a:shade val="100000"/>
                <a:satMod val="130000"/>
              </a:schemeClr>
            </a:gs>
            <a:gs pos="100000">
              <a:schemeClr val="accent4">
                <a:hueOff val="-2747288"/>
                <a:satOff val="-13"/>
                <a:lumOff val="-3841"/>
                <a:alphaOff val="0"/>
                <a:tint val="50000"/>
                <a:shade val="100000"/>
                <a:satMod val="350000"/>
              </a:schemeClr>
            </a:gs>
          </a:gsLst>
          <a:lin ang="16200000" scaled="0"/>
        </a:gradFill>
        <a:ln w="9525" cap="flat" cmpd="sng" algn="ctr">
          <a:solidFill>
            <a:schemeClr val="accent4">
              <a:hueOff val="-2747288"/>
              <a:satOff val="-13"/>
              <a:lumOff val="-3841"/>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0A1FCE8-C7A1-9843-A32E-F99BDA593D1E}">
      <dsp:nvSpPr>
        <dsp:cNvPr id="0" name=""/>
        <dsp:cNvSpPr/>
      </dsp:nvSpPr>
      <dsp:spPr>
        <a:xfrm>
          <a:off x="3546957" y="2467984"/>
          <a:ext cx="987552" cy="164592"/>
        </a:xfrm>
        <a:prstGeom prst="parallelogram">
          <a:avLst>
            <a:gd name="adj" fmla="val 140840"/>
          </a:avLst>
        </a:prstGeom>
        <a:gradFill rotWithShape="0">
          <a:gsLst>
            <a:gs pos="0">
              <a:schemeClr val="accent4">
                <a:hueOff val="-3052542"/>
                <a:satOff val="-14"/>
                <a:lumOff val="-4268"/>
                <a:alphaOff val="0"/>
                <a:tint val="100000"/>
                <a:shade val="100000"/>
                <a:satMod val="130000"/>
              </a:schemeClr>
            </a:gs>
            <a:gs pos="100000">
              <a:schemeClr val="accent4">
                <a:hueOff val="-3052542"/>
                <a:satOff val="-14"/>
                <a:lumOff val="-4268"/>
                <a:alphaOff val="0"/>
                <a:tint val="50000"/>
                <a:shade val="100000"/>
                <a:satMod val="350000"/>
              </a:schemeClr>
            </a:gs>
          </a:gsLst>
          <a:lin ang="16200000" scaled="0"/>
        </a:gradFill>
        <a:ln w="9525" cap="flat" cmpd="sng" algn="ctr">
          <a:solidFill>
            <a:schemeClr val="accent4">
              <a:hueOff val="-3052542"/>
              <a:satOff val="-14"/>
              <a:lumOff val="-4268"/>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486BB95-7F7F-8147-ADFC-C769BC064DED}">
      <dsp:nvSpPr>
        <dsp:cNvPr id="0" name=""/>
        <dsp:cNvSpPr/>
      </dsp:nvSpPr>
      <dsp:spPr>
        <a:xfrm>
          <a:off x="4592116" y="2467984"/>
          <a:ext cx="987552" cy="164592"/>
        </a:xfrm>
        <a:prstGeom prst="parallelogram">
          <a:avLst>
            <a:gd name="adj" fmla="val 140840"/>
          </a:avLst>
        </a:prstGeom>
        <a:gradFill rotWithShape="0">
          <a:gsLst>
            <a:gs pos="0">
              <a:schemeClr val="accent4">
                <a:hueOff val="-3357796"/>
                <a:satOff val="-16"/>
                <a:lumOff val="-4694"/>
                <a:alphaOff val="0"/>
                <a:tint val="100000"/>
                <a:shade val="100000"/>
                <a:satMod val="130000"/>
              </a:schemeClr>
            </a:gs>
            <a:gs pos="100000">
              <a:schemeClr val="accent4">
                <a:hueOff val="-3357796"/>
                <a:satOff val="-16"/>
                <a:lumOff val="-4694"/>
                <a:alphaOff val="0"/>
                <a:tint val="50000"/>
                <a:shade val="100000"/>
                <a:satMod val="350000"/>
              </a:schemeClr>
            </a:gs>
          </a:gsLst>
          <a:lin ang="16200000" scaled="0"/>
        </a:gradFill>
        <a:ln w="9525" cap="flat" cmpd="sng" algn="ctr">
          <a:solidFill>
            <a:schemeClr val="accent4">
              <a:hueOff val="-3357796"/>
              <a:satOff val="-16"/>
              <a:lumOff val="-4694"/>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56FA6AB-883C-A442-83AC-47F3D7B808C1}">
      <dsp:nvSpPr>
        <dsp:cNvPr id="0" name=""/>
        <dsp:cNvSpPr/>
      </dsp:nvSpPr>
      <dsp:spPr>
        <a:xfrm>
          <a:off x="5637276" y="2467984"/>
          <a:ext cx="987552" cy="164592"/>
        </a:xfrm>
        <a:prstGeom prst="parallelogram">
          <a:avLst>
            <a:gd name="adj" fmla="val 140840"/>
          </a:avLst>
        </a:prstGeom>
        <a:gradFill rotWithShape="0">
          <a:gsLst>
            <a:gs pos="0">
              <a:schemeClr val="accent4">
                <a:hueOff val="-3663050"/>
                <a:satOff val="-17"/>
                <a:lumOff val="-5121"/>
                <a:alphaOff val="0"/>
                <a:tint val="100000"/>
                <a:shade val="100000"/>
                <a:satMod val="130000"/>
              </a:schemeClr>
            </a:gs>
            <a:gs pos="100000">
              <a:schemeClr val="accent4">
                <a:hueOff val="-3663050"/>
                <a:satOff val="-17"/>
                <a:lumOff val="-5121"/>
                <a:alphaOff val="0"/>
                <a:tint val="50000"/>
                <a:shade val="100000"/>
                <a:satMod val="350000"/>
              </a:schemeClr>
            </a:gs>
          </a:gsLst>
          <a:lin ang="16200000" scaled="0"/>
        </a:gradFill>
        <a:ln w="9525" cap="flat" cmpd="sng" algn="ctr">
          <a:solidFill>
            <a:schemeClr val="accent4">
              <a:hueOff val="-3663050"/>
              <a:satOff val="-17"/>
              <a:lumOff val="-5121"/>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0DC2B677-1D83-4D42-9742-6A07EA053175}">
      <dsp:nvSpPr>
        <dsp:cNvPr id="0" name=""/>
        <dsp:cNvSpPr/>
      </dsp:nvSpPr>
      <dsp:spPr>
        <a:xfrm>
          <a:off x="6682435" y="2467984"/>
          <a:ext cx="987552" cy="164592"/>
        </a:xfrm>
        <a:prstGeom prst="parallelogram">
          <a:avLst>
            <a:gd name="adj" fmla="val 140840"/>
          </a:avLst>
        </a:prstGeom>
        <a:gradFill rotWithShape="0">
          <a:gsLst>
            <a:gs pos="0">
              <a:schemeClr val="accent4">
                <a:hueOff val="-3968304"/>
                <a:satOff val="-19"/>
                <a:lumOff val="-5548"/>
                <a:alphaOff val="0"/>
                <a:tint val="100000"/>
                <a:shade val="100000"/>
                <a:satMod val="130000"/>
              </a:schemeClr>
            </a:gs>
            <a:gs pos="100000">
              <a:schemeClr val="accent4">
                <a:hueOff val="-3968304"/>
                <a:satOff val="-19"/>
                <a:lumOff val="-5548"/>
                <a:alphaOff val="0"/>
                <a:tint val="50000"/>
                <a:shade val="100000"/>
                <a:satMod val="350000"/>
              </a:schemeClr>
            </a:gs>
          </a:gsLst>
          <a:lin ang="16200000" scaled="0"/>
        </a:gradFill>
        <a:ln w="9525" cap="flat" cmpd="sng" algn="ctr">
          <a:solidFill>
            <a:schemeClr val="accent4">
              <a:hueOff val="-3968304"/>
              <a:satOff val="-19"/>
              <a:lumOff val="-5548"/>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4D006EBE-DF27-504D-B3E6-37EDF58A8379}">
      <dsp:nvSpPr>
        <dsp:cNvPr id="0" name=""/>
        <dsp:cNvSpPr/>
      </dsp:nvSpPr>
      <dsp:spPr>
        <a:xfrm>
          <a:off x="411479" y="2759724"/>
          <a:ext cx="7406640" cy="6733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en-US" sz="1800" kern="1200" smtClean="0"/>
            <a:t>How can we effectively engage our sister agencies and international partners in the dialog?</a:t>
          </a:r>
          <a:endParaRPr lang="en-US" sz="1800" kern="1200"/>
        </a:p>
      </dsp:txBody>
      <dsp:txXfrm>
        <a:off x="411479" y="2759724"/>
        <a:ext cx="7406640" cy="673330"/>
      </dsp:txXfrm>
    </dsp:sp>
    <dsp:sp modelId="{D074B348-00BF-4F49-97DC-EB0D03007CFE}">
      <dsp:nvSpPr>
        <dsp:cNvPr id="0" name=""/>
        <dsp:cNvSpPr/>
      </dsp:nvSpPr>
      <dsp:spPr>
        <a:xfrm>
          <a:off x="411479" y="3433054"/>
          <a:ext cx="987552" cy="164592"/>
        </a:xfrm>
        <a:prstGeom prst="parallelogram">
          <a:avLst>
            <a:gd name="adj" fmla="val 140840"/>
          </a:avLst>
        </a:prstGeom>
        <a:gradFill rotWithShape="0">
          <a:gsLst>
            <a:gs pos="0">
              <a:schemeClr val="accent4">
                <a:hueOff val="-4273559"/>
                <a:satOff val="-20"/>
                <a:lumOff val="-5975"/>
                <a:alphaOff val="0"/>
                <a:tint val="100000"/>
                <a:shade val="100000"/>
                <a:satMod val="130000"/>
              </a:schemeClr>
            </a:gs>
            <a:gs pos="100000">
              <a:schemeClr val="accent4">
                <a:hueOff val="-4273559"/>
                <a:satOff val="-20"/>
                <a:lumOff val="-5975"/>
                <a:alphaOff val="0"/>
                <a:tint val="50000"/>
                <a:shade val="100000"/>
                <a:satMod val="350000"/>
              </a:schemeClr>
            </a:gs>
          </a:gsLst>
          <a:lin ang="16200000" scaled="0"/>
        </a:gradFill>
        <a:ln w="9525" cap="flat" cmpd="sng" algn="ctr">
          <a:solidFill>
            <a:schemeClr val="accent4">
              <a:hueOff val="-4273559"/>
              <a:satOff val="-20"/>
              <a:lumOff val="-5975"/>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C514EA5-CEBA-B843-A2F9-33A05E173335}">
      <dsp:nvSpPr>
        <dsp:cNvPr id="0" name=""/>
        <dsp:cNvSpPr/>
      </dsp:nvSpPr>
      <dsp:spPr>
        <a:xfrm>
          <a:off x="1456639" y="3433054"/>
          <a:ext cx="987552" cy="164592"/>
        </a:xfrm>
        <a:prstGeom prst="parallelogram">
          <a:avLst>
            <a:gd name="adj" fmla="val 140840"/>
          </a:avLst>
        </a:prstGeom>
        <a:gradFill rotWithShape="0">
          <a:gsLst>
            <a:gs pos="0">
              <a:schemeClr val="accent4">
                <a:hueOff val="-4578813"/>
                <a:satOff val="-22"/>
                <a:lumOff val="-6401"/>
                <a:alphaOff val="0"/>
                <a:tint val="100000"/>
                <a:shade val="100000"/>
                <a:satMod val="130000"/>
              </a:schemeClr>
            </a:gs>
            <a:gs pos="100000">
              <a:schemeClr val="accent4">
                <a:hueOff val="-4578813"/>
                <a:satOff val="-22"/>
                <a:lumOff val="-6401"/>
                <a:alphaOff val="0"/>
                <a:tint val="50000"/>
                <a:shade val="100000"/>
                <a:satMod val="350000"/>
              </a:schemeClr>
            </a:gs>
          </a:gsLst>
          <a:lin ang="16200000" scaled="0"/>
        </a:gradFill>
        <a:ln w="9525" cap="flat" cmpd="sng" algn="ctr">
          <a:solidFill>
            <a:schemeClr val="accent4">
              <a:hueOff val="-4578813"/>
              <a:satOff val="-22"/>
              <a:lumOff val="-6401"/>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6DE7793C-DF50-D341-9059-455878AE8BE7}">
      <dsp:nvSpPr>
        <dsp:cNvPr id="0" name=""/>
        <dsp:cNvSpPr/>
      </dsp:nvSpPr>
      <dsp:spPr>
        <a:xfrm>
          <a:off x="2501798" y="3433054"/>
          <a:ext cx="987552" cy="164592"/>
        </a:xfrm>
        <a:prstGeom prst="parallelogram">
          <a:avLst>
            <a:gd name="adj" fmla="val 140840"/>
          </a:avLst>
        </a:prstGeom>
        <a:gradFill rotWithShape="0">
          <a:gsLst>
            <a:gs pos="0">
              <a:schemeClr val="accent4">
                <a:hueOff val="-4884067"/>
                <a:satOff val="-23"/>
                <a:lumOff val="-6828"/>
                <a:alphaOff val="0"/>
                <a:tint val="100000"/>
                <a:shade val="100000"/>
                <a:satMod val="130000"/>
              </a:schemeClr>
            </a:gs>
            <a:gs pos="100000">
              <a:schemeClr val="accent4">
                <a:hueOff val="-4884067"/>
                <a:satOff val="-23"/>
                <a:lumOff val="-6828"/>
                <a:alphaOff val="0"/>
                <a:tint val="50000"/>
                <a:shade val="100000"/>
                <a:satMod val="350000"/>
              </a:schemeClr>
            </a:gs>
          </a:gsLst>
          <a:lin ang="16200000" scaled="0"/>
        </a:gradFill>
        <a:ln w="9525" cap="flat" cmpd="sng" algn="ctr">
          <a:solidFill>
            <a:schemeClr val="accent4">
              <a:hueOff val="-4884067"/>
              <a:satOff val="-23"/>
              <a:lumOff val="-6828"/>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28B8A89-0FCE-9B41-943B-15030DD6077E}">
      <dsp:nvSpPr>
        <dsp:cNvPr id="0" name=""/>
        <dsp:cNvSpPr/>
      </dsp:nvSpPr>
      <dsp:spPr>
        <a:xfrm>
          <a:off x="3546957" y="3433054"/>
          <a:ext cx="987552" cy="164592"/>
        </a:xfrm>
        <a:prstGeom prst="parallelogram">
          <a:avLst>
            <a:gd name="adj" fmla="val 140840"/>
          </a:avLst>
        </a:prstGeom>
        <a:gradFill rotWithShape="0">
          <a:gsLst>
            <a:gs pos="0">
              <a:schemeClr val="accent4">
                <a:hueOff val="-5189321"/>
                <a:satOff val="-24"/>
                <a:lumOff val="-7255"/>
                <a:alphaOff val="0"/>
                <a:tint val="100000"/>
                <a:shade val="100000"/>
                <a:satMod val="130000"/>
              </a:schemeClr>
            </a:gs>
            <a:gs pos="100000">
              <a:schemeClr val="accent4">
                <a:hueOff val="-5189321"/>
                <a:satOff val="-24"/>
                <a:lumOff val="-7255"/>
                <a:alphaOff val="0"/>
                <a:tint val="50000"/>
                <a:shade val="100000"/>
                <a:satMod val="350000"/>
              </a:schemeClr>
            </a:gs>
          </a:gsLst>
          <a:lin ang="16200000" scaled="0"/>
        </a:gradFill>
        <a:ln w="9525" cap="flat" cmpd="sng" algn="ctr">
          <a:solidFill>
            <a:schemeClr val="accent4">
              <a:hueOff val="-5189321"/>
              <a:satOff val="-24"/>
              <a:lumOff val="-7255"/>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F5715514-8E87-FE4E-863C-181EC1C914CB}">
      <dsp:nvSpPr>
        <dsp:cNvPr id="0" name=""/>
        <dsp:cNvSpPr/>
      </dsp:nvSpPr>
      <dsp:spPr>
        <a:xfrm>
          <a:off x="4592116" y="3433054"/>
          <a:ext cx="987552" cy="164592"/>
        </a:xfrm>
        <a:prstGeom prst="parallelogram">
          <a:avLst>
            <a:gd name="adj" fmla="val 140840"/>
          </a:avLst>
        </a:prstGeom>
        <a:gradFill rotWithShape="0">
          <a:gsLst>
            <a:gs pos="0">
              <a:schemeClr val="accent4">
                <a:hueOff val="-5494576"/>
                <a:satOff val="-26"/>
                <a:lumOff val="-7682"/>
                <a:alphaOff val="0"/>
                <a:tint val="100000"/>
                <a:shade val="100000"/>
                <a:satMod val="130000"/>
              </a:schemeClr>
            </a:gs>
            <a:gs pos="100000">
              <a:schemeClr val="accent4">
                <a:hueOff val="-5494576"/>
                <a:satOff val="-26"/>
                <a:lumOff val="-7682"/>
                <a:alphaOff val="0"/>
                <a:tint val="50000"/>
                <a:shade val="100000"/>
                <a:satMod val="350000"/>
              </a:schemeClr>
            </a:gs>
          </a:gsLst>
          <a:lin ang="16200000" scaled="0"/>
        </a:gradFill>
        <a:ln w="9525" cap="flat" cmpd="sng" algn="ctr">
          <a:solidFill>
            <a:schemeClr val="accent4">
              <a:hueOff val="-5494576"/>
              <a:satOff val="-26"/>
              <a:lumOff val="-7682"/>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FA455029-0382-784B-9117-57EF49389ED0}">
      <dsp:nvSpPr>
        <dsp:cNvPr id="0" name=""/>
        <dsp:cNvSpPr/>
      </dsp:nvSpPr>
      <dsp:spPr>
        <a:xfrm>
          <a:off x="5637276" y="3433054"/>
          <a:ext cx="987552" cy="164592"/>
        </a:xfrm>
        <a:prstGeom prst="parallelogram">
          <a:avLst>
            <a:gd name="adj" fmla="val 140840"/>
          </a:avLst>
        </a:prstGeom>
        <a:gradFill rotWithShape="0">
          <a:gsLst>
            <a:gs pos="0">
              <a:schemeClr val="accent4">
                <a:hueOff val="-5799830"/>
                <a:satOff val="-27"/>
                <a:lumOff val="-8109"/>
                <a:alphaOff val="0"/>
                <a:tint val="100000"/>
                <a:shade val="100000"/>
                <a:satMod val="130000"/>
              </a:schemeClr>
            </a:gs>
            <a:gs pos="100000">
              <a:schemeClr val="accent4">
                <a:hueOff val="-5799830"/>
                <a:satOff val="-27"/>
                <a:lumOff val="-8109"/>
                <a:alphaOff val="0"/>
                <a:tint val="50000"/>
                <a:shade val="100000"/>
                <a:satMod val="350000"/>
              </a:schemeClr>
            </a:gs>
          </a:gsLst>
          <a:lin ang="16200000" scaled="0"/>
        </a:gradFill>
        <a:ln w="9525" cap="flat" cmpd="sng" algn="ctr">
          <a:solidFill>
            <a:schemeClr val="accent4">
              <a:hueOff val="-5799830"/>
              <a:satOff val="-27"/>
              <a:lumOff val="-8109"/>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BA449717-CEEA-4246-9736-EB5402F31E0A}">
      <dsp:nvSpPr>
        <dsp:cNvPr id="0" name=""/>
        <dsp:cNvSpPr/>
      </dsp:nvSpPr>
      <dsp:spPr>
        <a:xfrm>
          <a:off x="6682435" y="3433054"/>
          <a:ext cx="987552" cy="164592"/>
        </a:xfrm>
        <a:prstGeom prst="parallelogram">
          <a:avLst>
            <a:gd name="adj" fmla="val 140840"/>
          </a:avLst>
        </a:prstGeom>
        <a:gradFill rotWithShape="0">
          <a:gsLst>
            <a:gs pos="0">
              <a:schemeClr val="accent4">
                <a:hueOff val="-6105084"/>
                <a:satOff val="-29"/>
                <a:lumOff val="-8535"/>
                <a:alphaOff val="0"/>
                <a:tint val="100000"/>
                <a:shade val="100000"/>
                <a:satMod val="130000"/>
              </a:schemeClr>
            </a:gs>
            <a:gs pos="100000">
              <a:schemeClr val="accent4">
                <a:hueOff val="-6105084"/>
                <a:satOff val="-29"/>
                <a:lumOff val="-8535"/>
                <a:alphaOff val="0"/>
                <a:tint val="50000"/>
                <a:shade val="100000"/>
                <a:satMod val="350000"/>
              </a:schemeClr>
            </a:gs>
          </a:gsLst>
          <a:lin ang="16200000" scaled="0"/>
        </a:gradFill>
        <a:ln w="9525" cap="flat" cmpd="sng" algn="ctr">
          <a:solidFill>
            <a:schemeClr val="accent4">
              <a:hueOff val="-6105084"/>
              <a:satOff val="-29"/>
              <a:lumOff val="-8535"/>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29A3B5F2-10B0-BF44-8241-9B6229B53F18}">
      <dsp:nvSpPr>
        <dsp:cNvPr id="0" name=""/>
        <dsp:cNvSpPr/>
      </dsp:nvSpPr>
      <dsp:spPr>
        <a:xfrm>
          <a:off x="411479" y="3724794"/>
          <a:ext cx="7406640" cy="6733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en-US" sz="1800" kern="1200" smtClean="0"/>
            <a:t>How can NSF be a more effective facilitator of collaborative dialogs among the geosciences?  </a:t>
          </a:r>
          <a:endParaRPr lang="en-US" sz="1800" kern="1200"/>
        </a:p>
      </dsp:txBody>
      <dsp:txXfrm>
        <a:off x="411479" y="3724794"/>
        <a:ext cx="7406640" cy="673330"/>
      </dsp:txXfrm>
    </dsp:sp>
    <dsp:sp modelId="{79B5B224-2566-EC42-82F4-1CA707F52628}">
      <dsp:nvSpPr>
        <dsp:cNvPr id="0" name=""/>
        <dsp:cNvSpPr/>
      </dsp:nvSpPr>
      <dsp:spPr>
        <a:xfrm>
          <a:off x="411479" y="4398125"/>
          <a:ext cx="987552" cy="164592"/>
        </a:xfrm>
        <a:prstGeom prst="parallelogram">
          <a:avLst>
            <a:gd name="adj" fmla="val 140840"/>
          </a:avLst>
        </a:prstGeom>
        <a:gradFill rotWithShape="0">
          <a:gsLst>
            <a:gs pos="0">
              <a:schemeClr val="accent4">
                <a:hueOff val="-6410338"/>
                <a:satOff val="-30"/>
                <a:lumOff val="-8962"/>
                <a:alphaOff val="0"/>
                <a:tint val="100000"/>
                <a:shade val="100000"/>
                <a:satMod val="130000"/>
              </a:schemeClr>
            </a:gs>
            <a:gs pos="100000">
              <a:schemeClr val="accent4">
                <a:hueOff val="-6410338"/>
                <a:satOff val="-30"/>
                <a:lumOff val="-8962"/>
                <a:alphaOff val="0"/>
                <a:tint val="50000"/>
                <a:shade val="100000"/>
                <a:satMod val="350000"/>
              </a:schemeClr>
            </a:gs>
          </a:gsLst>
          <a:lin ang="16200000" scaled="0"/>
        </a:gradFill>
        <a:ln w="9525" cap="flat" cmpd="sng" algn="ctr">
          <a:solidFill>
            <a:schemeClr val="accent4">
              <a:hueOff val="-6410338"/>
              <a:satOff val="-30"/>
              <a:lumOff val="-8962"/>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744B89A-6A01-764B-9736-382D28204E9F}">
      <dsp:nvSpPr>
        <dsp:cNvPr id="0" name=""/>
        <dsp:cNvSpPr/>
      </dsp:nvSpPr>
      <dsp:spPr>
        <a:xfrm>
          <a:off x="1456639" y="4398125"/>
          <a:ext cx="987552" cy="164592"/>
        </a:xfrm>
        <a:prstGeom prst="parallelogram">
          <a:avLst>
            <a:gd name="adj" fmla="val 140840"/>
          </a:avLst>
        </a:prstGeom>
        <a:gradFill rotWithShape="0">
          <a:gsLst>
            <a:gs pos="0">
              <a:schemeClr val="accent4">
                <a:hueOff val="-6715592"/>
                <a:satOff val="-32"/>
                <a:lumOff val="-9389"/>
                <a:alphaOff val="0"/>
                <a:tint val="100000"/>
                <a:shade val="100000"/>
                <a:satMod val="130000"/>
              </a:schemeClr>
            </a:gs>
            <a:gs pos="100000">
              <a:schemeClr val="accent4">
                <a:hueOff val="-6715592"/>
                <a:satOff val="-32"/>
                <a:lumOff val="-9389"/>
                <a:alphaOff val="0"/>
                <a:tint val="50000"/>
                <a:shade val="100000"/>
                <a:satMod val="350000"/>
              </a:schemeClr>
            </a:gs>
          </a:gsLst>
          <a:lin ang="16200000" scaled="0"/>
        </a:gradFill>
        <a:ln w="9525" cap="flat" cmpd="sng" algn="ctr">
          <a:solidFill>
            <a:schemeClr val="accent4">
              <a:hueOff val="-6715592"/>
              <a:satOff val="-32"/>
              <a:lumOff val="-9389"/>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938A2105-90D1-F149-B6C1-1B2A4507F2D5}">
      <dsp:nvSpPr>
        <dsp:cNvPr id="0" name=""/>
        <dsp:cNvSpPr/>
      </dsp:nvSpPr>
      <dsp:spPr>
        <a:xfrm>
          <a:off x="2501798" y="4398125"/>
          <a:ext cx="987552" cy="164592"/>
        </a:xfrm>
        <a:prstGeom prst="parallelogram">
          <a:avLst>
            <a:gd name="adj" fmla="val 140840"/>
          </a:avLst>
        </a:prstGeom>
        <a:gradFill rotWithShape="0">
          <a:gsLst>
            <a:gs pos="0">
              <a:schemeClr val="accent4">
                <a:hueOff val="-7020846"/>
                <a:satOff val="-33"/>
                <a:lumOff val="-9816"/>
                <a:alphaOff val="0"/>
                <a:tint val="100000"/>
                <a:shade val="100000"/>
                <a:satMod val="130000"/>
              </a:schemeClr>
            </a:gs>
            <a:gs pos="100000">
              <a:schemeClr val="accent4">
                <a:hueOff val="-7020846"/>
                <a:satOff val="-33"/>
                <a:lumOff val="-9816"/>
                <a:alphaOff val="0"/>
                <a:tint val="50000"/>
                <a:shade val="100000"/>
                <a:satMod val="350000"/>
              </a:schemeClr>
            </a:gs>
          </a:gsLst>
          <a:lin ang="16200000" scaled="0"/>
        </a:gradFill>
        <a:ln w="9525" cap="flat" cmpd="sng" algn="ctr">
          <a:solidFill>
            <a:schemeClr val="accent4">
              <a:hueOff val="-7020846"/>
              <a:satOff val="-33"/>
              <a:lumOff val="-9816"/>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F995E7EF-EB91-1543-B1E3-0644A780ABBF}">
      <dsp:nvSpPr>
        <dsp:cNvPr id="0" name=""/>
        <dsp:cNvSpPr/>
      </dsp:nvSpPr>
      <dsp:spPr>
        <a:xfrm>
          <a:off x="3546957" y="4398125"/>
          <a:ext cx="987552" cy="164592"/>
        </a:xfrm>
        <a:prstGeom prst="parallelogram">
          <a:avLst>
            <a:gd name="adj" fmla="val 140840"/>
          </a:avLst>
        </a:prstGeom>
        <a:gradFill rotWithShape="0">
          <a:gsLst>
            <a:gs pos="0">
              <a:schemeClr val="accent4">
                <a:hueOff val="-7326101"/>
                <a:satOff val="-35"/>
                <a:lumOff val="-10242"/>
                <a:alphaOff val="0"/>
                <a:tint val="100000"/>
                <a:shade val="100000"/>
                <a:satMod val="130000"/>
              </a:schemeClr>
            </a:gs>
            <a:gs pos="100000">
              <a:schemeClr val="accent4">
                <a:hueOff val="-7326101"/>
                <a:satOff val="-35"/>
                <a:lumOff val="-10242"/>
                <a:alphaOff val="0"/>
                <a:tint val="50000"/>
                <a:shade val="100000"/>
                <a:satMod val="350000"/>
              </a:schemeClr>
            </a:gs>
          </a:gsLst>
          <a:lin ang="16200000" scaled="0"/>
        </a:gradFill>
        <a:ln w="9525" cap="flat" cmpd="sng" algn="ctr">
          <a:solidFill>
            <a:schemeClr val="accent4">
              <a:hueOff val="-7326101"/>
              <a:satOff val="-35"/>
              <a:lumOff val="-10242"/>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F2BAAD9-0FB7-3141-8C42-4561A3C57EAB}">
      <dsp:nvSpPr>
        <dsp:cNvPr id="0" name=""/>
        <dsp:cNvSpPr/>
      </dsp:nvSpPr>
      <dsp:spPr>
        <a:xfrm>
          <a:off x="4592116" y="4398125"/>
          <a:ext cx="987552" cy="164592"/>
        </a:xfrm>
        <a:prstGeom prst="parallelogram">
          <a:avLst>
            <a:gd name="adj" fmla="val 140840"/>
          </a:avLst>
        </a:prstGeom>
        <a:gradFill rotWithShape="0">
          <a:gsLst>
            <a:gs pos="0">
              <a:schemeClr val="accent4">
                <a:hueOff val="-7631354"/>
                <a:satOff val="-36"/>
                <a:lumOff val="-10669"/>
                <a:alphaOff val="0"/>
                <a:tint val="100000"/>
                <a:shade val="100000"/>
                <a:satMod val="130000"/>
              </a:schemeClr>
            </a:gs>
            <a:gs pos="100000">
              <a:schemeClr val="accent4">
                <a:hueOff val="-7631354"/>
                <a:satOff val="-36"/>
                <a:lumOff val="-10669"/>
                <a:alphaOff val="0"/>
                <a:tint val="50000"/>
                <a:shade val="100000"/>
                <a:satMod val="350000"/>
              </a:schemeClr>
            </a:gs>
          </a:gsLst>
          <a:lin ang="16200000" scaled="0"/>
        </a:gradFill>
        <a:ln w="9525" cap="flat" cmpd="sng" algn="ctr">
          <a:solidFill>
            <a:schemeClr val="accent4">
              <a:hueOff val="-7631354"/>
              <a:satOff val="-36"/>
              <a:lumOff val="-10669"/>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036E65AC-E63F-1843-AAB7-C04A7A15E6FE}">
      <dsp:nvSpPr>
        <dsp:cNvPr id="0" name=""/>
        <dsp:cNvSpPr/>
      </dsp:nvSpPr>
      <dsp:spPr>
        <a:xfrm>
          <a:off x="5637276" y="4398125"/>
          <a:ext cx="987552" cy="164592"/>
        </a:xfrm>
        <a:prstGeom prst="parallelogram">
          <a:avLst>
            <a:gd name="adj" fmla="val 140840"/>
          </a:avLst>
        </a:prstGeom>
        <a:gradFill rotWithShape="0">
          <a:gsLst>
            <a:gs pos="0">
              <a:schemeClr val="accent4">
                <a:hueOff val="-7936609"/>
                <a:satOff val="-37"/>
                <a:lumOff val="-11096"/>
                <a:alphaOff val="0"/>
                <a:tint val="100000"/>
                <a:shade val="100000"/>
                <a:satMod val="130000"/>
              </a:schemeClr>
            </a:gs>
            <a:gs pos="100000">
              <a:schemeClr val="accent4">
                <a:hueOff val="-7936609"/>
                <a:satOff val="-37"/>
                <a:lumOff val="-11096"/>
                <a:alphaOff val="0"/>
                <a:tint val="50000"/>
                <a:shade val="100000"/>
                <a:satMod val="350000"/>
              </a:schemeClr>
            </a:gs>
          </a:gsLst>
          <a:lin ang="16200000" scaled="0"/>
        </a:gradFill>
        <a:ln w="9525" cap="flat" cmpd="sng" algn="ctr">
          <a:solidFill>
            <a:schemeClr val="accent4">
              <a:hueOff val="-7936609"/>
              <a:satOff val="-37"/>
              <a:lumOff val="-11096"/>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F6201FDA-4E66-AE41-AF5D-B675ED2DEA9F}">
      <dsp:nvSpPr>
        <dsp:cNvPr id="0" name=""/>
        <dsp:cNvSpPr/>
      </dsp:nvSpPr>
      <dsp:spPr>
        <a:xfrm>
          <a:off x="6682435" y="4398125"/>
          <a:ext cx="987552" cy="164592"/>
        </a:xfrm>
        <a:prstGeom prst="parallelogram">
          <a:avLst>
            <a:gd name="adj" fmla="val 140840"/>
          </a:avLst>
        </a:prstGeom>
        <a:gradFill rotWithShape="0">
          <a:gsLst>
            <a:gs pos="0">
              <a:schemeClr val="accent4">
                <a:hueOff val="-8241863"/>
                <a:satOff val="-39"/>
                <a:lumOff val="-11523"/>
                <a:alphaOff val="0"/>
                <a:tint val="100000"/>
                <a:shade val="100000"/>
                <a:satMod val="130000"/>
              </a:schemeClr>
            </a:gs>
            <a:gs pos="100000">
              <a:schemeClr val="accent4">
                <a:hueOff val="-8241863"/>
                <a:satOff val="-39"/>
                <a:lumOff val="-11523"/>
                <a:alphaOff val="0"/>
                <a:tint val="50000"/>
                <a:shade val="100000"/>
                <a:satMod val="350000"/>
              </a:schemeClr>
            </a:gs>
          </a:gsLst>
          <a:lin ang="16200000" scaled="0"/>
        </a:gradFill>
        <a:ln w="9525" cap="flat" cmpd="sng" algn="ctr">
          <a:solidFill>
            <a:schemeClr val="accent4">
              <a:hueOff val="-8241863"/>
              <a:satOff val="-39"/>
              <a:lumOff val="-11523"/>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345F6E4-8BCE-C44E-8771-F6EC8CD63D50}">
      <dsp:nvSpPr>
        <dsp:cNvPr id="0" name=""/>
        <dsp:cNvSpPr/>
      </dsp:nvSpPr>
      <dsp:spPr>
        <a:xfrm>
          <a:off x="411479" y="4689864"/>
          <a:ext cx="7406640" cy="6733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en-US" sz="1800" kern="1200" smtClean="0"/>
            <a:t>How do you change the community culture?  </a:t>
          </a:r>
          <a:endParaRPr lang="en-US" sz="1800" kern="1200"/>
        </a:p>
      </dsp:txBody>
      <dsp:txXfrm>
        <a:off x="411479" y="4689864"/>
        <a:ext cx="7406640" cy="673330"/>
      </dsp:txXfrm>
    </dsp:sp>
    <dsp:sp modelId="{2F7A33FB-2F95-074D-B9B6-1824D1A4F508}">
      <dsp:nvSpPr>
        <dsp:cNvPr id="0" name=""/>
        <dsp:cNvSpPr/>
      </dsp:nvSpPr>
      <dsp:spPr>
        <a:xfrm>
          <a:off x="411479" y="5363195"/>
          <a:ext cx="987552" cy="164592"/>
        </a:xfrm>
        <a:prstGeom prst="parallelogram">
          <a:avLst>
            <a:gd name="adj" fmla="val 140840"/>
          </a:avLst>
        </a:prstGeom>
        <a:gradFill rotWithShape="0">
          <a:gsLst>
            <a:gs pos="0">
              <a:schemeClr val="accent4">
                <a:hueOff val="-8547117"/>
                <a:satOff val="-40"/>
                <a:lumOff val="-11949"/>
                <a:alphaOff val="0"/>
                <a:tint val="100000"/>
                <a:shade val="100000"/>
                <a:satMod val="130000"/>
              </a:schemeClr>
            </a:gs>
            <a:gs pos="100000">
              <a:schemeClr val="accent4">
                <a:hueOff val="-8547117"/>
                <a:satOff val="-40"/>
                <a:lumOff val="-11949"/>
                <a:alphaOff val="0"/>
                <a:tint val="50000"/>
                <a:shade val="100000"/>
                <a:satMod val="350000"/>
              </a:schemeClr>
            </a:gs>
          </a:gsLst>
          <a:lin ang="16200000" scaled="0"/>
        </a:gradFill>
        <a:ln w="9525" cap="flat" cmpd="sng" algn="ctr">
          <a:solidFill>
            <a:schemeClr val="accent4">
              <a:hueOff val="-8547117"/>
              <a:satOff val="-40"/>
              <a:lumOff val="-11949"/>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863ABA5-FFA1-0E4B-98B2-2EF8B0E3BA1E}">
      <dsp:nvSpPr>
        <dsp:cNvPr id="0" name=""/>
        <dsp:cNvSpPr/>
      </dsp:nvSpPr>
      <dsp:spPr>
        <a:xfrm>
          <a:off x="1456639" y="5363195"/>
          <a:ext cx="987552" cy="164592"/>
        </a:xfrm>
        <a:prstGeom prst="parallelogram">
          <a:avLst>
            <a:gd name="adj" fmla="val 140840"/>
          </a:avLst>
        </a:prstGeom>
        <a:gradFill rotWithShape="0">
          <a:gsLst>
            <a:gs pos="0">
              <a:schemeClr val="accent4">
                <a:hueOff val="-8852371"/>
                <a:satOff val="-42"/>
                <a:lumOff val="-12376"/>
                <a:alphaOff val="0"/>
                <a:tint val="100000"/>
                <a:shade val="100000"/>
                <a:satMod val="130000"/>
              </a:schemeClr>
            </a:gs>
            <a:gs pos="100000">
              <a:schemeClr val="accent4">
                <a:hueOff val="-8852371"/>
                <a:satOff val="-42"/>
                <a:lumOff val="-12376"/>
                <a:alphaOff val="0"/>
                <a:tint val="50000"/>
                <a:shade val="100000"/>
                <a:satMod val="350000"/>
              </a:schemeClr>
            </a:gs>
          </a:gsLst>
          <a:lin ang="16200000" scaled="0"/>
        </a:gradFill>
        <a:ln w="9525" cap="flat" cmpd="sng" algn="ctr">
          <a:solidFill>
            <a:schemeClr val="accent4">
              <a:hueOff val="-8852371"/>
              <a:satOff val="-42"/>
              <a:lumOff val="-12376"/>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F85D7C1C-78E8-064F-8172-B5FDAC6887BC}">
      <dsp:nvSpPr>
        <dsp:cNvPr id="0" name=""/>
        <dsp:cNvSpPr/>
      </dsp:nvSpPr>
      <dsp:spPr>
        <a:xfrm>
          <a:off x="2501798" y="5363195"/>
          <a:ext cx="987552" cy="164592"/>
        </a:xfrm>
        <a:prstGeom prst="parallelogram">
          <a:avLst>
            <a:gd name="adj" fmla="val 140840"/>
          </a:avLst>
        </a:prstGeom>
        <a:gradFill rotWithShape="0">
          <a:gsLst>
            <a:gs pos="0">
              <a:schemeClr val="accent4">
                <a:hueOff val="-9157625"/>
                <a:satOff val="-43"/>
                <a:lumOff val="-12803"/>
                <a:alphaOff val="0"/>
                <a:tint val="100000"/>
                <a:shade val="100000"/>
                <a:satMod val="130000"/>
              </a:schemeClr>
            </a:gs>
            <a:gs pos="100000">
              <a:schemeClr val="accent4">
                <a:hueOff val="-9157625"/>
                <a:satOff val="-43"/>
                <a:lumOff val="-12803"/>
                <a:alphaOff val="0"/>
                <a:tint val="50000"/>
                <a:shade val="100000"/>
                <a:satMod val="350000"/>
              </a:schemeClr>
            </a:gs>
          </a:gsLst>
          <a:lin ang="16200000" scaled="0"/>
        </a:gradFill>
        <a:ln w="9525" cap="flat" cmpd="sng" algn="ctr">
          <a:solidFill>
            <a:schemeClr val="accent4">
              <a:hueOff val="-9157625"/>
              <a:satOff val="-43"/>
              <a:lumOff val="-12803"/>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F95FD1CB-4F7B-164E-9C20-105DC5C63029}">
      <dsp:nvSpPr>
        <dsp:cNvPr id="0" name=""/>
        <dsp:cNvSpPr/>
      </dsp:nvSpPr>
      <dsp:spPr>
        <a:xfrm>
          <a:off x="3546957" y="5363195"/>
          <a:ext cx="987552" cy="164592"/>
        </a:xfrm>
        <a:prstGeom prst="parallelogram">
          <a:avLst>
            <a:gd name="adj" fmla="val 140840"/>
          </a:avLst>
        </a:prstGeom>
        <a:gradFill rotWithShape="0">
          <a:gsLst>
            <a:gs pos="0">
              <a:schemeClr val="accent4">
                <a:hueOff val="-9462880"/>
                <a:satOff val="-45"/>
                <a:lumOff val="-13230"/>
                <a:alphaOff val="0"/>
                <a:tint val="100000"/>
                <a:shade val="100000"/>
                <a:satMod val="130000"/>
              </a:schemeClr>
            </a:gs>
            <a:gs pos="100000">
              <a:schemeClr val="accent4">
                <a:hueOff val="-9462880"/>
                <a:satOff val="-45"/>
                <a:lumOff val="-13230"/>
                <a:alphaOff val="0"/>
                <a:tint val="50000"/>
                <a:shade val="100000"/>
                <a:satMod val="350000"/>
              </a:schemeClr>
            </a:gs>
          </a:gsLst>
          <a:lin ang="16200000" scaled="0"/>
        </a:gradFill>
        <a:ln w="9525" cap="flat" cmpd="sng" algn="ctr">
          <a:solidFill>
            <a:schemeClr val="accent4">
              <a:hueOff val="-9462880"/>
              <a:satOff val="-45"/>
              <a:lumOff val="-1323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A57D859-70B6-4140-B3B9-D9EBCF45E1A2}">
      <dsp:nvSpPr>
        <dsp:cNvPr id="0" name=""/>
        <dsp:cNvSpPr/>
      </dsp:nvSpPr>
      <dsp:spPr>
        <a:xfrm>
          <a:off x="4592116" y="5363195"/>
          <a:ext cx="987552" cy="164592"/>
        </a:xfrm>
        <a:prstGeom prst="parallelogram">
          <a:avLst>
            <a:gd name="adj" fmla="val 140840"/>
          </a:avLst>
        </a:prstGeom>
        <a:gradFill rotWithShape="0">
          <a:gsLst>
            <a:gs pos="0">
              <a:schemeClr val="accent4">
                <a:hueOff val="-9768134"/>
                <a:satOff val="-46"/>
                <a:lumOff val="-13656"/>
                <a:alphaOff val="0"/>
                <a:tint val="100000"/>
                <a:shade val="100000"/>
                <a:satMod val="130000"/>
              </a:schemeClr>
            </a:gs>
            <a:gs pos="100000">
              <a:schemeClr val="accent4">
                <a:hueOff val="-9768134"/>
                <a:satOff val="-46"/>
                <a:lumOff val="-13656"/>
                <a:alphaOff val="0"/>
                <a:tint val="50000"/>
                <a:shade val="100000"/>
                <a:satMod val="350000"/>
              </a:schemeClr>
            </a:gs>
          </a:gsLst>
          <a:lin ang="16200000" scaled="0"/>
        </a:gradFill>
        <a:ln w="9525" cap="flat" cmpd="sng" algn="ctr">
          <a:solidFill>
            <a:schemeClr val="accent4">
              <a:hueOff val="-9768134"/>
              <a:satOff val="-46"/>
              <a:lumOff val="-13656"/>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9B301480-FD9A-BE49-AE91-88ACDEB1CB13}">
      <dsp:nvSpPr>
        <dsp:cNvPr id="0" name=""/>
        <dsp:cNvSpPr/>
      </dsp:nvSpPr>
      <dsp:spPr>
        <a:xfrm>
          <a:off x="5637276" y="5363195"/>
          <a:ext cx="987552" cy="164592"/>
        </a:xfrm>
        <a:prstGeom prst="parallelogram">
          <a:avLst>
            <a:gd name="adj" fmla="val 140840"/>
          </a:avLst>
        </a:prstGeom>
        <a:gradFill rotWithShape="0">
          <a:gsLst>
            <a:gs pos="0">
              <a:schemeClr val="accent4">
                <a:hueOff val="-10073388"/>
                <a:satOff val="-48"/>
                <a:lumOff val="-14083"/>
                <a:alphaOff val="0"/>
                <a:tint val="100000"/>
                <a:shade val="100000"/>
                <a:satMod val="130000"/>
              </a:schemeClr>
            </a:gs>
            <a:gs pos="100000">
              <a:schemeClr val="accent4">
                <a:hueOff val="-10073388"/>
                <a:satOff val="-48"/>
                <a:lumOff val="-14083"/>
                <a:alphaOff val="0"/>
                <a:tint val="50000"/>
                <a:shade val="100000"/>
                <a:satMod val="350000"/>
              </a:schemeClr>
            </a:gs>
          </a:gsLst>
          <a:lin ang="16200000" scaled="0"/>
        </a:gradFill>
        <a:ln w="9525" cap="flat" cmpd="sng" algn="ctr">
          <a:solidFill>
            <a:schemeClr val="accent4">
              <a:hueOff val="-10073388"/>
              <a:satOff val="-48"/>
              <a:lumOff val="-14083"/>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B6E94C1-4C3A-5647-8B20-C3E73C90CB13}">
      <dsp:nvSpPr>
        <dsp:cNvPr id="0" name=""/>
        <dsp:cNvSpPr/>
      </dsp:nvSpPr>
      <dsp:spPr>
        <a:xfrm>
          <a:off x="6682435" y="5363195"/>
          <a:ext cx="987552" cy="164592"/>
        </a:xfrm>
        <a:prstGeom prst="parallelogram">
          <a:avLst>
            <a:gd name="adj" fmla="val 140840"/>
          </a:avLst>
        </a:prstGeom>
        <a:gradFill rotWithShape="0">
          <a:gsLst>
            <a:gs pos="0">
              <a:schemeClr val="accent4">
                <a:hueOff val="-10378642"/>
                <a:satOff val="-49"/>
                <a:lumOff val="-14510"/>
                <a:alphaOff val="0"/>
                <a:tint val="100000"/>
                <a:shade val="100000"/>
                <a:satMod val="130000"/>
              </a:schemeClr>
            </a:gs>
            <a:gs pos="100000">
              <a:schemeClr val="accent4">
                <a:hueOff val="-10378642"/>
                <a:satOff val="-49"/>
                <a:lumOff val="-14510"/>
                <a:alphaOff val="0"/>
                <a:tint val="50000"/>
                <a:shade val="100000"/>
                <a:satMod val="350000"/>
              </a:schemeClr>
            </a:gs>
          </a:gsLst>
          <a:lin ang="16200000" scaled="0"/>
        </a:gradFill>
        <a:ln w="9525" cap="flat" cmpd="sng" algn="ctr">
          <a:solidFill>
            <a:schemeClr val="accent4">
              <a:hueOff val="-10378642"/>
              <a:satOff val="-49"/>
              <a:lumOff val="-1451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14">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787E623-3E56-B948-97A8-0D30951FD853}" type="datetimeFigureOut">
              <a:rPr lang="en-US" smtClean="0"/>
              <a:t>6/19/2012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6A6C87-03FF-6042-86DC-33F9B49A033E}" type="slidenum">
              <a:rPr lang="en-US" smtClean="0"/>
              <a:t>‹#›</a:t>
            </a:fld>
            <a:endParaRPr lang="en-US"/>
          </a:p>
        </p:txBody>
      </p:sp>
    </p:spTree>
    <p:extLst>
      <p:ext uri="{BB962C8B-B14F-4D97-AF65-F5344CB8AC3E}">
        <p14:creationId xmlns:p14="http://schemas.microsoft.com/office/powerpoint/2010/main" val="23010330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1</a:t>
            </a:fld>
            <a:endParaRPr lang="en-US"/>
          </a:p>
        </p:txBody>
      </p:sp>
    </p:spTree>
    <p:extLst>
      <p:ext uri="{BB962C8B-B14F-4D97-AF65-F5344CB8AC3E}">
        <p14:creationId xmlns:p14="http://schemas.microsoft.com/office/powerpoint/2010/main" val="3272570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p:cNvSpPr>
          <p:nvPr>
            <p:ph type="sldImg"/>
          </p:nvPr>
        </p:nvSpPr>
        <p:spPr>
          <a:ln/>
        </p:spPr>
      </p:sp>
      <p:sp>
        <p:nvSpPr>
          <p:cNvPr id="18435" name="Notes Placeholder 2"/>
          <p:cNvSpPr>
            <a:spLocks noGrp="1"/>
          </p:cNvSpPr>
          <p:nvPr>
            <p:ph type="body" idx="1"/>
          </p:nvPr>
        </p:nvSpPr>
        <p:spPr>
          <a:noFill/>
          <a:ln/>
        </p:spPr>
        <p:txBody>
          <a:bodyPr/>
          <a:lstStyle/>
          <a:p>
            <a:endParaRPr lang="en-US" smtClean="0"/>
          </a:p>
        </p:txBody>
      </p:sp>
      <p:sp>
        <p:nvSpPr>
          <p:cNvPr id="18436" name="Slide Number Placeholder 3"/>
          <p:cNvSpPr>
            <a:spLocks noGrp="1"/>
          </p:cNvSpPr>
          <p:nvPr>
            <p:ph type="sldNum" sz="quarter" idx="5"/>
          </p:nvPr>
        </p:nvSpPr>
        <p:spPr>
          <a:xfrm>
            <a:off x="3884613" y="8684926"/>
            <a:ext cx="2971800" cy="457513"/>
          </a:xfrm>
          <a:prstGeom prst="rect">
            <a:avLst/>
          </a:prstGeom>
          <a:noFill/>
        </p:spPr>
        <p:txBody>
          <a:bodyPr/>
          <a:lstStyle/>
          <a:p>
            <a:fld id="{BE4D51B2-934F-4B45-91B1-3D4EFDB4D74D}" type="slidenum">
              <a:rPr lang="en-US" smtClean="0">
                <a:latin typeface="Arial" charset="0"/>
                <a:ea typeface="Arial" charset="0"/>
                <a:cs typeface="Arial" charset="0"/>
              </a:rPr>
              <a:pPr/>
              <a:t>10</a:t>
            </a:fld>
            <a:endParaRPr lang="en-US" smtClean="0">
              <a:latin typeface="Arial" charset="0"/>
              <a:ea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11</a:t>
            </a:fld>
            <a:endParaRPr lang="en-US"/>
          </a:p>
        </p:txBody>
      </p:sp>
    </p:spTree>
    <p:extLst>
      <p:ext uri="{BB962C8B-B14F-4D97-AF65-F5344CB8AC3E}">
        <p14:creationId xmlns:p14="http://schemas.microsoft.com/office/powerpoint/2010/main" val="2847452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12</a:t>
            </a:fld>
            <a:endParaRPr lang="en-US"/>
          </a:p>
        </p:txBody>
      </p:sp>
    </p:spTree>
    <p:extLst>
      <p:ext uri="{BB962C8B-B14F-4D97-AF65-F5344CB8AC3E}">
        <p14:creationId xmlns:p14="http://schemas.microsoft.com/office/powerpoint/2010/main" val="2759906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Given the challenges</a:t>
            </a:r>
            <a:r>
              <a:rPr lang="en-US" baseline="0" dirty="0" smtClean="0"/>
              <a:t> of our scientific community, we expressed the goal of </a:t>
            </a:r>
            <a:r>
              <a:rPr lang="en-US" baseline="0" dirty="0" err="1" smtClean="0"/>
              <a:t>EarthCube</a:t>
            </a:r>
            <a:r>
              <a:rPr lang="en-US" baseline="0" dirty="0" smtClean="0"/>
              <a:t> as facilitating the transformation of geosciences research by supporting the community-driven CI to integrate data and information across the entire geosciences. We hope that when realized, it will over the next decade transform the practice of the community, provide new capabilities for researchers and educators, allow them to be more productive  and of course accelerate research on the Earth System through the creation of a knowledge management framework.</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01305C9-4700-4F45-B8F5-B4A4CA222ACB}"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I want to spend the second half talking to you about the </a:t>
            </a:r>
            <a:r>
              <a:rPr lang="en-US" dirty="0" err="1" smtClean="0"/>
              <a:t>EarthCube</a:t>
            </a:r>
            <a:r>
              <a:rPr lang="en-US" dirty="0" smtClean="0"/>
              <a:t> effort,</a:t>
            </a:r>
            <a:r>
              <a:rPr lang="en-US" baseline="0" dirty="0" smtClean="0"/>
              <a:t> what we intend to accomplish, and how. In it’s heart we want this to be a community-building and driven effort. But at least in GEO, we have not engaged the community we support in this way, and some of the steps are not clear.</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01305C9-4700-4F45-B8F5-B4A4CA222ACB}"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dirty="0" smtClean="0"/>
              <a:t>But we also see </a:t>
            </a:r>
            <a:r>
              <a:rPr lang="en-US" sz="2400" dirty="0" err="1" smtClean="0"/>
              <a:t>EarthCube</a:t>
            </a:r>
            <a:r>
              <a:rPr lang="en-US" sz="2400" dirty="0" smtClean="0"/>
              <a:t> not just as some</a:t>
            </a:r>
            <a:r>
              <a:rPr lang="en-US" sz="2400" baseline="0" dirty="0" smtClean="0"/>
              <a:t>thing but as a process.</a:t>
            </a:r>
          </a:p>
          <a:p>
            <a:r>
              <a:rPr lang="en-US" sz="2400" dirty="0" smtClean="0"/>
              <a:t>We will take a concept from the software development realm </a:t>
            </a:r>
            <a:r>
              <a:rPr lang="en-US" sz="2400" baseline="0" dirty="0" smtClean="0"/>
              <a:t>and use a spiral development process to coordinate the community development.</a:t>
            </a:r>
          </a:p>
          <a:p>
            <a:r>
              <a:rPr lang="en-US" sz="2400" baseline="0" dirty="0" smtClean="0"/>
              <a:t>What we have now is disconnected </a:t>
            </a:r>
            <a:r>
              <a:rPr lang="en-US" sz="2400" baseline="0" dirty="0" err="1" smtClean="0"/>
              <a:t>cyberinfrastructure</a:t>
            </a:r>
            <a:r>
              <a:rPr lang="en-US" sz="2400" baseline="0" dirty="0" smtClean="0"/>
              <a:t> that serves specific communities well, but is mostly </a:t>
            </a:r>
            <a:r>
              <a:rPr lang="en-US" sz="2400" baseline="0" dirty="0" err="1" smtClean="0"/>
              <a:t>siloed</a:t>
            </a:r>
            <a:r>
              <a:rPr lang="en-US" sz="2400" baseline="0" dirty="0" smtClean="0"/>
              <a:t>, interoperability is scarce, connections between resources are not robust. The spirals are phased developments into better integrated systems, where each phase is assessed for its functionalities and further developments are informed by this progress. In building </a:t>
            </a:r>
            <a:r>
              <a:rPr lang="en-US" sz="2400" baseline="0" dirty="0" err="1" smtClean="0"/>
              <a:t>earthcube</a:t>
            </a:r>
            <a:r>
              <a:rPr lang="en-US" sz="2400" baseline="0" dirty="0" smtClean="0"/>
              <a:t>, we think this will be at least a 10 year process. And at the end we will have a better connected system of </a:t>
            </a:r>
            <a:r>
              <a:rPr lang="en-US" sz="2400" baseline="0" dirty="0" err="1" smtClean="0"/>
              <a:t>cyberinfrastructure</a:t>
            </a:r>
            <a:r>
              <a:rPr lang="en-US" sz="2400" baseline="0" dirty="0" smtClean="0"/>
              <a:t>. </a:t>
            </a:r>
          </a:p>
          <a:p>
            <a:endParaRPr lang="en-US" sz="2400" baseline="0" dirty="0" smtClean="0"/>
          </a:p>
          <a:p>
            <a:r>
              <a:rPr lang="en-US" sz="2400" baseline="0" dirty="0" smtClean="0"/>
              <a:t>This may not be the end of the development of </a:t>
            </a:r>
            <a:r>
              <a:rPr lang="en-US" sz="2400" baseline="0" dirty="0" err="1" smtClean="0"/>
              <a:t>EarthCube</a:t>
            </a:r>
            <a:r>
              <a:rPr lang="en-US" sz="2400" baseline="0" dirty="0" smtClean="0"/>
              <a:t>. Indeed, with technology being refreshed so rapidly, we prefer to have in place a framework to allow further community-run developments of the system. So the spiral may continue well into the future</a:t>
            </a:r>
            <a:endParaRPr lang="en-US" sz="240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01305C9-4700-4F45-B8F5-B4A4CA222ACB}"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16</a:t>
            </a:fld>
            <a:endParaRPr lang="en-US"/>
          </a:p>
        </p:txBody>
      </p:sp>
    </p:spTree>
    <p:extLst>
      <p:ext uri="{BB962C8B-B14F-4D97-AF65-F5344CB8AC3E}">
        <p14:creationId xmlns:p14="http://schemas.microsoft.com/office/powerpoint/2010/main" val="256389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3517900" cy="2638425"/>
          </a:xfrm>
        </p:spPr>
      </p:sp>
      <p:sp>
        <p:nvSpPr>
          <p:cNvPr id="3" name="Notes Placeholder 2"/>
          <p:cNvSpPr>
            <a:spLocks noGrp="1"/>
          </p:cNvSpPr>
          <p:nvPr>
            <p:ph type="body" idx="1"/>
          </p:nvPr>
        </p:nvSpPr>
        <p:spPr/>
        <p:txBody>
          <a:bodyPr>
            <a:normAutofit/>
          </a:bodyPr>
          <a:lstStyle/>
          <a:p>
            <a:r>
              <a:rPr lang="en-US" dirty="0" smtClean="0"/>
              <a:t>We</a:t>
            </a:r>
            <a:r>
              <a:rPr lang="en-US" baseline="0" dirty="0" smtClean="0"/>
              <a:t> have already begun in this spiral development. The timeline so far has included several different ways of engaging the community. We first engaged the community with a Dear Colleague Letter describing EC in June 2011. We continued with outreach through </a:t>
            </a:r>
            <a:r>
              <a:rPr lang="en-US" baseline="0" dirty="0" err="1" smtClean="0"/>
              <a:t>Webexes</a:t>
            </a:r>
            <a:r>
              <a:rPr lang="en-US" baseline="0" dirty="0" smtClean="0"/>
              <a:t> and set up a social networking </a:t>
            </a:r>
            <a:endParaRPr lang="en-US" dirty="0"/>
          </a:p>
        </p:txBody>
      </p:sp>
      <p:sp>
        <p:nvSpPr>
          <p:cNvPr id="4" name="Slide Number Placeholder 3"/>
          <p:cNvSpPr>
            <a:spLocks noGrp="1"/>
          </p:cNvSpPr>
          <p:nvPr>
            <p:ph type="sldNum" sz="quarter" idx="10"/>
          </p:nvPr>
        </p:nvSpPr>
        <p:spPr/>
        <p:txBody>
          <a:bodyPr/>
          <a:lstStyle/>
          <a:p>
            <a:fld id="{C0876B22-44D0-6544-AC7D-721B59D6E39F}"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3517900" cy="2638425"/>
          </a:xfrm>
        </p:spPr>
      </p:sp>
      <p:sp>
        <p:nvSpPr>
          <p:cNvPr id="3" name="Notes Placeholder 2"/>
          <p:cNvSpPr>
            <a:spLocks noGrp="1"/>
          </p:cNvSpPr>
          <p:nvPr>
            <p:ph type="body" idx="1"/>
          </p:nvPr>
        </p:nvSpPr>
        <p:spPr/>
        <p:txBody>
          <a:bodyPr>
            <a:normAutofit/>
          </a:bodyPr>
          <a:lstStyle/>
          <a:p>
            <a:r>
              <a:rPr lang="en-US" dirty="0" smtClean="0"/>
              <a:t>We</a:t>
            </a:r>
            <a:r>
              <a:rPr lang="en-US" baseline="0" dirty="0" smtClean="0"/>
              <a:t> have already begun in this spiral development. The timeline so far has included several different ways of engaging the community. We first engaged the community with a Dear Colleague Letter describing EC in June 2011. We continued with outreach through </a:t>
            </a:r>
            <a:r>
              <a:rPr lang="en-US" baseline="0" dirty="0" err="1" smtClean="0"/>
              <a:t>Webexes</a:t>
            </a:r>
            <a:r>
              <a:rPr lang="en-US" baseline="0" dirty="0" smtClean="0"/>
              <a:t> and set up a social networking </a:t>
            </a:r>
            <a:endParaRPr lang="en-US" dirty="0"/>
          </a:p>
        </p:txBody>
      </p:sp>
      <p:sp>
        <p:nvSpPr>
          <p:cNvPr id="4" name="Slide Number Placeholder 3"/>
          <p:cNvSpPr>
            <a:spLocks noGrp="1"/>
          </p:cNvSpPr>
          <p:nvPr>
            <p:ph type="sldNum" sz="quarter" idx="10"/>
          </p:nvPr>
        </p:nvSpPr>
        <p:spPr/>
        <p:txBody>
          <a:bodyPr/>
          <a:lstStyle/>
          <a:p>
            <a:fld id="{C0876B22-44D0-6544-AC7D-721B59D6E39F}"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3517900" cy="2638425"/>
          </a:xfrm>
        </p:spPr>
      </p:sp>
      <p:sp>
        <p:nvSpPr>
          <p:cNvPr id="3" name="Notes Placeholder 2"/>
          <p:cNvSpPr>
            <a:spLocks noGrp="1"/>
          </p:cNvSpPr>
          <p:nvPr>
            <p:ph type="body" idx="1"/>
          </p:nvPr>
        </p:nvSpPr>
        <p:spPr/>
        <p:txBody>
          <a:bodyPr/>
          <a:lstStyle/>
          <a:p>
            <a:r>
              <a:rPr lang="en-US" dirty="0" smtClean="0"/>
              <a:t>The </a:t>
            </a:r>
            <a:r>
              <a:rPr lang="en-US" dirty="0" err="1" smtClean="0"/>
              <a:t>EarthCube</a:t>
            </a:r>
            <a:r>
              <a:rPr lang="en-US" dirty="0" smtClean="0"/>
              <a:t> website was and is an effective tool for community dialog.</a:t>
            </a:r>
          </a:p>
          <a:p>
            <a:endParaRPr lang="en-US" dirty="0" smtClean="0"/>
          </a:p>
          <a:p>
            <a:r>
              <a:rPr lang="en-US" dirty="0" smtClean="0"/>
              <a:t>Thank you for your contributions!</a:t>
            </a:r>
          </a:p>
          <a:p>
            <a:pPr lvl="1"/>
            <a:r>
              <a:rPr lang="en-US" dirty="0" smtClean="0"/>
              <a:t>Exceeded our expectation</a:t>
            </a:r>
          </a:p>
          <a:p>
            <a:pPr lvl="1"/>
            <a:r>
              <a:rPr lang="en-US" dirty="0" smtClean="0"/>
              <a:t>The creativity and dedication of the geosciences community demonstrated</a:t>
            </a:r>
          </a:p>
          <a:p>
            <a:pPr lvl="1"/>
            <a:r>
              <a:rPr lang="en-US" dirty="0" smtClean="0"/>
              <a:t>Legacy created with the EarthCube website, whitepapers and user survey</a:t>
            </a:r>
          </a:p>
          <a:p>
            <a:r>
              <a:rPr lang="en-US" dirty="0" smtClean="0"/>
              <a:t>Excellent start to broad engagement</a:t>
            </a:r>
          </a:p>
          <a:p>
            <a:r>
              <a:rPr lang="en-US" dirty="0" smtClean="0"/>
              <a:t>Contributions remind us of the breadth of, and interest in, geosciences</a:t>
            </a:r>
          </a:p>
          <a:p>
            <a:r>
              <a:rPr lang="en-US" dirty="0" smtClean="0"/>
              <a:t>Sustaining and enhancing the engagement is a goal for NSF</a:t>
            </a:r>
          </a:p>
        </p:txBody>
      </p:sp>
      <p:sp>
        <p:nvSpPr>
          <p:cNvPr id="4" name="Slide Number Placeholder 3"/>
          <p:cNvSpPr>
            <a:spLocks noGrp="1"/>
          </p:cNvSpPr>
          <p:nvPr>
            <p:ph type="sldNum" sz="quarter" idx="10"/>
          </p:nvPr>
        </p:nvSpPr>
        <p:spPr/>
        <p:txBody>
          <a:bodyPr/>
          <a:lstStyle/>
          <a:p>
            <a:fld id="{8F3D05EB-720C-754A-B858-68926A48938B}" type="slidenum">
              <a:rPr lang="en-US" smtClean="0"/>
              <a:pPr/>
              <a:t>19</a:t>
            </a:fld>
            <a:endParaRPr lang="en-US"/>
          </a:p>
        </p:txBody>
      </p:sp>
    </p:spTree>
    <p:extLst>
      <p:ext uri="{BB962C8B-B14F-4D97-AF65-F5344CB8AC3E}">
        <p14:creationId xmlns:p14="http://schemas.microsoft.com/office/powerpoint/2010/main" val="3839020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2</a:t>
            </a:fld>
            <a:endParaRPr lang="en-US"/>
          </a:p>
        </p:txBody>
      </p:sp>
    </p:spTree>
    <p:extLst>
      <p:ext uri="{BB962C8B-B14F-4D97-AF65-F5344CB8AC3E}">
        <p14:creationId xmlns:p14="http://schemas.microsoft.com/office/powerpoint/2010/main" val="38677704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46A6C87-03FF-6042-86DC-33F9B49A033E}" type="slidenum">
              <a:rPr lang="en-US" smtClean="0"/>
              <a:t>20</a:t>
            </a:fld>
            <a:endParaRPr lang="en-US"/>
          </a:p>
        </p:txBody>
      </p:sp>
    </p:spTree>
    <p:extLst>
      <p:ext uri="{BB962C8B-B14F-4D97-AF65-F5344CB8AC3E}">
        <p14:creationId xmlns:p14="http://schemas.microsoft.com/office/powerpoint/2010/main" val="32972477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21</a:t>
            </a:fld>
            <a:endParaRPr lang="en-US"/>
          </a:p>
        </p:txBody>
      </p:sp>
    </p:spTree>
    <p:extLst>
      <p:ext uri="{BB962C8B-B14F-4D97-AF65-F5344CB8AC3E}">
        <p14:creationId xmlns:p14="http://schemas.microsoft.com/office/powerpoint/2010/main" val="2403673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22</a:t>
            </a:fld>
            <a:endParaRPr lang="en-US"/>
          </a:p>
        </p:txBody>
      </p:sp>
    </p:spTree>
    <p:extLst>
      <p:ext uri="{BB962C8B-B14F-4D97-AF65-F5344CB8AC3E}">
        <p14:creationId xmlns:p14="http://schemas.microsoft.com/office/powerpoint/2010/main" val="25149629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Observers are your</a:t>
            </a:r>
            <a:r>
              <a:rPr lang="en-US" baseline="0" dirty="0" smtClean="0"/>
              <a:t> liaisons to NSF.  They will provide information on how well the objectives of the </a:t>
            </a:r>
            <a:r>
              <a:rPr lang="en-US" baseline="0" dirty="0" err="1" smtClean="0"/>
              <a:t>Charrettte</a:t>
            </a:r>
            <a:r>
              <a:rPr lang="en-US" baseline="0" dirty="0" smtClean="0"/>
              <a:t> are being met, what is working well, and where modifications are needed to capture community input.  </a:t>
            </a:r>
          </a:p>
          <a:p>
            <a:r>
              <a:rPr lang="en-US" baseline="0" dirty="0" smtClean="0"/>
              <a:t>Federal agencies have sent representatives to observe the process and share knowledge and perspectives from their agencies</a:t>
            </a:r>
            <a:endParaRPr lang="en-US" dirty="0"/>
          </a:p>
        </p:txBody>
      </p:sp>
      <p:sp>
        <p:nvSpPr>
          <p:cNvPr id="4" name="Slide Number Placeholder 3"/>
          <p:cNvSpPr>
            <a:spLocks noGrp="1"/>
          </p:cNvSpPr>
          <p:nvPr>
            <p:ph type="sldNum" sz="quarter" idx="10"/>
          </p:nvPr>
        </p:nvSpPr>
        <p:spPr/>
        <p:txBody>
          <a:bodyPr/>
          <a:lstStyle/>
          <a:p>
            <a:fld id="{56F99BAC-1E7A-8B41-A25B-AC6122276120}" type="slidenum">
              <a:rPr lang="en-US" smtClean="0"/>
              <a:pPr/>
              <a:t>23</a:t>
            </a:fld>
            <a:endParaRPr lang="en-US"/>
          </a:p>
        </p:txBody>
      </p:sp>
    </p:spTree>
    <p:extLst>
      <p:ext uri="{BB962C8B-B14F-4D97-AF65-F5344CB8AC3E}">
        <p14:creationId xmlns:p14="http://schemas.microsoft.com/office/powerpoint/2010/main" val="4341766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24</a:t>
            </a:fld>
            <a:endParaRPr lang="en-US"/>
          </a:p>
        </p:txBody>
      </p:sp>
    </p:spTree>
    <p:extLst>
      <p:ext uri="{BB962C8B-B14F-4D97-AF65-F5344CB8AC3E}">
        <p14:creationId xmlns:p14="http://schemas.microsoft.com/office/powerpoint/2010/main" val="440620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25</a:t>
            </a:fld>
            <a:endParaRPr lang="en-US"/>
          </a:p>
        </p:txBody>
      </p:sp>
    </p:spTree>
    <p:extLst>
      <p:ext uri="{BB962C8B-B14F-4D97-AF65-F5344CB8AC3E}">
        <p14:creationId xmlns:p14="http://schemas.microsoft.com/office/powerpoint/2010/main" val="17718895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26</a:t>
            </a:fld>
            <a:endParaRPr lang="en-US"/>
          </a:p>
        </p:txBody>
      </p:sp>
    </p:spTree>
    <p:extLst>
      <p:ext uri="{BB962C8B-B14F-4D97-AF65-F5344CB8AC3E}">
        <p14:creationId xmlns:p14="http://schemas.microsoft.com/office/powerpoint/2010/main" val="3507459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circles represent NSF programs in GEO, BIO, and OCI.  Therein they represent the long-tail</a:t>
            </a:r>
            <a:r>
              <a:rPr lang="en-US" baseline="0" dirty="0" smtClean="0"/>
              <a:t> of science since they are funding the majority of activities related to understanding and predicting the Earth system and supporting CI infrastructure.</a:t>
            </a:r>
            <a:endParaRPr lang="en-US" dirty="0"/>
          </a:p>
        </p:txBody>
      </p:sp>
      <p:sp>
        <p:nvSpPr>
          <p:cNvPr id="4" name="Slide Number Placeholder 3"/>
          <p:cNvSpPr>
            <a:spLocks noGrp="1"/>
          </p:cNvSpPr>
          <p:nvPr>
            <p:ph type="sldNum" sz="quarter" idx="10"/>
          </p:nvPr>
        </p:nvSpPr>
        <p:spPr/>
        <p:txBody>
          <a:bodyPr/>
          <a:lstStyle/>
          <a:p>
            <a:fld id="{446A6C87-03FF-6042-86DC-33F9B49A033E}" type="slidenum">
              <a:rPr lang="en-US" smtClean="0"/>
              <a:pPr/>
              <a:t>27</a:t>
            </a:fld>
            <a:endParaRPr lang="en-US"/>
          </a:p>
        </p:txBody>
      </p:sp>
    </p:spTree>
    <p:extLst>
      <p:ext uri="{BB962C8B-B14F-4D97-AF65-F5344CB8AC3E}">
        <p14:creationId xmlns:p14="http://schemas.microsoft.com/office/powerpoint/2010/main" val="23925033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3</a:t>
            </a:fld>
            <a:endParaRPr lang="en-US"/>
          </a:p>
        </p:txBody>
      </p:sp>
    </p:spTree>
    <p:extLst>
      <p:ext uri="{BB962C8B-B14F-4D97-AF65-F5344CB8AC3E}">
        <p14:creationId xmlns:p14="http://schemas.microsoft.com/office/powerpoint/2010/main" val="459198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4</a:t>
            </a:fld>
            <a:endParaRPr lang="en-US"/>
          </a:p>
        </p:txBody>
      </p:sp>
    </p:spTree>
    <p:extLst>
      <p:ext uri="{BB962C8B-B14F-4D97-AF65-F5344CB8AC3E}">
        <p14:creationId xmlns:p14="http://schemas.microsoft.com/office/powerpoint/2010/main" val="2124310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5</a:t>
            </a:fld>
            <a:endParaRPr lang="en-US"/>
          </a:p>
        </p:txBody>
      </p:sp>
    </p:spTree>
    <p:extLst>
      <p:ext uri="{BB962C8B-B14F-4D97-AF65-F5344CB8AC3E}">
        <p14:creationId xmlns:p14="http://schemas.microsoft.com/office/powerpoint/2010/main" val="211943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b="1" smtClean="0"/>
              <a:t>TIM</a:t>
            </a:r>
          </a:p>
          <a:p>
            <a:pPr>
              <a:spcBef>
                <a:spcPct val="0"/>
              </a:spcBef>
            </a:pPr>
            <a:r>
              <a:rPr lang="en-US" sz="1400" smtClean="0"/>
              <a:t>Many other fields such as astronomy and high energy physics are experiences similar paradigm shifts. </a:t>
            </a:r>
          </a:p>
        </p:txBody>
      </p:sp>
      <p:sp>
        <p:nvSpPr>
          <p:cNvPr id="358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550D585-A440-47E3-A994-8B03B8199E91}" type="slidenum">
              <a:rPr lang="en-US"/>
              <a:pPr fontAlgn="base">
                <a:spcBef>
                  <a:spcPct val="0"/>
                </a:spcBef>
                <a:spcAft>
                  <a:spcPct val="0"/>
                </a:spcAft>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headEnd/>
            <a:tailEnd/>
          </a:ln>
        </p:spPr>
      </p:sp>
      <p:sp>
        <p:nvSpPr>
          <p:cNvPr id="43010" name="Rectangle 3"/>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6A6C87-03FF-6042-86DC-33F9B49A033E}" type="slidenum">
              <a:rPr lang="en-US" smtClean="0"/>
              <a:t>8</a:t>
            </a:fld>
            <a:endParaRPr lang="en-US"/>
          </a:p>
        </p:txBody>
      </p:sp>
    </p:spTree>
    <p:extLst>
      <p:ext uri="{BB962C8B-B14F-4D97-AF65-F5344CB8AC3E}">
        <p14:creationId xmlns:p14="http://schemas.microsoft.com/office/powerpoint/2010/main" val="166181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b="1" smtClean="0"/>
              <a:t>ALAN</a:t>
            </a:r>
          </a:p>
          <a:p>
            <a:pPr>
              <a:spcBef>
                <a:spcPct val="0"/>
              </a:spcBef>
            </a:pPr>
            <a:endParaRPr lang="en-US" smtClean="0"/>
          </a:p>
          <a:p>
            <a:pPr>
              <a:spcBef>
                <a:spcPct val="0"/>
              </a:spcBef>
            </a:pPr>
            <a:r>
              <a:rPr lang="en-US" sz="1400" smtClean="0"/>
              <a:t>Technology Innovation: </a:t>
            </a:r>
            <a:br>
              <a:rPr lang="en-US" sz="1400" smtClean="0"/>
            </a:br>
            <a:r>
              <a:rPr lang="en-US" sz="1400" smtClean="0"/>
              <a:t>Requires New Paradigms</a:t>
            </a:r>
          </a:p>
          <a:p>
            <a:pPr>
              <a:spcBef>
                <a:spcPct val="0"/>
              </a:spcBef>
              <a:buFontTx/>
              <a:buChar char="•"/>
            </a:pPr>
            <a:r>
              <a:rPr lang="en-US" sz="1400" smtClean="0"/>
              <a:t>Unprecedented amounts of data collected across planet (by many orders of magnitude)</a:t>
            </a:r>
          </a:p>
          <a:p>
            <a:pPr lvl="1">
              <a:spcBef>
                <a:spcPct val="0"/>
              </a:spcBef>
              <a:buFontTx/>
              <a:buChar char="•"/>
            </a:pPr>
            <a:r>
              <a:rPr lang="en-US" sz="1400" smtClean="0"/>
              <a:t>All sciences</a:t>
            </a:r>
          </a:p>
          <a:p>
            <a:pPr lvl="1">
              <a:spcBef>
                <a:spcPct val="0"/>
              </a:spcBef>
              <a:buFontTx/>
              <a:buChar char="•"/>
            </a:pPr>
            <a:r>
              <a:rPr lang="en-US" sz="1400" smtClean="0"/>
              <a:t>New instruments, sensors, sociological data</a:t>
            </a:r>
          </a:p>
          <a:p>
            <a:pPr>
              <a:spcBef>
                <a:spcPct val="0"/>
              </a:spcBef>
              <a:buFontTx/>
              <a:buChar char="•"/>
            </a:pPr>
            <a:r>
              <a:rPr lang="en-US" sz="1400" smtClean="0"/>
              <a:t>Sharing data, software, visualizations</a:t>
            </a:r>
          </a:p>
          <a:p>
            <a:pPr lvl="1">
              <a:spcBef>
                <a:spcPct val="0"/>
              </a:spcBef>
              <a:buFontTx/>
              <a:buChar char="•"/>
            </a:pPr>
            <a:r>
              <a:rPr lang="en-US" sz="1400" smtClean="0"/>
              <a:t>Completely new algorithms, methods, tools</a:t>
            </a:r>
          </a:p>
          <a:p>
            <a:pPr>
              <a:spcBef>
                <a:spcPct val="0"/>
              </a:spcBef>
              <a:buFontTx/>
              <a:buChar char="•"/>
            </a:pPr>
            <a:r>
              <a:rPr lang="en-US" sz="1400" smtClean="0"/>
              <a:t>Real-time access to instruments and data</a:t>
            </a:r>
          </a:p>
          <a:p>
            <a:pPr lvl="1">
              <a:spcBef>
                <a:spcPct val="0"/>
              </a:spcBef>
              <a:buFontTx/>
              <a:buChar char="•"/>
            </a:pPr>
            <a:r>
              <a:rPr lang="en-US" sz="1400" smtClean="0"/>
              <a:t>Performance, interoperability, remote steering</a:t>
            </a:r>
          </a:p>
          <a:p>
            <a:pPr lvl="1">
              <a:spcBef>
                <a:spcPct val="0"/>
              </a:spcBef>
              <a:buFontTx/>
              <a:buChar char="•"/>
            </a:pPr>
            <a:r>
              <a:rPr lang="en-US" sz="1400" smtClean="0"/>
              <a:t>New types of infrastructure for storage, curation, preservation</a:t>
            </a:r>
          </a:p>
          <a:p>
            <a:pPr>
              <a:spcBef>
                <a:spcPct val="0"/>
              </a:spcBef>
              <a:buFontTx/>
              <a:buChar char="•"/>
            </a:pPr>
            <a:endParaRPr lang="en-US" smtClean="0"/>
          </a:p>
          <a:p>
            <a:pPr>
              <a:spcBef>
                <a:spcPct val="0"/>
              </a:spcBef>
              <a:buFontTx/>
              <a:buChar char="•"/>
            </a:pPr>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3C5CB5C-65DB-2A47-BFCE-EE30CC70C6ED}" type="datetimeFigureOut">
              <a:rPr lang="en-US" smtClean="0"/>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2973198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C5CB5C-65DB-2A47-BFCE-EE30CC70C6ED}" type="datetimeFigureOut">
              <a:rPr lang="en-US" smtClean="0"/>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2307045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C5CB5C-65DB-2A47-BFCE-EE30CC70C6ED}" type="datetimeFigureOut">
              <a:rPr lang="en-US" smtClean="0"/>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3854794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C5CB5C-65DB-2A47-BFCE-EE30CC70C6ED}" type="datetimeFigureOut">
              <a:rPr lang="en-US" smtClean="0"/>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2100911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3C5CB5C-65DB-2A47-BFCE-EE30CC70C6ED}" type="datetimeFigureOut">
              <a:rPr lang="en-US" smtClean="0"/>
              <a:t>6/19/2012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30253260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3C5CB5C-65DB-2A47-BFCE-EE30CC70C6ED}" type="datetimeFigureOut">
              <a:rPr lang="en-US" smtClean="0"/>
              <a:t>6/19/2012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2450885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3C5CB5C-65DB-2A47-BFCE-EE30CC70C6ED}" type="datetimeFigureOut">
              <a:rPr lang="en-US" smtClean="0"/>
              <a:t>6/19/2012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2843647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C5CB5C-65DB-2A47-BFCE-EE30CC70C6ED}" type="datetimeFigureOut">
              <a:rPr lang="en-US" smtClean="0"/>
              <a:t>6/19/2012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1620660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5CB5C-65DB-2A47-BFCE-EE30CC70C6ED}" type="datetimeFigureOut">
              <a:rPr lang="en-US" smtClean="0"/>
              <a:t>6/19/2012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2801806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C5CB5C-65DB-2A47-BFCE-EE30CC70C6ED}" type="datetimeFigureOut">
              <a:rPr lang="en-US" smtClean="0"/>
              <a:t>6/19/2012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2081085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3C5CB5C-65DB-2A47-BFCE-EE30CC70C6ED}" type="datetimeFigureOut">
              <a:rPr lang="en-US" smtClean="0"/>
              <a:t>6/19/2012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BE34D9-78AF-9749-B7F7-E74B1B549B36}" type="slidenum">
              <a:rPr lang="en-US" smtClean="0"/>
              <a:t>‹#›</a:t>
            </a:fld>
            <a:endParaRPr lang="en-US"/>
          </a:p>
        </p:txBody>
      </p:sp>
    </p:spTree>
    <p:extLst>
      <p:ext uri="{BB962C8B-B14F-4D97-AF65-F5344CB8AC3E}">
        <p14:creationId xmlns:p14="http://schemas.microsoft.com/office/powerpoint/2010/main" val="2168344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5CB5C-65DB-2A47-BFCE-EE30CC70C6ED}" type="datetimeFigureOut">
              <a:rPr lang="en-US" smtClean="0"/>
              <a:t>6/19/2012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BE34D9-78AF-9749-B7F7-E74B1B549B36}" type="slidenum">
              <a:rPr lang="en-US" smtClean="0"/>
              <a:t>‹#›</a:t>
            </a:fld>
            <a:endParaRPr lang="en-US"/>
          </a:p>
        </p:txBody>
      </p:sp>
    </p:spTree>
    <p:extLst>
      <p:ext uri="{BB962C8B-B14F-4D97-AF65-F5344CB8AC3E}">
        <p14:creationId xmlns:p14="http://schemas.microsoft.com/office/powerpoint/2010/main" val="281418799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13"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2.xml"/><Relationship Id="rId12" Type="http://schemas.openxmlformats.org/officeDocument/2006/relationships/diagramColors" Target="../diagrams/colors3.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QuickStyle" Target="../diagrams/quickStyle2.xml"/><Relationship Id="rId11" Type="http://schemas.openxmlformats.org/officeDocument/2006/relationships/diagramQuickStyle" Target="../diagrams/quickStyle3.xml"/><Relationship Id="rId5" Type="http://schemas.openxmlformats.org/officeDocument/2006/relationships/diagramLayout" Target="../diagrams/layout2.xml"/><Relationship Id="rId10" Type="http://schemas.openxmlformats.org/officeDocument/2006/relationships/diagramLayout" Target="../diagrams/layout3.xml"/><Relationship Id="rId4" Type="http://schemas.openxmlformats.org/officeDocument/2006/relationships/diagramData" Target="../diagrams/data2.xml"/><Relationship Id="rId9" Type="http://schemas.openxmlformats.org/officeDocument/2006/relationships/diagramData" Target="../diagrams/data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12356"/>
            <a:ext cx="7772400" cy="1797211"/>
          </a:xfrm>
        </p:spPr>
        <p:style>
          <a:lnRef idx="0">
            <a:schemeClr val="accent2"/>
          </a:lnRef>
          <a:fillRef idx="3">
            <a:schemeClr val="accent2"/>
          </a:fillRef>
          <a:effectRef idx="3">
            <a:schemeClr val="accent2"/>
          </a:effectRef>
          <a:fontRef idx="minor">
            <a:schemeClr val="lt1"/>
          </a:fontRef>
        </p:style>
        <p:txBody>
          <a:bodyPr>
            <a:normAutofit fontScale="90000"/>
          </a:bodyPr>
          <a:lstStyle/>
          <a:p>
            <a:r>
              <a:rPr lang="en-US" b="1" dirty="0" smtClean="0">
                <a:solidFill>
                  <a:srgbClr val="000000"/>
                </a:solidFill>
                <a:effectLst>
                  <a:outerShdw blurRad="50800" dist="38100" dir="2700000" algn="tl" rotWithShape="0">
                    <a:srgbClr val="000000">
                      <a:alpha val="43000"/>
                    </a:srgbClr>
                  </a:outerShdw>
                </a:effectLst>
              </a:rPr>
              <a:t>EarthCube </a:t>
            </a:r>
            <a:br>
              <a:rPr lang="en-US" b="1" dirty="0" smtClean="0">
                <a:solidFill>
                  <a:srgbClr val="000000"/>
                </a:solidFill>
                <a:effectLst>
                  <a:outerShdw blurRad="50800" dist="38100" dir="2700000" algn="tl" rotWithShape="0">
                    <a:srgbClr val="000000">
                      <a:alpha val="43000"/>
                    </a:srgbClr>
                  </a:outerShdw>
                </a:effectLst>
              </a:rPr>
            </a:br>
            <a:r>
              <a:rPr lang="en-US" b="1" dirty="0" smtClean="0">
                <a:solidFill>
                  <a:srgbClr val="000000"/>
                </a:solidFill>
                <a:effectLst>
                  <a:outerShdw blurRad="50800" dist="38100" dir="2700000" algn="tl" rotWithShape="0">
                    <a:srgbClr val="000000">
                      <a:alpha val="43000"/>
                    </a:srgbClr>
                  </a:outerShdw>
                </a:effectLst>
              </a:rPr>
              <a:t>National </a:t>
            </a:r>
            <a:r>
              <a:rPr lang="en-US" b="1" dirty="0">
                <a:solidFill>
                  <a:srgbClr val="000000"/>
                </a:solidFill>
                <a:effectLst>
                  <a:outerShdw blurRad="50800" dist="38100" dir="2700000" algn="tl" rotWithShape="0">
                    <a:srgbClr val="000000">
                      <a:alpha val="43000"/>
                    </a:srgbClr>
                  </a:outerShdw>
                </a:effectLst>
              </a:rPr>
              <a:t>Data Infrastructure for Earth System Science</a:t>
            </a:r>
          </a:p>
        </p:txBody>
      </p:sp>
      <p:sp>
        <p:nvSpPr>
          <p:cNvPr id="3" name="Subtitle 2"/>
          <p:cNvSpPr>
            <a:spLocks noGrp="1"/>
          </p:cNvSpPr>
          <p:nvPr>
            <p:ph type="subTitle" idx="1"/>
          </p:nvPr>
        </p:nvSpPr>
        <p:spPr>
          <a:xfrm>
            <a:off x="1305341" y="5788737"/>
            <a:ext cx="6694281" cy="852347"/>
          </a:xfrm>
        </p:spPr>
        <p:style>
          <a:lnRef idx="0">
            <a:schemeClr val="accent3"/>
          </a:lnRef>
          <a:fillRef idx="3">
            <a:schemeClr val="accent3"/>
          </a:fillRef>
          <a:effectRef idx="3">
            <a:schemeClr val="accent3"/>
          </a:effectRef>
          <a:fontRef idx="minor">
            <a:schemeClr val="lt1"/>
          </a:fontRef>
        </p:style>
        <p:txBody>
          <a:bodyPr>
            <a:noAutofit/>
          </a:bodyPr>
          <a:lstStyle/>
          <a:p>
            <a:r>
              <a:rPr lang="en-US" sz="1300" dirty="0" smtClean="0">
                <a:solidFill>
                  <a:srgbClr val="000000"/>
                </a:solidFill>
              </a:rPr>
              <a:t>Presentation to the Faster Administration of Science and Technology Education and Research (FASTER)</a:t>
            </a:r>
          </a:p>
          <a:p>
            <a:r>
              <a:rPr lang="en-US" sz="1300" dirty="0" smtClean="0">
                <a:solidFill>
                  <a:srgbClr val="000000"/>
                </a:solidFill>
              </a:rPr>
              <a:t> Presentation by Clifford Jacobs for the EarthCube team </a:t>
            </a:r>
            <a:r>
              <a:rPr lang="en-US" sz="1300" dirty="0" smtClean="0">
                <a:solidFill>
                  <a:srgbClr val="000000"/>
                </a:solidFill>
                <a:latin typeface="Wingdings"/>
                <a:ea typeface="Wingdings"/>
                <a:cs typeface="Wingdings"/>
                <a:sym typeface="Wingdings"/>
              </a:rPr>
              <a:t></a:t>
            </a:r>
            <a:r>
              <a:rPr lang="en-US" sz="1300" dirty="0" smtClean="0">
                <a:solidFill>
                  <a:srgbClr val="000000"/>
                </a:solidFill>
              </a:rPr>
              <a:t>June 19, 2012 </a:t>
            </a:r>
            <a:r>
              <a:rPr lang="en-US" sz="1300" dirty="0" smtClean="0">
                <a:solidFill>
                  <a:srgbClr val="000000"/>
                </a:solidFill>
                <a:latin typeface="Wingdings"/>
                <a:ea typeface="Wingdings"/>
                <a:cs typeface="Wingdings"/>
                <a:sym typeface="Wingdings"/>
              </a:rPr>
              <a:t></a:t>
            </a:r>
            <a:r>
              <a:rPr lang="en-US" sz="1300" dirty="0" smtClean="0">
                <a:solidFill>
                  <a:srgbClr val="000000"/>
                </a:solidFill>
              </a:rPr>
              <a:t> Arlington, VA</a:t>
            </a:r>
            <a:endParaRPr lang="en-US" sz="1300" dirty="0">
              <a:solidFill>
                <a:srgbClr val="000000"/>
              </a:solidFill>
            </a:endParaRPr>
          </a:p>
        </p:txBody>
      </p:sp>
      <p:pic>
        <p:nvPicPr>
          <p:cNvPr id="5" name="Picture 4" descr="Earthcube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3167" y="5846656"/>
            <a:ext cx="885245" cy="914400"/>
          </a:xfrm>
          <a:prstGeom prst="rect">
            <a:avLst/>
          </a:prstGeom>
        </p:spPr>
      </p:pic>
      <p:pic>
        <p:nvPicPr>
          <p:cNvPr id="6" name="Picture 5" descr="New Logo transparent backgroun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6451" y="5846656"/>
            <a:ext cx="914400" cy="914400"/>
          </a:xfrm>
          <a:prstGeom prst="rect">
            <a:avLst/>
          </a:prstGeom>
        </p:spPr>
      </p:pic>
      <p:sp>
        <p:nvSpPr>
          <p:cNvPr id="7" name="Rectangle 6"/>
          <p:cNvSpPr/>
          <p:nvPr/>
        </p:nvSpPr>
        <p:spPr>
          <a:xfrm>
            <a:off x="685800" y="3018215"/>
            <a:ext cx="7772400" cy="2585323"/>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ctr"/>
            <a:r>
              <a:rPr lang="en-US" b="1" dirty="0" smtClean="0">
                <a:solidFill>
                  <a:srgbClr val="000000"/>
                </a:solidFill>
              </a:rPr>
              <a:t>Leadership</a:t>
            </a:r>
          </a:p>
          <a:p>
            <a:pPr algn="ctr"/>
            <a:r>
              <a:rPr lang="en-US" dirty="0" smtClean="0">
                <a:solidFill>
                  <a:srgbClr val="000000"/>
                </a:solidFill>
              </a:rPr>
              <a:t>Tim Killeen, Assistant Director for Geosciences</a:t>
            </a:r>
          </a:p>
          <a:p>
            <a:pPr algn="ctr"/>
            <a:r>
              <a:rPr lang="en-US" dirty="0" smtClean="0">
                <a:solidFill>
                  <a:srgbClr val="000000"/>
                </a:solidFill>
              </a:rPr>
              <a:t>Alan </a:t>
            </a:r>
            <a:r>
              <a:rPr lang="en-US" dirty="0" err="1" smtClean="0">
                <a:solidFill>
                  <a:srgbClr val="000000"/>
                </a:solidFill>
              </a:rPr>
              <a:t>Blatecky</a:t>
            </a:r>
            <a:r>
              <a:rPr lang="en-US" dirty="0" smtClean="0">
                <a:solidFill>
                  <a:srgbClr val="000000"/>
                </a:solidFill>
              </a:rPr>
              <a:t>, Head of Office of Cyberinfrastructure</a:t>
            </a:r>
          </a:p>
          <a:p>
            <a:endParaRPr lang="en-US" dirty="0" smtClean="0">
              <a:solidFill>
                <a:srgbClr val="000000"/>
              </a:solidFill>
            </a:endParaRPr>
          </a:p>
          <a:p>
            <a:pPr algn="ctr"/>
            <a:r>
              <a:rPr lang="en-US" b="1" dirty="0" smtClean="0">
                <a:solidFill>
                  <a:srgbClr val="000000"/>
                </a:solidFill>
              </a:rPr>
              <a:t>EarthCube Team</a:t>
            </a:r>
          </a:p>
          <a:p>
            <a:pPr>
              <a:defRPr/>
            </a:pPr>
            <a:r>
              <a:rPr lang="en-US" dirty="0">
                <a:solidFill>
                  <a:schemeClr val="bg1"/>
                </a:solidFill>
              </a:rPr>
              <a:t>Eva </a:t>
            </a:r>
            <a:r>
              <a:rPr lang="en-US" dirty="0" err="1">
                <a:solidFill>
                  <a:schemeClr val="bg1"/>
                </a:solidFill>
              </a:rPr>
              <a:t>Zanzerkia</a:t>
            </a:r>
            <a:r>
              <a:rPr lang="en-US" dirty="0">
                <a:solidFill>
                  <a:schemeClr val="bg1"/>
                </a:solidFill>
              </a:rPr>
              <a:t> (GEO)		</a:t>
            </a:r>
            <a:r>
              <a:rPr lang="en-US" dirty="0" smtClean="0">
                <a:solidFill>
                  <a:schemeClr val="bg1"/>
                </a:solidFill>
              </a:rPr>
              <a:t>Mark </a:t>
            </a:r>
            <a:r>
              <a:rPr lang="en-US" dirty="0" err="1">
                <a:solidFill>
                  <a:schemeClr val="bg1"/>
                </a:solidFill>
              </a:rPr>
              <a:t>Suskin</a:t>
            </a:r>
            <a:r>
              <a:rPr lang="en-US" dirty="0">
                <a:solidFill>
                  <a:schemeClr val="bg1"/>
                </a:solidFill>
              </a:rPr>
              <a:t> (OCI</a:t>
            </a:r>
            <a:r>
              <a:rPr lang="en-US" dirty="0" smtClean="0">
                <a:solidFill>
                  <a:schemeClr val="bg1"/>
                </a:solidFill>
              </a:rPr>
              <a:t>)		Dane </a:t>
            </a:r>
            <a:r>
              <a:rPr lang="en-US" dirty="0" err="1">
                <a:solidFill>
                  <a:schemeClr val="bg1"/>
                </a:solidFill>
              </a:rPr>
              <a:t>Skow</a:t>
            </a:r>
            <a:r>
              <a:rPr lang="en-US" dirty="0">
                <a:solidFill>
                  <a:schemeClr val="bg1"/>
                </a:solidFill>
              </a:rPr>
              <a:t> (</a:t>
            </a:r>
            <a:r>
              <a:rPr lang="en-US" dirty="0" smtClean="0">
                <a:solidFill>
                  <a:schemeClr val="bg1"/>
                </a:solidFill>
              </a:rPr>
              <a:t>OCI)</a:t>
            </a:r>
            <a:r>
              <a:rPr lang="en-US" dirty="0">
                <a:solidFill>
                  <a:schemeClr val="bg1"/>
                </a:solidFill>
              </a:rPr>
              <a:t/>
            </a:r>
            <a:br>
              <a:rPr lang="en-US" dirty="0">
                <a:solidFill>
                  <a:schemeClr val="bg1"/>
                </a:solidFill>
              </a:rPr>
            </a:br>
            <a:r>
              <a:rPr lang="en-US" dirty="0" smtClean="0">
                <a:solidFill>
                  <a:schemeClr val="bg1"/>
                </a:solidFill>
              </a:rPr>
              <a:t>Barbara </a:t>
            </a:r>
            <a:r>
              <a:rPr lang="en-US" dirty="0">
                <a:solidFill>
                  <a:schemeClr val="bg1"/>
                </a:solidFill>
              </a:rPr>
              <a:t>Ransom (GEO)		</a:t>
            </a:r>
            <a:r>
              <a:rPr lang="en-US" dirty="0" smtClean="0">
                <a:solidFill>
                  <a:schemeClr val="bg1"/>
                </a:solidFill>
              </a:rPr>
              <a:t>Irene </a:t>
            </a:r>
            <a:r>
              <a:rPr lang="en-US" dirty="0">
                <a:solidFill>
                  <a:schemeClr val="bg1"/>
                </a:solidFill>
              </a:rPr>
              <a:t>Lombardo (OCI</a:t>
            </a:r>
            <a:r>
              <a:rPr lang="en-US" dirty="0" smtClean="0">
                <a:solidFill>
                  <a:schemeClr val="bg1"/>
                </a:solidFill>
              </a:rPr>
              <a:t>)	Robert </a:t>
            </a:r>
            <a:r>
              <a:rPr lang="en-US" dirty="0" err="1">
                <a:solidFill>
                  <a:schemeClr val="bg1"/>
                </a:solidFill>
              </a:rPr>
              <a:t>Chadduck</a:t>
            </a:r>
            <a:r>
              <a:rPr lang="en-US" dirty="0">
                <a:solidFill>
                  <a:schemeClr val="bg1"/>
                </a:solidFill>
              </a:rPr>
              <a:t> (OCI)</a:t>
            </a:r>
          </a:p>
          <a:p>
            <a:pPr>
              <a:defRPr/>
            </a:pPr>
            <a:r>
              <a:rPr lang="en-US" dirty="0" smtClean="0">
                <a:solidFill>
                  <a:schemeClr val="bg1"/>
                </a:solidFill>
              </a:rPr>
              <a:t>Jennifer </a:t>
            </a:r>
            <a:r>
              <a:rPr lang="en-US" dirty="0" err="1">
                <a:solidFill>
                  <a:schemeClr val="bg1"/>
                </a:solidFill>
              </a:rPr>
              <a:t>Schopf</a:t>
            </a:r>
            <a:r>
              <a:rPr lang="en-US" dirty="0">
                <a:solidFill>
                  <a:schemeClr val="bg1"/>
                </a:solidFill>
              </a:rPr>
              <a:t> (GEO)	 	</a:t>
            </a:r>
            <a:r>
              <a:rPr lang="en-US" dirty="0" err="1" smtClean="0">
                <a:solidFill>
                  <a:schemeClr val="bg1"/>
                </a:solidFill>
              </a:rPr>
              <a:t>Almadena</a:t>
            </a:r>
            <a:r>
              <a:rPr lang="en-US" dirty="0" smtClean="0">
                <a:solidFill>
                  <a:schemeClr val="bg1"/>
                </a:solidFill>
              </a:rPr>
              <a:t> </a:t>
            </a:r>
            <a:r>
              <a:rPr lang="en-US" dirty="0" err="1">
                <a:solidFill>
                  <a:schemeClr val="bg1"/>
                </a:solidFill>
              </a:rPr>
              <a:t>Chtchelkanova</a:t>
            </a:r>
            <a:r>
              <a:rPr lang="en-US" dirty="0">
                <a:solidFill>
                  <a:schemeClr val="bg1"/>
                </a:solidFill>
              </a:rPr>
              <a:t> (CISE</a:t>
            </a:r>
            <a:r>
              <a:rPr lang="en-US" dirty="0" smtClean="0">
                <a:solidFill>
                  <a:schemeClr val="bg1"/>
                </a:solidFill>
              </a:rPr>
              <a:t>)</a:t>
            </a:r>
            <a:br>
              <a:rPr lang="en-US" dirty="0" smtClean="0">
                <a:solidFill>
                  <a:schemeClr val="bg1"/>
                </a:solidFill>
              </a:rPr>
            </a:br>
            <a:r>
              <a:rPr lang="en-US" dirty="0" smtClean="0">
                <a:solidFill>
                  <a:schemeClr val="bg1"/>
                </a:solidFill>
              </a:rPr>
              <a:t>Rosalind Douglas (GEO)		Melissa </a:t>
            </a:r>
            <a:r>
              <a:rPr lang="en-US" dirty="0">
                <a:solidFill>
                  <a:schemeClr val="bg1"/>
                </a:solidFill>
              </a:rPr>
              <a:t>Lane (GEO)</a:t>
            </a:r>
          </a:p>
        </p:txBody>
      </p:sp>
    </p:spTree>
    <p:extLst>
      <p:ext uri="{BB962C8B-B14F-4D97-AF65-F5344CB8AC3E}">
        <p14:creationId xmlns:p14="http://schemas.microsoft.com/office/powerpoint/2010/main" val="22460793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7" name="TextBox 28"/>
          <p:cNvSpPr txBox="1">
            <a:spLocks noChangeArrowheads="1"/>
          </p:cNvSpPr>
          <p:nvPr/>
        </p:nvSpPr>
        <p:spPr bwMode="auto">
          <a:xfrm>
            <a:off x="3810000" y="3048000"/>
            <a:ext cx="1524000" cy="830997"/>
          </a:xfrm>
          <a:prstGeom prst="rect">
            <a:avLst/>
          </a:prstGeom>
          <a:noFill/>
          <a:ln w="9525">
            <a:noFill/>
            <a:miter lim="800000"/>
            <a:headEnd/>
            <a:tailEnd/>
          </a:ln>
        </p:spPr>
        <p:txBody>
          <a:bodyPr wrap="square">
            <a:prstTxWarp prst="textNoShape">
              <a:avLst/>
            </a:prstTxWarp>
            <a:spAutoFit/>
          </a:bodyPr>
          <a:lstStyle/>
          <a:p>
            <a:pPr algn="ctr"/>
            <a:r>
              <a:rPr lang="en-US" sz="1600" b="1" dirty="0"/>
              <a:t>Discovery</a:t>
            </a:r>
          </a:p>
          <a:p>
            <a:pPr algn="ctr"/>
            <a:r>
              <a:rPr lang="en-US" sz="1600" b="1" dirty="0"/>
              <a:t>Collaboration</a:t>
            </a:r>
          </a:p>
          <a:p>
            <a:pPr algn="ctr"/>
            <a:r>
              <a:rPr lang="en-US" sz="1600" b="1" dirty="0"/>
              <a:t>Education</a:t>
            </a:r>
          </a:p>
        </p:txBody>
      </p:sp>
      <p:sp>
        <p:nvSpPr>
          <p:cNvPr id="47" name="Oval 46"/>
          <p:cNvSpPr/>
          <p:nvPr/>
        </p:nvSpPr>
        <p:spPr>
          <a:xfrm rot="454138">
            <a:off x="3618827" y="2642629"/>
            <a:ext cx="5064125" cy="2053139"/>
          </a:xfrm>
          <a:prstGeom prst="ellipse">
            <a:avLst/>
          </a:prstGeom>
          <a:noFill/>
          <a:ln w="38100" cap="flat" cmpd="sng" algn="ctr">
            <a:gradFill flip="none" rotWithShape="1">
              <a:gsLst>
                <a:gs pos="0">
                  <a:schemeClr val="accent1"/>
                </a:gs>
                <a:gs pos="100000">
                  <a:prstClr val="white"/>
                </a:gs>
              </a:gsLst>
              <a:path path="shape">
                <a:fillToRect l="50000" t="50000" r="50000" b="50000"/>
              </a:path>
              <a:tileRect/>
            </a:gra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3366FF"/>
              </a:solidFill>
            </a:endParaRPr>
          </a:p>
        </p:txBody>
      </p:sp>
      <p:sp>
        <p:nvSpPr>
          <p:cNvPr id="48" name="Oval 47"/>
          <p:cNvSpPr/>
          <p:nvPr/>
        </p:nvSpPr>
        <p:spPr>
          <a:xfrm rot="2222632">
            <a:off x="3430712" y="3247770"/>
            <a:ext cx="4249738" cy="2189122"/>
          </a:xfrm>
          <a:prstGeom prst="ellipse">
            <a:avLst/>
          </a:prstGeom>
          <a:noFill/>
          <a:ln w="38100" cap="flat" cmpd="sng" algn="ctr">
            <a:gradFill flip="none" rotWithShape="1">
              <a:gsLst>
                <a:gs pos="0">
                  <a:schemeClr val="accent1"/>
                </a:gs>
                <a:gs pos="100000">
                  <a:prstClr val="white"/>
                </a:gs>
              </a:gsLst>
              <a:path path="shape">
                <a:fillToRect l="50000" t="50000" r="50000" b="50000"/>
              </a:path>
              <a:tileRect/>
            </a:gra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3366FF"/>
              </a:solidFill>
            </a:endParaRPr>
          </a:p>
        </p:txBody>
      </p:sp>
      <p:sp>
        <p:nvSpPr>
          <p:cNvPr id="49" name="Oval 48"/>
          <p:cNvSpPr/>
          <p:nvPr/>
        </p:nvSpPr>
        <p:spPr>
          <a:xfrm rot="18799724">
            <a:off x="1719564" y="3436779"/>
            <a:ext cx="4206847" cy="1993900"/>
          </a:xfrm>
          <a:prstGeom prst="ellipse">
            <a:avLst/>
          </a:prstGeom>
          <a:noFill/>
          <a:ln w="38100" cap="flat" cmpd="sng" algn="ctr">
            <a:gradFill flip="none" rotWithShape="1">
              <a:gsLst>
                <a:gs pos="0">
                  <a:schemeClr val="accent1"/>
                </a:gs>
                <a:gs pos="100000">
                  <a:prstClr val="white"/>
                </a:gs>
              </a:gsLst>
              <a:path path="shape">
                <a:fillToRect l="50000" t="50000" r="50000" b="50000"/>
              </a:path>
              <a:tileRect/>
            </a:gra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rgbClr val="3366FF"/>
              </a:solidFill>
            </a:endParaRPr>
          </a:p>
        </p:txBody>
      </p:sp>
      <p:sp>
        <p:nvSpPr>
          <p:cNvPr id="50" name="Oval 49"/>
          <p:cNvSpPr/>
          <p:nvPr/>
        </p:nvSpPr>
        <p:spPr>
          <a:xfrm rot="20823864">
            <a:off x="551860" y="2824469"/>
            <a:ext cx="4772025" cy="2102935"/>
          </a:xfrm>
          <a:prstGeom prst="ellipse">
            <a:avLst/>
          </a:prstGeom>
          <a:noFill/>
          <a:ln w="38100" cap="flat" cmpd="sng" algn="ctr">
            <a:gradFill flip="none" rotWithShape="1">
              <a:gsLst>
                <a:gs pos="0">
                  <a:schemeClr val="accent1"/>
                </a:gs>
                <a:gs pos="100000">
                  <a:prstClr val="white"/>
                </a:gs>
              </a:gsLst>
              <a:path path="shape">
                <a:fillToRect l="50000" t="50000" r="50000" b="50000"/>
              </a:path>
              <a:tileRect/>
            </a:gra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3366FF"/>
              </a:solidFill>
            </a:endParaRPr>
          </a:p>
        </p:txBody>
      </p:sp>
      <p:sp>
        <p:nvSpPr>
          <p:cNvPr id="51" name="Oval 50"/>
          <p:cNvSpPr/>
          <p:nvPr/>
        </p:nvSpPr>
        <p:spPr>
          <a:xfrm rot="1637909">
            <a:off x="1189299" y="1636817"/>
            <a:ext cx="4365625" cy="2150817"/>
          </a:xfrm>
          <a:prstGeom prst="ellipse">
            <a:avLst/>
          </a:prstGeom>
          <a:noFill/>
          <a:ln w="44450" cap="flat" cmpd="sng" algn="ctr">
            <a:gradFill flip="none" rotWithShape="1">
              <a:gsLst>
                <a:gs pos="0">
                  <a:schemeClr val="accent1"/>
                </a:gs>
                <a:gs pos="100000">
                  <a:prstClr val="white"/>
                </a:gs>
              </a:gsLst>
              <a:path path="shape">
                <a:fillToRect l="50000" t="50000" r="50000" b="50000"/>
              </a:path>
              <a:tileRect/>
            </a:gra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FFFFFF"/>
              </a:solidFill>
            </a:endParaRPr>
          </a:p>
        </p:txBody>
      </p:sp>
      <p:sp>
        <p:nvSpPr>
          <p:cNvPr id="52" name="Oval 51"/>
          <p:cNvSpPr/>
          <p:nvPr/>
        </p:nvSpPr>
        <p:spPr>
          <a:xfrm rot="20145915">
            <a:off x="3438648" y="1628446"/>
            <a:ext cx="4699000" cy="2166138"/>
          </a:xfrm>
          <a:prstGeom prst="ellipse">
            <a:avLst/>
          </a:prstGeom>
          <a:noFill/>
          <a:ln w="38100" cap="flat" cmpd="sng" algn="ctr">
            <a:gradFill flip="none" rotWithShape="1">
              <a:gsLst>
                <a:gs pos="0">
                  <a:schemeClr val="accent1"/>
                </a:gs>
                <a:gs pos="100000">
                  <a:prstClr val="white"/>
                </a:gs>
              </a:gsLst>
              <a:path path="shape">
                <a:fillToRect l="50000" t="50000" r="50000" b="50000"/>
              </a:path>
              <a:tileRect/>
            </a:gra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3366FF"/>
              </a:solidFill>
            </a:endParaRPr>
          </a:p>
        </p:txBody>
      </p:sp>
      <p:sp>
        <p:nvSpPr>
          <p:cNvPr id="53" name="Oval 52"/>
          <p:cNvSpPr/>
          <p:nvPr/>
        </p:nvSpPr>
        <p:spPr>
          <a:xfrm rot="16491414">
            <a:off x="2749339" y="1519483"/>
            <a:ext cx="3752134" cy="1916113"/>
          </a:xfrm>
          <a:prstGeom prst="ellipse">
            <a:avLst/>
          </a:prstGeom>
          <a:noFill/>
          <a:ln w="38100" cap="flat" cmpd="sng" algn="ctr">
            <a:gradFill flip="none" rotWithShape="1">
              <a:gsLst>
                <a:gs pos="0">
                  <a:schemeClr val="accent1"/>
                </a:gs>
                <a:gs pos="100000">
                  <a:prstClr val="white"/>
                </a:gs>
              </a:gsLst>
              <a:path path="shape">
                <a:fillToRect l="50000" t="50000" r="50000" b="50000"/>
              </a:path>
              <a:tileRect/>
            </a:gra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solidFill>
                <a:srgbClr val="3366FF"/>
              </a:solidFill>
            </a:endParaRPr>
          </a:p>
        </p:txBody>
      </p:sp>
      <p:sp>
        <p:nvSpPr>
          <p:cNvPr id="54" name="TextBox 53"/>
          <p:cNvSpPr txBox="1"/>
          <p:nvPr/>
        </p:nvSpPr>
        <p:spPr>
          <a:xfrm>
            <a:off x="1307215" y="6153090"/>
            <a:ext cx="6529570" cy="461665"/>
          </a:xfrm>
          <a:prstGeom prst="rect">
            <a:avLst/>
          </a:prstGeom>
          <a:noFill/>
        </p:spPr>
        <p:txBody>
          <a:bodyPr wrap="square">
            <a:spAutoFit/>
          </a:bodyPr>
          <a:lstStyle/>
          <a:p>
            <a:pPr>
              <a:defRPr/>
            </a:pPr>
            <a:r>
              <a:rPr lang="en-US" sz="2400" b="1" dirty="0">
                <a:solidFill>
                  <a:srgbClr val="FFFFFF"/>
                </a:solidFill>
                <a:latin typeface="+mj-lt"/>
                <a:ea typeface="Arial" pitchFamily="-111" charset="0"/>
                <a:cs typeface="Arial" pitchFamily="-111" charset="0"/>
              </a:rPr>
              <a:t>Maintainability, sustainability, and extensibility</a:t>
            </a:r>
          </a:p>
        </p:txBody>
      </p:sp>
      <p:sp>
        <p:nvSpPr>
          <p:cNvPr id="17412" name="TextBox 10"/>
          <p:cNvSpPr txBox="1">
            <a:spLocks noChangeArrowheads="1"/>
          </p:cNvSpPr>
          <p:nvPr/>
        </p:nvSpPr>
        <p:spPr bwMode="auto">
          <a:xfrm>
            <a:off x="4038600" y="1060409"/>
            <a:ext cx="1865313" cy="1200329"/>
          </a:xfrm>
          <a:prstGeom prst="rect">
            <a:avLst/>
          </a:prstGeom>
          <a:noFill/>
          <a:ln w="19050">
            <a:noFill/>
            <a:prstDash val="dash"/>
            <a:round/>
            <a:headEnd/>
            <a:tailEnd/>
          </a:ln>
        </p:spPr>
        <p:txBody>
          <a:bodyPr wrap="square">
            <a:prstTxWarp prst="textNoShape">
              <a:avLst/>
            </a:prstTxWarp>
            <a:spAutoFit/>
          </a:bodyPr>
          <a:lstStyle/>
          <a:p>
            <a:r>
              <a:rPr lang="en-US" sz="1800" dirty="0"/>
              <a:t>Organizations</a:t>
            </a:r>
          </a:p>
          <a:p>
            <a:r>
              <a:rPr lang="en-US" sz="900" dirty="0"/>
              <a:t>   Universities, schools</a:t>
            </a:r>
          </a:p>
          <a:p>
            <a:r>
              <a:rPr lang="en-US" sz="900" dirty="0"/>
              <a:t>   Government labs, agencies</a:t>
            </a:r>
          </a:p>
          <a:p>
            <a:r>
              <a:rPr lang="en-US" sz="900" dirty="0"/>
              <a:t>   Research and Medical Centers</a:t>
            </a:r>
          </a:p>
          <a:p>
            <a:r>
              <a:rPr lang="en-US" sz="900" dirty="0"/>
              <a:t>   Libraries, Museums</a:t>
            </a:r>
          </a:p>
          <a:p>
            <a:r>
              <a:rPr lang="en-US" sz="900" dirty="0"/>
              <a:t>   Virtual Organizations</a:t>
            </a:r>
          </a:p>
          <a:p>
            <a:r>
              <a:rPr lang="en-US" sz="900" dirty="0"/>
              <a:t>   Communities</a:t>
            </a:r>
          </a:p>
        </p:txBody>
      </p:sp>
      <p:sp>
        <p:nvSpPr>
          <p:cNvPr id="17411" name="TextBox 9"/>
          <p:cNvSpPr txBox="1">
            <a:spLocks noChangeArrowheads="1"/>
          </p:cNvSpPr>
          <p:nvPr/>
        </p:nvSpPr>
        <p:spPr bwMode="auto">
          <a:xfrm>
            <a:off x="1447800" y="1622324"/>
            <a:ext cx="2222500" cy="1061829"/>
          </a:xfrm>
          <a:prstGeom prst="rect">
            <a:avLst/>
          </a:prstGeom>
          <a:noFill/>
          <a:ln w="19050">
            <a:noFill/>
            <a:prstDash val="dash"/>
            <a:round/>
            <a:headEnd/>
            <a:tailEnd/>
          </a:ln>
        </p:spPr>
        <p:txBody>
          <a:bodyPr wrap="square">
            <a:prstTxWarp prst="textNoShape">
              <a:avLst/>
            </a:prstTxWarp>
            <a:spAutoFit/>
          </a:bodyPr>
          <a:lstStyle/>
          <a:p>
            <a:r>
              <a:rPr lang="en-US" sz="1800" dirty="0"/>
              <a:t>Expertise</a:t>
            </a:r>
          </a:p>
          <a:p>
            <a:r>
              <a:rPr lang="en-US" sz="900" dirty="0"/>
              <a:t>   Research and Scholarship</a:t>
            </a:r>
          </a:p>
          <a:p>
            <a:r>
              <a:rPr lang="en-US" sz="900" dirty="0"/>
              <a:t>   Education</a:t>
            </a:r>
          </a:p>
          <a:p>
            <a:r>
              <a:rPr lang="en-US" sz="900" dirty="0"/>
              <a:t>   Learning and Workforce Development</a:t>
            </a:r>
          </a:p>
          <a:p>
            <a:r>
              <a:rPr lang="en-US" sz="900" dirty="0"/>
              <a:t>   Interoperability and operations</a:t>
            </a:r>
          </a:p>
          <a:p>
            <a:r>
              <a:rPr lang="en-US" sz="900" dirty="0"/>
              <a:t>   </a:t>
            </a:r>
            <a:r>
              <a:rPr lang="en-US" sz="900" dirty="0" err="1"/>
              <a:t>Cyberscience</a:t>
            </a:r>
            <a:endParaRPr lang="en-US" sz="900" dirty="0"/>
          </a:p>
        </p:txBody>
      </p:sp>
      <p:sp>
        <p:nvSpPr>
          <p:cNvPr id="17413" name="TextBox 11"/>
          <p:cNvSpPr txBox="1">
            <a:spLocks noChangeArrowheads="1"/>
          </p:cNvSpPr>
          <p:nvPr/>
        </p:nvSpPr>
        <p:spPr bwMode="auto">
          <a:xfrm>
            <a:off x="5257800" y="4648200"/>
            <a:ext cx="2370138" cy="938719"/>
          </a:xfrm>
          <a:prstGeom prst="rect">
            <a:avLst/>
          </a:prstGeom>
          <a:noFill/>
          <a:ln w="19050">
            <a:noFill/>
            <a:prstDash val="dash"/>
            <a:round/>
            <a:headEnd/>
            <a:tailEnd/>
          </a:ln>
        </p:spPr>
        <p:txBody>
          <a:bodyPr wrap="square">
            <a:prstTxWarp prst="textNoShape">
              <a:avLst/>
            </a:prstTxWarp>
            <a:spAutoFit/>
          </a:bodyPr>
          <a:lstStyle/>
          <a:p>
            <a:r>
              <a:rPr lang="en-US" sz="1800" dirty="0"/>
              <a:t>Networking</a:t>
            </a:r>
          </a:p>
          <a:p>
            <a:r>
              <a:rPr lang="en-US" sz="1000" dirty="0"/>
              <a:t> </a:t>
            </a:r>
            <a:r>
              <a:rPr lang="en-US" sz="900" dirty="0"/>
              <a:t>  Campus, national, international networks</a:t>
            </a:r>
          </a:p>
          <a:p>
            <a:r>
              <a:rPr lang="en-US" sz="900" dirty="0"/>
              <a:t>   Research and experimental networks</a:t>
            </a:r>
          </a:p>
          <a:p>
            <a:r>
              <a:rPr lang="en-US" sz="900" dirty="0"/>
              <a:t>   End-to-end throughput </a:t>
            </a:r>
          </a:p>
          <a:p>
            <a:r>
              <a:rPr lang="en-US" sz="900" dirty="0"/>
              <a:t>   Cybersecurity</a:t>
            </a:r>
          </a:p>
        </p:txBody>
      </p:sp>
      <p:sp>
        <p:nvSpPr>
          <p:cNvPr id="17414" name="TextBox 12"/>
          <p:cNvSpPr txBox="1">
            <a:spLocks noChangeArrowheads="1"/>
          </p:cNvSpPr>
          <p:nvPr/>
        </p:nvSpPr>
        <p:spPr bwMode="auto">
          <a:xfrm>
            <a:off x="990600" y="3603524"/>
            <a:ext cx="2362200" cy="1338828"/>
          </a:xfrm>
          <a:prstGeom prst="rect">
            <a:avLst/>
          </a:prstGeom>
          <a:noFill/>
          <a:ln w="19050">
            <a:noFill/>
            <a:prstDash val="dash"/>
            <a:round/>
            <a:headEnd/>
            <a:tailEnd/>
          </a:ln>
        </p:spPr>
        <p:txBody>
          <a:bodyPr wrap="square">
            <a:prstTxWarp prst="textNoShape">
              <a:avLst/>
            </a:prstTxWarp>
            <a:spAutoFit/>
          </a:bodyPr>
          <a:lstStyle/>
          <a:p>
            <a:r>
              <a:rPr lang="en-US" sz="1800" dirty="0"/>
              <a:t>Computational Resources</a:t>
            </a:r>
          </a:p>
          <a:p>
            <a:r>
              <a:rPr lang="en-US" sz="900" dirty="0"/>
              <a:t>   Supercomputers</a:t>
            </a:r>
          </a:p>
          <a:p>
            <a:r>
              <a:rPr lang="en-US" sz="900" dirty="0"/>
              <a:t>   Clouds, Grids, Clusters</a:t>
            </a:r>
          </a:p>
          <a:p>
            <a:r>
              <a:rPr lang="en-US" sz="900" dirty="0"/>
              <a:t>   </a:t>
            </a:r>
            <a:r>
              <a:rPr lang="en-US" sz="900" dirty="0" smtClean="0"/>
              <a:t>Modeling, Visualization</a:t>
            </a:r>
            <a:endParaRPr lang="en-US" sz="900" dirty="0"/>
          </a:p>
          <a:p>
            <a:r>
              <a:rPr lang="en-US" sz="900" dirty="0"/>
              <a:t>   Compute services</a:t>
            </a:r>
          </a:p>
          <a:p>
            <a:r>
              <a:rPr lang="en-US" sz="900" dirty="0"/>
              <a:t>   Data Centers</a:t>
            </a:r>
          </a:p>
        </p:txBody>
      </p:sp>
      <p:sp>
        <p:nvSpPr>
          <p:cNvPr id="17415" name="TextBox 13"/>
          <p:cNvSpPr txBox="1">
            <a:spLocks noChangeArrowheads="1"/>
          </p:cNvSpPr>
          <p:nvPr/>
        </p:nvSpPr>
        <p:spPr bwMode="auto">
          <a:xfrm>
            <a:off x="6781800" y="3352800"/>
            <a:ext cx="1962150" cy="1077218"/>
          </a:xfrm>
          <a:prstGeom prst="rect">
            <a:avLst/>
          </a:prstGeom>
          <a:noFill/>
          <a:ln w="25400" cap="flat" cmpd="sng" algn="ctr">
            <a:noFill/>
            <a:prstDash val="sysDash"/>
            <a:round/>
            <a:headEnd type="none" w="med" len="med"/>
            <a:tailEnd type="none" w="med" len="med"/>
          </a:ln>
        </p:spPr>
        <p:txBody>
          <a:bodyPr wrap="square">
            <a:prstTxWarp prst="textNoShape">
              <a:avLst/>
            </a:prstTxWarp>
            <a:spAutoFit/>
          </a:bodyPr>
          <a:lstStyle/>
          <a:p>
            <a:r>
              <a:rPr lang="en-US" sz="1800" dirty="0"/>
              <a:t>Data</a:t>
            </a:r>
          </a:p>
          <a:p>
            <a:r>
              <a:rPr lang="en-US" sz="1000" dirty="0"/>
              <a:t>  </a:t>
            </a:r>
            <a:r>
              <a:rPr lang="en-US" sz="900" dirty="0"/>
              <a:t> Databases, Data repositories</a:t>
            </a:r>
          </a:p>
          <a:p>
            <a:r>
              <a:rPr lang="en-US" sz="900" dirty="0"/>
              <a:t>   Collections and Libraries</a:t>
            </a:r>
          </a:p>
          <a:p>
            <a:r>
              <a:rPr lang="en-US" sz="900" dirty="0"/>
              <a:t>   Data Access; storage, navigation</a:t>
            </a:r>
          </a:p>
          <a:p>
            <a:r>
              <a:rPr lang="en-US" sz="900" dirty="0"/>
              <a:t>       management, mining tools,</a:t>
            </a:r>
          </a:p>
          <a:p>
            <a:r>
              <a:rPr lang="en-US" sz="900" dirty="0"/>
              <a:t>       </a:t>
            </a:r>
            <a:r>
              <a:rPr lang="en-US" sz="900" dirty="0" err="1" smtClean="0"/>
              <a:t>curation</a:t>
            </a:r>
            <a:r>
              <a:rPr lang="en-US" sz="900" dirty="0" smtClean="0"/>
              <a:t>, privacy</a:t>
            </a:r>
            <a:endParaRPr lang="en-US" sz="900" dirty="0"/>
          </a:p>
        </p:txBody>
      </p:sp>
      <p:sp>
        <p:nvSpPr>
          <p:cNvPr id="17416" name="TextBox 14"/>
          <p:cNvSpPr txBox="1">
            <a:spLocks noChangeArrowheads="1"/>
          </p:cNvSpPr>
          <p:nvPr/>
        </p:nvSpPr>
        <p:spPr bwMode="auto">
          <a:xfrm>
            <a:off x="6019800" y="1619045"/>
            <a:ext cx="2362200" cy="1354217"/>
          </a:xfrm>
          <a:prstGeom prst="rect">
            <a:avLst/>
          </a:prstGeom>
          <a:noFill/>
          <a:ln w="19050">
            <a:noFill/>
            <a:prstDash val="dash"/>
            <a:round/>
            <a:headEnd/>
            <a:tailEnd/>
          </a:ln>
        </p:spPr>
        <p:txBody>
          <a:bodyPr wrap="square">
            <a:prstTxWarp prst="textNoShape">
              <a:avLst/>
            </a:prstTxWarp>
            <a:spAutoFit/>
          </a:bodyPr>
          <a:lstStyle/>
          <a:p>
            <a:r>
              <a:rPr lang="en-US" sz="1800" dirty="0"/>
              <a:t>Scientific Instruments</a:t>
            </a:r>
          </a:p>
          <a:p>
            <a:r>
              <a:rPr lang="en-US" sz="1000" dirty="0"/>
              <a:t>   </a:t>
            </a:r>
            <a:r>
              <a:rPr lang="en-US" sz="900" dirty="0"/>
              <a:t>Large Facilities, </a:t>
            </a:r>
            <a:r>
              <a:rPr lang="en-US" sz="900" dirty="0" err="1" smtClean="0"/>
              <a:t>MREFCs,telescopes</a:t>
            </a:r>
            <a:endParaRPr lang="en-US" sz="900" dirty="0"/>
          </a:p>
          <a:p>
            <a:r>
              <a:rPr lang="en-US" sz="900" dirty="0"/>
              <a:t>    Colliders, shake Tables</a:t>
            </a:r>
          </a:p>
          <a:p>
            <a:r>
              <a:rPr lang="en-US" sz="900" dirty="0"/>
              <a:t>    Sensor Arrays</a:t>
            </a:r>
          </a:p>
          <a:p>
            <a:r>
              <a:rPr lang="en-US" sz="900" dirty="0"/>
              <a:t>       - Ocean, environment, weather,</a:t>
            </a:r>
          </a:p>
          <a:p>
            <a:r>
              <a:rPr lang="en-US" sz="900" dirty="0"/>
              <a:t>          buildings, climate. etc</a:t>
            </a:r>
          </a:p>
        </p:txBody>
      </p:sp>
      <p:sp>
        <p:nvSpPr>
          <p:cNvPr id="17418" name="TextBox 11"/>
          <p:cNvSpPr txBox="1">
            <a:spLocks noChangeArrowheads="1"/>
          </p:cNvSpPr>
          <p:nvPr/>
        </p:nvSpPr>
        <p:spPr bwMode="auto">
          <a:xfrm>
            <a:off x="2438400" y="4876800"/>
            <a:ext cx="2071688" cy="938719"/>
          </a:xfrm>
          <a:prstGeom prst="rect">
            <a:avLst/>
          </a:prstGeom>
          <a:noFill/>
          <a:ln w="19050">
            <a:noFill/>
            <a:prstDash val="dash"/>
            <a:round/>
            <a:headEnd/>
            <a:tailEnd/>
          </a:ln>
        </p:spPr>
        <p:txBody>
          <a:bodyPr wrap="square">
            <a:prstTxWarp prst="textNoShape">
              <a:avLst/>
            </a:prstTxWarp>
            <a:spAutoFit/>
          </a:bodyPr>
          <a:lstStyle/>
          <a:p>
            <a:r>
              <a:rPr lang="en-US" sz="1800" dirty="0"/>
              <a:t>Software</a:t>
            </a:r>
          </a:p>
          <a:p>
            <a:r>
              <a:rPr lang="en-US" sz="1000" dirty="0"/>
              <a:t> </a:t>
            </a:r>
            <a:r>
              <a:rPr lang="en-US" sz="900" dirty="0"/>
              <a:t>  Applications, middleware</a:t>
            </a:r>
          </a:p>
          <a:p>
            <a:r>
              <a:rPr lang="en-US" sz="900" dirty="0"/>
              <a:t>   Software development and support</a:t>
            </a:r>
          </a:p>
          <a:p>
            <a:r>
              <a:rPr lang="en-US" sz="900" dirty="0" err="1"/>
              <a:t>Cybersecurity</a:t>
            </a:r>
            <a:r>
              <a:rPr lang="en-US" sz="900" dirty="0"/>
              <a:t>:  access,</a:t>
            </a:r>
          </a:p>
          <a:p>
            <a:r>
              <a:rPr lang="en-US" sz="900" dirty="0"/>
              <a:t>     authorization, authentication</a:t>
            </a:r>
          </a:p>
        </p:txBody>
      </p:sp>
      <p:sp>
        <p:nvSpPr>
          <p:cNvPr id="4" name="Title 3"/>
          <p:cNvSpPr>
            <a:spLocks noGrp="1"/>
          </p:cNvSpPr>
          <p:nvPr>
            <p:ph type="title"/>
          </p:nvPr>
        </p:nvSpPr>
        <p:spPr>
          <a:xfrm>
            <a:off x="395288" y="97691"/>
            <a:ext cx="8229600" cy="479995"/>
          </a:xfrm>
        </p:spPr>
        <p:style>
          <a:lnRef idx="0">
            <a:schemeClr val="accent2"/>
          </a:lnRef>
          <a:fillRef idx="3">
            <a:schemeClr val="accent2"/>
          </a:fillRef>
          <a:effectRef idx="3">
            <a:schemeClr val="accent2"/>
          </a:effectRef>
          <a:fontRef idx="minor">
            <a:schemeClr val="lt1"/>
          </a:fontRef>
        </p:style>
        <p:txBody>
          <a:bodyPr>
            <a:normAutofit fontScale="90000"/>
          </a:bodyPr>
          <a:lstStyle/>
          <a:p>
            <a:pPr lvl="0"/>
            <a:r>
              <a:rPr lang="en-US" sz="3200" b="1" kern="0" dirty="0">
                <a:solidFill>
                  <a:srgbClr val="000000"/>
                </a:solidFill>
                <a:effectLst/>
              </a:rPr>
              <a:t>Cyberinfrastructure</a:t>
            </a:r>
            <a:r>
              <a:rPr lang="en-US" sz="2000" b="1" kern="0" dirty="0">
                <a:solidFill>
                  <a:srgbClr val="000000"/>
                </a:solidFill>
                <a:effectLst/>
              </a:rPr>
              <a:t> </a:t>
            </a:r>
            <a:r>
              <a:rPr lang="en-US" sz="3200" b="1" kern="0" dirty="0">
                <a:solidFill>
                  <a:srgbClr val="000000"/>
                </a:solidFill>
                <a:effectLst/>
              </a:rPr>
              <a:t>Ecosystem (CIF21</a:t>
            </a:r>
            <a:r>
              <a:rPr lang="en-US" sz="3200" b="1" kern="0" dirty="0" smtClean="0">
                <a:solidFill>
                  <a:srgbClr val="000000"/>
                </a:solidFill>
                <a:effectLst/>
              </a:rPr>
              <a:t>)</a:t>
            </a:r>
            <a:endParaRPr lang="en-US" sz="3200" b="1" dirty="0">
              <a:solidFill>
                <a:srgbClr val="000000"/>
              </a:solidFill>
            </a:endParaRPr>
          </a:p>
        </p:txBody>
      </p:sp>
    </p:spTree>
    <p:extLst>
      <p:ext uri="{BB962C8B-B14F-4D97-AF65-F5344CB8AC3E}">
        <p14:creationId xmlns:p14="http://schemas.microsoft.com/office/powerpoint/2010/main" val="631694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257880" y="5872183"/>
            <a:ext cx="1229559" cy="229669"/>
          </a:xfrm>
          <a:prstGeom prst="ellipse">
            <a:avLst/>
          </a:prstGeom>
          <a:solidFill>
            <a:schemeClr val="accent3"/>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2230562" y="5337078"/>
            <a:ext cx="1229559" cy="229669"/>
          </a:xfrm>
          <a:prstGeom prst="ellipse">
            <a:avLst/>
          </a:prstGeom>
          <a:solidFill>
            <a:srgbClr val="953735"/>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3632415" y="5399302"/>
            <a:ext cx="4395054" cy="229669"/>
          </a:xfrm>
          <a:prstGeom prst="ellipse">
            <a:avLst/>
          </a:prstGeom>
          <a:solidFill>
            <a:schemeClr val="accent6">
              <a:lumMod val="60000"/>
              <a:lumOff val="40000"/>
            </a:schemeClr>
          </a:solidFill>
          <a:ln>
            <a:solidFill>
              <a:srgbClr val="FFE78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2047905" y="5462161"/>
            <a:ext cx="1368901" cy="131768"/>
          </a:xfrm>
          <a:prstGeom prst="ellipse">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3040005" y="5424077"/>
            <a:ext cx="1229559" cy="229669"/>
          </a:xfrm>
          <a:prstGeom prst="ellipse">
            <a:avLst/>
          </a:prstGeom>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6569446" y="5518086"/>
            <a:ext cx="1229559" cy="229669"/>
          </a:xfrm>
          <a:prstGeom prst="ellipse">
            <a:avLst/>
          </a:prstGeom>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654785" y="5842284"/>
            <a:ext cx="4395054" cy="229669"/>
          </a:xfrm>
          <a:prstGeom prst="ellipse">
            <a:avLst/>
          </a:prstGeom>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1071867" y="5727450"/>
            <a:ext cx="4395054" cy="229669"/>
          </a:xfrm>
          <a:prstGeom prst="ellipse">
            <a:avLst/>
          </a:prstGeom>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5079953" y="5424077"/>
            <a:ext cx="1229559" cy="229669"/>
          </a:xfrm>
          <a:prstGeom prst="ellipse">
            <a:avLst/>
          </a:prstGeom>
          <a:solidFill>
            <a:schemeClr val="accent2">
              <a:lumMod val="75000"/>
            </a:schemeClr>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7217974" y="5452933"/>
            <a:ext cx="1229559" cy="229669"/>
          </a:xfrm>
          <a:prstGeom prst="ellipse">
            <a:avLst/>
          </a:prstGeom>
          <a:solidFill>
            <a:schemeClr val="accent3"/>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p:cNvSpPr/>
          <p:nvPr/>
        </p:nvSpPr>
        <p:spPr>
          <a:xfrm>
            <a:off x="2290000" y="5593929"/>
            <a:ext cx="1229559" cy="229669"/>
          </a:xfrm>
          <a:prstGeom prst="ellipse">
            <a:avLst/>
          </a:prstGeom>
          <a:solidFill>
            <a:schemeClr val="accent3"/>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Oval 15"/>
          <p:cNvSpPr/>
          <p:nvPr/>
        </p:nvSpPr>
        <p:spPr>
          <a:xfrm>
            <a:off x="5079953" y="5612615"/>
            <a:ext cx="1229559" cy="229669"/>
          </a:xfrm>
          <a:prstGeom prst="ellipse">
            <a:avLst/>
          </a:prstGeom>
          <a:solidFill>
            <a:schemeClr val="accent3"/>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3654785" y="5514137"/>
            <a:ext cx="1778693" cy="229669"/>
          </a:xfrm>
          <a:prstGeom prst="ellipse">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Oval 17"/>
          <p:cNvSpPr/>
          <p:nvPr/>
        </p:nvSpPr>
        <p:spPr>
          <a:xfrm>
            <a:off x="6023827" y="5642514"/>
            <a:ext cx="1778693" cy="229669"/>
          </a:xfrm>
          <a:prstGeom prst="ellipse">
            <a:avLst/>
          </a:prstGeom>
          <a:solidFill>
            <a:schemeClr val="accent2">
              <a:lumMod val="60000"/>
              <a:lumOff val="40000"/>
            </a:schemeClr>
          </a:solidFill>
          <a:ln>
            <a:solidFill>
              <a:schemeClr val="accent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Oval 18"/>
          <p:cNvSpPr/>
          <p:nvPr/>
        </p:nvSpPr>
        <p:spPr>
          <a:xfrm>
            <a:off x="6448949" y="5427653"/>
            <a:ext cx="562730" cy="133521"/>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Oval 19"/>
          <p:cNvSpPr/>
          <p:nvPr/>
        </p:nvSpPr>
        <p:spPr>
          <a:xfrm>
            <a:off x="3309930" y="5614234"/>
            <a:ext cx="562730" cy="133521"/>
          </a:xfrm>
          <a:prstGeom prst="ellipse">
            <a:avLst/>
          </a:prstGeom>
          <a:solidFill>
            <a:srgbClr val="FFE784"/>
          </a:solidFill>
          <a:ln>
            <a:solidFill>
              <a:srgbClr val="FFE78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5852312" y="5593929"/>
            <a:ext cx="562730" cy="133521"/>
          </a:xfrm>
          <a:prstGeom prst="ellipse">
            <a:avLst/>
          </a:prstGeom>
          <a:solidFill>
            <a:srgbClr val="FFE784"/>
          </a:solidFill>
          <a:ln>
            <a:solidFill>
              <a:srgbClr val="FFE78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Oval 21"/>
          <p:cNvSpPr/>
          <p:nvPr/>
        </p:nvSpPr>
        <p:spPr>
          <a:xfrm>
            <a:off x="4714484" y="5695400"/>
            <a:ext cx="562730" cy="133521"/>
          </a:xfrm>
          <a:prstGeom prst="ellipse">
            <a:avLst/>
          </a:prstGeom>
          <a:solidFill>
            <a:srgbClr val="FFE784"/>
          </a:solidFill>
          <a:ln>
            <a:solidFill>
              <a:srgbClr val="FFE78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Oval 22"/>
          <p:cNvSpPr/>
          <p:nvPr/>
        </p:nvSpPr>
        <p:spPr>
          <a:xfrm>
            <a:off x="1370420" y="5527679"/>
            <a:ext cx="1229559" cy="229669"/>
          </a:xfrm>
          <a:prstGeom prst="ellipse">
            <a:avLst/>
          </a:prstGeom>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Oval 23"/>
          <p:cNvSpPr/>
          <p:nvPr/>
        </p:nvSpPr>
        <p:spPr>
          <a:xfrm>
            <a:off x="7217974" y="5727450"/>
            <a:ext cx="1229559" cy="197619"/>
          </a:xfrm>
          <a:prstGeom prst="ellipse">
            <a:avLst/>
          </a:prstGeom>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p:cNvSpPr/>
          <p:nvPr/>
        </p:nvSpPr>
        <p:spPr>
          <a:xfrm>
            <a:off x="7370374" y="5653746"/>
            <a:ext cx="562730" cy="133521"/>
          </a:xfrm>
          <a:prstGeom prst="ellipse">
            <a:avLst/>
          </a:prstGeom>
          <a:solidFill>
            <a:srgbClr val="FFE784"/>
          </a:solidFill>
          <a:ln>
            <a:solidFill>
              <a:srgbClr val="FFE78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Oval 25"/>
          <p:cNvSpPr/>
          <p:nvPr/>
        </p:nvSpPr>
        <p:spPr>
          <a:xfrm>
            <a:off x="2266565" y="5549081"/>
            <a:ext cx="562730" cy="133521"/>
          </a:xfrm>
          <a:prstGeom prst="ellipse">
            <a:avLst/>
          </a:prstGeom>
          <a:solidFill>
            <a:srgbClr val="FFE784"/>
          </a:solidFill>
          <a:ln>
            <a:solidFill>
              <a:srgbClr val="FFE78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p:cNvSpPr/>
          <p:nvPr/>
        </p:nvSpPr>
        <p:spPr>
          <a:xfrm>
            <a:off x="5570947" y="5871607"/>
            <a:ext cx="562730" cy="133521"/>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2599979" y="5775523"/>
            <a:ext cx="562730" cy="133521"/>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Up Arrow 28"/>
          <p:cNvSpPr/>
          <p:nvPr/>
        </p:nvSpPr>
        <p:spPr>
          <a:xfrm>
            <a:off x="1866522" y="3467100"/>
            <a:ext cx="1173483" cy="1778000"/>
          </a:xfrm>
          <a:prstGeom prst="upArrow">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TextBox 29"/>
          <p:cNvSpPr txBox="1"/>
          <p:nvPr/>
        </p:nvSpPr>
        <p:spPr>
          <a:xfrm rot="16200000">
            <a:off x="1891139" y="4330700"/>
            <a:ext cx="1095597" cy="369332"/>
          </a:xfrm>
          <a:prstGeom prst="rect">
            <a:avLst/>
          </a:prstGeom>
          <a:noFill/>
        </p:spPr>
        <p:txBody>
          <a:bodyPr wrap="none" rtlCol="0">
            <a:spAutoFit/>
          </a:bodyPr>
          <a:lstStyle/>
          <a:p>
            <a:r>
              <a:rPr lang="en-US" sz="1800" dirty="0" smtClean="0">
                <a:solidFill>
                  <a:srgbClr val="000066"/>
                </a:solidFill>
              </a:rPr>
              <a:t>Software</a:t>
            </a:r>
            <a:endParaRPr lang="en-US" sz="1800" dirty="0">
              <a:solidFill>
                <a:srgbClr val="000066"/>
              </a:solidFill>
            </a:endParaRPr>
          </a:p>
        </p:txBody>
      </p:sp>
      <p:sp>
        <p:nvSpPr>
          <p:cNvPr id="31" name="Up Arrow 30"/>
          <p:cNvSpPr/>
          <p:nvPr/>
        </p:nvSpPr>
        <p:spPr>
          <a:xfrm>
            <a:off x="2798976" y="3559078"/>
            <a:ext cx="1173483" cy="1778000"/>
          </a:xfrm>
          <a:prstGeom prst="upArrow">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2" name="TextBox 31"/>
          <p:cNvSpPr txBox="1"/>
          <p:nvPr/>
        </p:nvSpPr>
        <p:spPr>
          <a:xfrm rot="16200000">
            <a:off x="2569106" y="4422678"/>
            <a:ext cx="1604576" cy="369332"/>
          </a:xfrm>
          <a:prstGeom prst="rect">
            <a:avLst/>
          </a:prstGeom>
          <a:noFill/>
        </p:spPr>
        <p:txBody>
          <a:bodyPr wrap="none" rtlCol="0">
            <a:spAutoFit/>
          </a:bodyPr>
          <a:lstStyle/>
          <a:p>
            <a:r>
              <a:rPr lang="en-US" sz="1800" dirty="0" smtClean="0">
                <a:solidFill>
                  <a:srgbClr val="000066"/>
                </a:solidFill>
              </a:rPr>
              <a:t>Analytic Tools</a:t>
            </a:r>
            <a:endParaRPr lang="en-US" sz="1800" dirty="0">
              <a:solidFill>
                <a:srgbClr val="000066"/>
              </a:solidFill>
            </a:endParaRPr>
          </a:p>
        </p:txBody>
      </p:sp>
      <p:sp>
        <p:nvSpPr>
          <p:cNvPr id="33" name="Up Arrow 32"/>
          <p:cNvSpPr/>
          <p:nvPr/>
        </p:nvSpPr>
        <p:spPr>
          <a:xfrm>
            <a:off x="3731430" y="3559078"/>
            <a:ext cx="1173483" cy="1778000"/>
          </a:xfrm>
          <a:prstGeom prst="upArrow">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TextBox 33"/>
          <p:cNvSpPr txBox="1"/>
          <p:nvPr/>
        </p:nvSpPr>
        <p:spPr>
          <a:xfrm rot="16200000">
            <a:off x="3711133" y="4376157"/>
            <a:ext cx="1185428" cy="646331"/>
          </a:xfrm>
          <a:prstGeom prst="rect">
            <a:avLst/>
          </a:prstGeom>
          <a:noFill/>
        </p:spPr>
        <p:txBody>
          <a:bodyPr wrap="none" rtlCol="0">
            <a:spAutoFit/>
          </a:bodyPr>
          <a:lstStyle/>
          <a:p>
            <a:r>
              <a:rPr lang="en-US" sz="1800" dirty="0" smtClean="0">
                <a:solidFill>
                  <a:srgbClr val="000066"/>
                </a:solidFill>
              </a:rPr>
              <a:t>Compute,</a:t>
            </a:r>
          </a:p>
          <a:p>
            <a:r>
              <a:rPr lang="en-US" sz="1800" dirty="0" smtClean="0">
                <a:solidFill>
                  <a:srgbClr val="000066"/>
                </a:solidFill>
              </a:rPr>
              <a:t>Modeling</a:t>
            </a:r>
            <a:endParaRPr lang="en-US" sz="1800" dirty="0">
              <a:solidFill>
                <a:srgbClr val="000066"/>
              </a:solidFill>
            </a:endParaRPr>
          </a:p>
        </p:txBody>
      </p:sp>
      <p:sp>
        <p:nvSpPr>
          <p:cNvPr id="35" name="Up Arrow 34"/>
          <p:cNvSpPr/>
          <p:nvPr/>
        </p:nvSpPr>
        <p:spPr>
          <a:xfrm>
            <a:off x="4722035" y="3523228"/>
            <a:ext cx="1173483" cy="1778000"/>
          </a:xfrm>
          <a:prstGeom prst="upArrow">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6" name="TextBox 35"/>
          <p:cNvSpPr txBox="1"/>
          <p:nvPr/>
        </p:nvSpPr>
        <p:spPr>
          <a:xfrm rot="16200000">
            <a:off x="4516473" y="4383028"/>
            <a:ext cx="1531564" cy="369332"/>
          </a:xfrm>
          <a:prstGeom prst="rect">
            <a:avLst/>
          </a:prstGeom>
          <a:noFill/>
        </p:spPr>
        <p:txBody>
          <a:bodyPr wrap="none" rtlCol="0">
            <a:spAutoFit/>
          </a:bodyPr>
          <a:lstStyle/>
          <a:p>
            <a:r>
              <a:rPr lang="en-US" sz="1800" dirty="0" smtClean="0">
                <a:solidFill>
                  <a:srgbClr val="000066"/>
                </a:solidFill>
              </a:rPr>
              <a:t>Communities</a:t>
            </a:r>
            <a:endParaRPr lang="en-US" sz="1800" dirty="0">
              <a:solidFill>
                <a:srgbClr val="000066"/>
              </a:solidFill>
            </a:endParaRPr>
          </a:p>
        </p:txBody>
      </p:sp>
      <p:sp>
        <p:nvSpPr>
          <p:cNvPr id="37" name="Up Arrow 36"/>
          <p:cNvSpPr/>
          <p:nvPr/>
        </p:nvSpPr>
        <p:spPr>
          <a:xfrm>
            <a:off x="5722770" y="3594296"/>
            <a:ext cx="1173483" cy="1778000"/>
          </a:xfrm>
          <a:prstGeom prst="upArrow">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TextBox 37"/>
          <p:cNvSpPr txBox="1"/>
          <p:nvPr/>
        </p:nvSpPr>
        <p:spPr>
          <a:xfrm rot="16200000">
            <a:off x="5700424" y="4326765"/>
            <a:ext cx="1230862" cy="646331"/>
          </a:xfrm>
          <a:prstGeom prst="rect">
            <a:avLst/>
          </a:prstGeom>
          <a:noFill/>
        </p:spPr>
        <p:txBody>
          <a:bodyPr wrap="square" rtlCol="0">
            <a:spAutoFit/>
          </a:bodyPr>
          <a:lstStyle/>
          <a:p>
            <a:pPr algn="ctr"/>
            <a:r>
              <a:rPr lang="en-US" sz="1800" dirty="0" smtClean="0">
                <a:solidFill>
                  <a:srgbClr val="000066"/>
                </a:solidFill>
              </a:rPr>
              <a:t>Expertise, research</a:t>
            </a:r>
            <a:endParaRPr lang="en-US" sz="1800" dirty="0">
              <a:solidFill>
                <a:srgbClr val="000066"/>
              </a:solidFill>
            </a:endParaRPr>
          </a:p>
        </p:txBody>
      </p:sp>
      <p:sp>
        <p:nvSpPr>
          <p:cNvPr id="39" name="Up Arrow 38"/>
          <p:cNvSpPr/>
          <p:nvPr/>
        </p:nvSpPr>
        <p:spPr>
          <a:xfrm>
            <a:off x="6833338" y="3559078"/>
            <a:ext cx="1173483" cy="1778000"/>
          </a:xfrm>
          <a:prstGeom prst="upArrow">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0" name="TextBox 39"/>
          <p:cNvSpPr txBox="1"/>
          <p:nvPr/>
        </p:nvSpPr>
        <p:spPr>
          <a:xfrm rot="16200000">
            <a:off x="6797047" y="4359760"/>
            <a:ext cx="1146656" cy="369332"/>
          </a:xfrm>
          <a:prstGeom prst="rect">
            <a:avLst/>
          </a:prstGeom>
          <a:noFill/>
        </p:spPr>
        <p:txBody>
          <a:bodyPr wrap="none" rtlCol="0">
            <a:spAutoFit/>
          </a:bodyPr>
          <a:lstStyle/>
          <a:p>
            <a:r>
              <a:rPr lang="en-US" sz="1800" dirty="0" smtClean="0">
                <a:solidFill>
                  <a:srgbClr val="000066"/>
                </a:solidFill>
              </a:rPr>
              <a:t>Networks</a:t>
            </a:r>
            <a:endParaRPr lang="en-US" sz="1800" dirty="0">
              <a:solidFill>
                <a:srgbClr val="000066"/>
              </a:solidFill>
            </a:endParaRPr>
          </a:p>
        </p:txBody>
      </p:sp>
      <p:sp>
        <p:nvSpPr>
          <p:cNvPr id="41" name="TextBox 40"/>
          <p:cNvSpPr txBox="1"/>
          <p:nvPr/>
        </p:nvSpPr>
        <p:spPr>
          <a:xfrm>
            <a:off x="107014" y="5224022"/>
            <a:ext cx="2123548" cy="400110"/>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r>
              <a:rPr lang="en-US" sz="2000" b="1" spc="150" dirty="0" smtClean="0">
                <a:ln w="11430"/>
                <a:solidFill>
                  <a:srgbClr val="F8F8F8"/>
                </a:solidFill>
                <a:effectLst>
                  <a:outerShdw blurRad="25400" algn="tl" rotWithShape="0">
                    <a:srgbClr val="000000">
                      <a:alpha val="43000"/>
                    </a:srgbClr>
                  </a:outerShdw>
                </a:effectLst>
              </a:rPr>
              <a:t>Sea of Data</a:t>
            </a:r>
            <a:endParaRPr lang="en-US" sz="2000" b="1" spc="150" dirty="0">
              <a:ln w="11430"/>
              <a:solidFill>
                <a:srgbClr val="F8F8F8"/>
              </a:solidFill>
              <a:effectLst>
                <a:outerShdw blurRad="25400" algn="tl" rotWithShape="0">
                  <a:srgbClr val="000000">
                    <a:alpha val="43000"/>
                  </a:srgbClr>
                </a:outerShdw>
              </a:effectLst>
            </a:endParaRPr>
          </a:p>
        </p:txBody>
      </p:sp>
      <p:sp>
        <p:nvSpPr>
          <p:cNvPr id="42" name="TextBox 41"/>
          <p:cNvSpPr txBox="1"/>
          <p:nvPr/>
        </p:nvSpPr>
        <p:spPr>
          <a:xfrm>
            <a:off x="506807" y="3906553"/>
            <a:ext cx="843450" cy="400110"/>
          </a:xfrm>
          <a:prstGeom prst="rect">
            <a:avLst/>
          </a:prstGeom>
          <a:noFill/>
        </p:spPr>
        <p:txBody>
          <a:bodyPr wrap="none" rtlCol="0">
            <a:spAutoFit/>
            <a:scene3d>
              <a:camera prst="orthographicFront"/>
              <a:lightRig rig="soft" dir="t">
                <a:rot lat="0" lon="0" rev="10800000"/>
              </a:lightRig>
            </a:scene3d>
            <a:sp3d>
              <a:bevelT w="27940" h="12700"/>
              <a:contourClr>
                <a:srgbClr val="DDDDDD"/>
              </a:contourClr>
            </a:sp3d>
          </a:bodyPr>
          <a:lstStyle/>
          <a:p>
            <a:r>
              <a:rPr lang="en-US" sz="2000" b="1" spc="150" dirty="0" smtClean="0">
                <a:ln w="11430"/>
                <a:solidFill>
                  <a:srgbClr val="F8F8F8"/>
                </a:solidFill>
                <a:effectLst>
                  <a:outerShdw blurRad="25400" algn="tl" rotWithShape="0">
                    <a:srgbClr val="000000">
                      <a:alpha val="43000"/>
                    </a:srgbClr>
                  </a:outerShdw>
                </a:effectLst>
              </a:rPr>
              <a:t>CIF21</a:t>
            </a:r>
            <a:endParaRPr lang="en-US" sz="2000" b="1" spc="150" dirty="0">
              <a:ln w="11430"/>
              <a:solidFill>
                <a:srgbClr val="F8F8F8"/>
              </a:solidFill>
              <a:effectLst>
                <a:outerShdw blurRad="25400" algn="tl" rotWithShape="0">
                  <a:srgbClr val="000000">
                    <a:alpha val="43000"/>
                  </a:srgbClr>
                </a:outerShdw>
              </a:effectLst>
            </a:endParaRPr>
          </a:p>
        </p:txBody>
      </p:sp>
      <p:sp>
        <p:nvSpPr>
          <p:cNvPr id="43" name="Cube 42"/>
          <p:cNvSpPr/>
          <p:nvPr/>
        </p:nvSpPr>
        <p:spPr>
          <a:xfrm>
            <a:off x="2020086" y="1651000"/>
            <a:ext cx="6826784" cy="1536700"/>
          </a:xfrm>
          <a:prstGeom prst="cube">
            <a:avLst>
              <a:gd name="adj" fmla="val 81793"/>
            </a:avLst>
          </a:prstGeom>
          <a:blipFill rotWithShape="1">
            <a:blip r:embed="rId3">
              <a:alphaModFix amt="15000"/>
            </a:blip>
            <a:tile tx="0" ty="0" sx="100000" sy="100000" flip="none" algn="tl"/>
          </a:blipFill>
          <a:ln>
            <a:solidFill>
              <a:schemeClr val="tx2">
                <a:lumMod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dirty="0">
              <a:solidFill>
                <a:srgbClr val="000000"/>
              </a:solidFill>
            </a:endParaRPr>
          </a:p>
        </p:txBody>
      </p:sp>
      <p:sp>
        <p:nvSpPr>
          <p:cNvPr id="44" name="TextBox 43"/>
          <p:cNvSpPr txBox="1"/>
          <p:nvPr/>
        </p:nvSpPr>
        <p:spPr>
          <a:xfrm>
            <a:off x="97430" y="1815968"/>
            <a:ext cx="2340769" cy="400110"/>
          </a:xfrm>
          <a:prstGeom prst="rect">
            <a:avLst/>
          </a:prstGeom>
          <a:noFill/>
        </p:spPr>
        <p:txBody>
          <a:bodyPr wrap="square" rtlCol="0">
            <a:spAutoFit/>
            <a:scene3d>
              <a:camera prst="orthographicFront"/>
              <a:lightRig rig="soft" dir="t">
                <a:rot lat="0" lon="0" rev="10800000"/>
              </a:lightRig>
            </a:scene3d>
            <a:sp3d>
              <a:bevelT w="27940" h="12700"/>
              <a:contourClr>
                <a:srgbClr val="DDDDDD"/>
              </a:contourClr>
            </a:sp3d>
          </a:bodyPr>
          <a:lstStyle/>
          <a:p>
            <a:pPr algn="ctr"/>
            <a:r>
              <a:rPr lang="en-US" sz="2000" b="1" spc="150" dirty="0" smtClean="0">
                <a:ln w="11430"/>
                <a:solidFill>
                  <a:srgbClr val="F8F8F8"/>
                </a:solidFill>
                <a:effectLst>
                  <a:outerShdw blurRad="25400" algn="tl" rotWithShape="0">
                    <a:srgbClr val="000000">
                      <a:alpha val="43000"/>
                    </a:srgbClr>
                  </a:outerShdw>
                </a:effectLst>
              </a:rPr>
              <a:t>Grand Challenge</a:t>
            </a:r>
            <a:endParaRPr lang="en-US" sz="2000" b="1" spc="150" dirty="0">
              <a:ln w="11430"/>
              <a:solidFill>
                <a:srgbClr val="F8F8F8"/>
              </a:solidFill>
              <a:effectLst>
                <a:outerShdw blurRad="25400" algn="tl" rotWithShape="0">
                  <a:srgbClr val="000000">
                    <a:alpha val="43000"/>
                  </a:srgbClr>
                </a:outerShdw>
              </a:effectLst>
            </a:endParaRPr>
          </a:p>
        </p:txBody>
      </p:sp>
      <p:sp>
        <p:nvSpPr>
          <p:cNvPr id="46" name="Oval 45"/>
          <p:cNvSpPr/>
          <p:nvPr/>
        </p:nvSpPr>
        <p:spPr>
          <a:xfrm>
            <a:off x="1866522" y="3224559"/>
            <a:ext cx="6183317" cy="555522"/>
          </a:xfrm>
          <a:prstGeom prst="ellipse">
            <a:avLst/>
          </a:prstGeom>
          <a:solidFill>
            <a:schemeClr val="accent6">
              <a:lumMod val="40000"/>
              <a:lumOff val="60000"/>
              <a:alpha val="45000"/>
            </a:schemeClr>
          </a:solidFill>
          <a:ln>
            <a:solidFill>
              <a:srgbClr val="FFE784"/>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solidFill>
                  <a:schemeClr val="tx1"/>
                </a:solidFill>
              </a:rPr>
              <a:t>Multi-disciplinary &amp; multi-scale  integration</a:t>
            </a:r>
            <a:endParaRPr lang="en-US" sz="1600" dirty="0">
              <a:solidFill>
                <a:schemeClr val="tx1"/>
              </a:solidFill>
            </a:endParaRPr>
          </a:p>
        </p:txBody>
      </p:sp>
      <p:sp>
        <p:nvSpPr>
          <p:cNvPr id="47" name="Title 1"/>
          <p:cNvSpPr>
            <a:spLocks noGrp="1"/>
          </p:cNvSpPr>
          <p:nvPr>
            <p:ph type="title"/>
          </p:nvPr>
        </p:nvSpPr>
        <p:spPr>
          <a:xfrm>
            <a:off x="609600" y="255756"/>
            <a:ext cx="7772400" cy="874544"/>
          </a:xfrm>
        </p:spPr>
        <p:style>
          <a:lnRef idx="0">
            <a:schemeClr val="accent2"/>
          </a:lnRef>
          <a:fillRef idx="3">
            <a:schemeClr val="accent2"/>
          </a:fillRef>
          <a:effectRef idx="3">
            <a:schemeClr val="accent2"/>
          </a:effectRef>
          <a:fontRef idx="minor">
            <a:schemeClr val="lt1"/>
          </a:fontRef>
        </p:style>
        <p:txBody>
          <a:bodyPr/>
          <a:lstStyle/>
          <a:p>
            <a:r>
              <a:rPr lang="en-US" sz="4800" b="1" dirty="0" smtClean="0">
                <a:solidFill>
                  <a:srgbClr val="000000"/>
                </a:solidFill>
              </a:rPr>
              <a:t>Transforming Earth Science</a:t>
            </a:r>
            <a:endParaRPr lang="en-US" sz="4800" b="1" dirty="0">
              <a:solidFill>
                <a:srgbClr val="000000"/>
              </a:solidFill>
            </a:endParaRPr>
          </a:p>
        </p:txBody>
      </p:sp>
      <p:pic>
        <p:nvPicPr>
          <p:cNvPr id="48" name="Picture 2" descr="http://t2.gstatic.com/images?q=tbn:ANd9GcSz04a596BQaPN6xML39s3CSHLDmP9dE1e3C3MkcGpsUCHd454&amp;t=1&amp;usg=__cI_8mcRFwUNRCz2iBkUSSC0bza4="/>
          <p:cNvPicPr>
            <a:picLocks noChangeAspect="1" noChangeArrowheads="1"/>
          </p:cNvPicPr>
          <p:nvPr/>
        </p:nvPicPr>
        <p:blipFill>
          <a:blip r:embed="rId4" cstate="print"/>
          <a:srcRect/>
          <a:stretch>
            <a:fillRect/>
          </a:stretch>
        </p:blipFill>
        <p:spPr bwMode="auto">
          <a:xfrm>
            <a:off x="6182233" y="1787876"/>
            <a:ext cx="1410399" cy="1056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extBox 1"/>
          <p:cNvSpPr txBox="1"/>
          <p:nvPr/>
        </p:nvSpPr>
        <p:spPr>
          <a:xfrm>
            <a:off x="3699555" y="1986645"/>
            <a:ext cx="2181907" cy="646331"/>
          </a:xfrm>
          <a:prstGeom prst="rect">
            <a:avLst/>
          </a:prstGeom>
          <a:noFill/>
        </p:spPr>
        <p:txBody>
          <a:bodyPr wrap="none" rtlCol="0">
            <a:spAutoFit/>
            <a:scene3d>
              <a:camera prst="orthographicFront"/>
              <a:lightRig rig="balanced" dir="t">
                <a:rot lat="0" lon="0" rev="2100000"/>
              </a:lightRig>
            </a:scene3d>
            <a:sp3d extrusionH="57150" prstMaterial="metal">
              <a:bevelT w="38100" h="25400"/>
              <a:contourClr>
                <a:schemeClr val="bg2"/>
              </a:contourClr>
            </a:sp3d>
          </a:bodyPr>
          <a:lstStyle/>
          <a:p>
            <a:r>
              <a:rPr lang="en-US" sz="3600" b="1" dirty="0" err="1">
                <a:ln w="50800"/>
                <a:solidFill>
                  <a:schemeClr val="bg1">
                    <a:shade val="50000"/>
                  </a:schemeClr>
                </a:solidFill>
              </a:rPr>
              <a:t>E</a:t>
            </a:r>
            <a:r>
              <a:rPr lang="en-US" sz="3600" b="1" dirty="0" err="1" smtClean="0">
                <a:ln w="50800"/>
                <a:solidFill>
                  <a:schemeClr val="bg1">
                    <a:shade val="50000"/>
                  </a:schemeClr>
                </a:solidFill>
              </a:rPr>
              <a:t>arthCube</a:t>
            </a:r>
            <a:endParaRPr lang="en-US" sz="3600" b="1" dirty="0">
              <a:ln w="50800"/>
              <a:solidFill>
                <a:schemeClr val="bg1">
                  <a:shade val="50000"/>
                </a:schemeClr>
              </a:solidFill>
            </a:endParaRPr>
          </a:p>
        </p:txBody>
      </p:sp>
    </p:spTree>
    <p:extLst>
      <p:ext uri="{BB962C8B-B14F-4D97-AF65-F5344CB8AC3E}">
        <p14:creationId xmlns:p14="http://schemas.microsoft.com/office/powerpoint/2010/main" val="3842169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4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43"/>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p:bldP spid="31" grpId="0" animBg="1"/>
      <p:bldP spid="32" grpId="0"/>
      <p:bldP spid="33" grpId="0" animBg="1"/>
      <p:bldP spid="34" grpId="0"/>
      <p:bldP spid="35" grpId="0" animBg="1"/>
      <p:bldP spid="36" grpId="0"/>
      <p:bldP spid="37" grpId="0" animBg="1"/>
      <p:bldP spid="38" grpId="0"/>
      <p:bldP spid="39" grpId="0" animBg="1"/>
      <p:bldP spid="40" grpId="0"/>
      <p:bldP spid="41" grpId="0"/>
      <p:bldP spid="42" grpId="0"/>
      <p:bldP spid="43" grpId="0" animBg="1"/>
      <p:bldP spid="44" grpId="0"/>
      <p:bldP spid="46"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US" dirty="0" smtClean="0">
                <a:solidFill>
                  <a:srgbClr val="000000"/>
                </a:solidFill>
                <a:effectLst>
                  <a:outerShdw blurRad="50800" dist="38100" dir="2700000" algn="tl" rotWithShape="0">
                    <a:prstClr val="black">
                      <a:alpha val="40000"/>
                    </a:prstClr>
                  </a:outerShdw>
                </a:effectLst>
              </a:rPr>
              <a:t>The Vision</a:t>
            </a:r>
            <a:endParaRPr lang="en-US" dirty="0">
              <a:solidFill>
                <a:srgbClr val="000000"/>
              </a:solidFill>
              <a:effectLst>
                <a:outerShdw blurRad="50800" dist="38100" dir="2700000" algn="tl" rotWithShape="0">
                  <a:prstClr val="black">
                    <a:alpha val="40000"/>
                  </a:prstClr>
                </a:outerShdw>
              </a:effectLst>
            </a:endParaRPr>
          </a:p>
        </p:txBody>
      </p:sp>
      <p:sp>
        <p:nvSpPr>
          <p:cNvPr id="5" name="Text Placeholder 4"/>
          <p:cNvSpPr>
            <a:spLocks noGrp="1"/>
          </p:cNvSpPr>
          <p:nvPr>
            <p:ph type="body" idx="1"/>
          </p:nvPr>
        </p:nvSpPr>
        <p:spPr>
          <a:xfrm>
            <a:off x="722313" y="3611454"/>
            <a:ext cx="7772400" cy="795446"/>
          </a:xfrm>
        </p:spPr>
        <p:style>
          <a:lnRef idx="0">
            <a:schemeClr val="accent4"/>
          </a:lnRef>
          <a:fillRef idx="3">
            <a:schemeClr val="accent4"/>
          </a:fillRef>
          <a:effectRef idx="3">
            <a:schemeClr val="accent4"/>
          </a:effectRef>
          <a:fontRef idx="minor">
            <a:schemeClr val="lt1"/>
          </a:fontRef>
        </p:style>
        <p:txBody>
          <a:bodyPr/>
          <a:lstStyle/>
          <a:p>
            <a:r>
              <a:rPr lang="en-US" dirty="0" smtClean="0">
                <a:solidFill>
                  <a:srgbClr val="000000"/>
                </a:solidFill>
              </a:rPr>
              <a:t>Transformational</a:t>
            </a:r>
            <a:endParaRPr lang="en-US" dirty="0">
              <a:solidFill>
                <a:srgbClr val="000000"/>
              </a:solidFill>
            </a:endParaRPr>
          </a:p>
        </p:txBody>
      </p:sp>
      <p:pic>
        <p:nvPicPr>
          <p:cNvPr id="6" name="Picture 5" descr="Earthcube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6004" y="3665995"/>
            <a:ext cx="2035928" cy="2102980"/>
          </a:xfrm>
          <a:prstGeom prst="rect">
            <a:avLst/>
          </a:prstGeom>
        </p:spPr>
      </p:pic>
    </p:spTree>
    <p:extLst>
      <p:ext uri="{BB962C8B-B14F-4D97-AF65-F5344CB8AC3E}">
        <p14:creationId xmlns:p14="http://schemas.microsoft.com/office/powerpoint/2010/main" val="20877296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3912"/>
          </a:xfrm>
        </p:spPr>
        <p:style>
          <a:lnRef idx="0">
            <a:schemeClr val="accent2"/>
          </a:lnRef>
          <a:fillRef idx="3">
            <a:schemeClr val="accent2"/>
          </a:fillRef>
          <a:effectRef idx="3">
            <a:schemeClr val="accent2"/>
          </a:effectRef>
          <a:fontRef idx="minor">
            <a:schemeClr val="lt1"/>
          </a:fontRef>
        </p:style>
        <p:txBody>
          <a:bodyPr anchor="t" anchorCtr="0">
            <a:normAutofit fontScale="90000"/>
          </a:bodyPr>
          <a:lstStyle/>
          <a:p>
            <a:r>
              <a:rPr lang="en-US" b="1" dirty="0" smtClean="0">
                <a:solidFill>
                  <a:srgbClr val="000000"/>
                </a:solidFill>
                <a:effectLst>
                  <a:outerShdw blurRad="50800" dist="38100" dir="2700000" algn="tl" rotWithShape="0">
                    <a:prstClr val="black">
                      <a:alpha val="40000"/>
                    </a:prstClr>
                  </a:outerShdw>
                </a:effectLst>
              </a:rPr>
              <a:t>Vision=EarthCube Goal and Outcomes</a:t>
            </a:r>
            <a:endParaRPr lang="en-US" b="1" dirty="0">
              <a:solidFill>
                <a:srgbClr val="000000"/>
              </a:solidFill>
              <a:effectLst>
                <a:outerShdw blurRad="50800" dist="38100" dir="2700000" algn="tl" rotWithShape="0">
                  <a:prstClr val="black">
                    <a:alpha val="40000"/>
                  </a:prstClr>
                </a:outerShdw>
              </a:effectLst>
            </a:endParaRPr>
          </a:p>
        </p:txBody>
      </p:sp>
      <p:pic>
        <p:nvPicPr>
          <p:cNvPr id="11" name="Picture Placeholder 10" descr="Earthcube2.png"/>
          <p:cNvPicPr>
            <a:picLocks noGrp="1" noChangeAspect="1"/>
          </p:cNvPicPr>
          <p:nvPr>
            <p:ph sz="half" idx="4294967295"/>
          </p:nvPr>
        </p:nvPicPr>
        <p:blipFill rotWithShape="1">
          <a:blip r:embed="rId3">
            <a:extLst>
              <a:ext uri="{28A0092B-C50C-407E-A947-70E740481C1C}">
                <a14:useLocalDpi xmlns:a14="http://schemas.microsoft.com/office/drawing/2010/main" val="0"/>
              </a:ext>
            </a:extLst>
          </a:blip>
          <a:srcRect l="3915" r="3915"/>
          <a:stretch/>
        </p:blipFill>
        <p:spPr>
          <a:xfrm>
            <a:off x="223786" y="5849943"/>
            <a:ext cx="815936" cy="914400"/>
          </a:xfrm>
          <a:prstGeom prst="rect">
            <a:avLst/>
          </a:prstGeom>
        </p:spPr>
      </p:pic>
      <p:graphicFrame>
        <p:nvGraphicFramePr>
          <p:cNvPr id="7" name="Content Placeholder 6"/>
          <p:cNvGraphicFramePr>
            <a:graphicFrameLocks noGrp="1"/>
          </p:cNvGraphicFramePr>
          <p:nvPr>
            <p:ph sz="half" idx="2"/>
            <p:extLst>
              <p:ext uri="{D42A27DB-BD31-4B8C-83A1-F6EECF244321}">
                <p14:modId xmlns:p14="http://schemas.microsoft.com/office/powerpoint/2010/main" val="1245360007"/>
              </p:ext>
            </p:extLst>
          </p:nvPr>
        </p:nvGraphicFramePr>
        <p:xfrm>
          <a:off x="4076699" y="1326677"/>
          <a:ext cx="4914901" cy="48074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Diagram 5"/>
          <p:cNvGraphicFramePr/>
          <p:nvPr>
            <p:extLst>
              <p:ext uri="{D42A27DB-BD31-4B8C-83A1-F6EECF244321}">
                <p14:modId xmlns:p14="http://schemas.microsoft.com/office/powerpoint/2010/main" val="3001657266"/>
              </p:ext>
            </p:extLst>
          </p:nvPr>
        </p:nvGraphicFramePr>
        <p:xfrm>
          <a:off x="82550" y="1355690"/>
          <a:ext cx="3981450" cy="5178459"/>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7897247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807988125"/>
              </p:ext>
            </p:extLst>
          </p:nvPr>
        </p:nvGraphicFramePr>
        <p:xfrm>
          <a:off x="177800" y="1790701"/>
          <a:ext cx="8585200" cy="2635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a:spLocks noChangeAspect="1"/>
          </p:cNvSpPr>
          <p:nvPr/>
        </p:nvSpPr>
        <p:spPr>
          <a:xfrm>
            <a:off x="1787525" y="704850"/>
            <a:ext cx="5568950" cy="533400"/>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sz="3600" b="1" dirty="0" smtClean="0">
                <a:solidFill>
                  <a:srgbClr val="000000"/>
                </a:solidFill>
                <a:effectLst>
                  <a:outerShdw blurRad="50800" dist="38100" dir="2700000" algn="tl" rotWithShape="0">
                    <a:prstClr val="black">
                      <a:alpha val="40000"/>
                    </a:prstClr>
                  </a:outerShdw>
                </a:effectLst>
              </a:rPr>
              <a:t>Obtaining the Vision</a:t>
            </a:r>
            <a:endParaRPr lang="en-US" sz="3600" b="1" dirty="0">
              <a:solidFill>
                <a:srgbClr val="000000"/>
              </a:solidFill>
              <a:effectLst>
                <a:outerShdw blurRad="50800" dist="38100" dir="2700000" algn="tl" rotWithShape="0">
                  <a:prstClr val="black">
                    <a:alpha val="40000"/>
                  </a:prstClr>
                </a:outerShdw>
              </a:effectLst>
            </a:endParaRPr>
          </a:p>
        </p:txBody>
      </p:sp>
      <p:sp>
        <p:nvSpPr>
          <p:cNvPr id="7" name="TextBox 6"/>
          <p:cNvSpPr txBox="1"/>
          <p:nvPr/>
        </p:nvSpPr>
        <p:spPr>
          <a:xfrm>
            <a:off x="1206500" y="2463800"/>
            <a:ext cx="432029" cy="184666"/>
          </a:xfrm>
          <a:prstGeom prst="rect">
            <a:avLst/>
          </a:prstGeom>
          <a:noFill/>
        </p:spPr>
        <p:txBody>
          <a:bodyPr wrap="none" rtlCol="0">
            <a:spAutoFit/>
          </a:bodyPr>
          <a:lstStyle/>
          <a:p>
            <a:r>
              <a:rPr lang="en-US" sz="600" dirty="0" smtClean="0"/>
              <a:t>Unidata</a:t>
            </a:r>
            <a:endParaRPr lang="en-US" sz="600" dirty="0"/>
          </a:p>
        </p:txBody>
      </p:sp>
      <p:sp>
        <p:nvSpPr>
          <p:cNvPr id="8" name="TextBox 7"/>
          <p:cNvSpPr txBox="1"/>
          <p:nvPr/>
        </p:nvSpPr>
        <p:spPr>
          <a:xfrm>
            <a:off x="787400" y="3816350"/>
            <a:ext cx="300571" cy="184666"/>
          </a:xfrm>
          <a:prstGeom prst="rect">
            <a:avLst/>
          </a:prstGeom>
          <a:noFill/>
        </p:spPr>
        <p:txBody>
          <a:bodyPr wrap="none" rtlCol="0">
            <a:spAutoFit/>
          </a:bodyPr>
          <a:lstStyle/>
          <a:p>
            <a:r>
              <a:rPr lang="en-US" sz="600" dirty="0" smtClean="0"/>
              <a:t>IRIS</a:t>
            </a:r>
            <a:endParaRPr lang="en-US" sz="600" dirty="0"/>
          </a:p>
        </p:txBody>
      </p:sp>
      <p:sp>
        <p:nvSpPr>
          <p:cNvPr id="9" name="TextBox 8"/>
          <p:cNvSpPr txBox="1"/>
          <p:nvPr/>
        </p:nvSpPr>
        <p:spPr>
          <a:xfrm>
            <a:off x="1352550" y="3771900"/>
            <a:ext cx="338554" cy="184666"/>
          </a:xfrm>
          <a:prstGeom prst="rect">
            <a:avLst/>
          </a:prstGeom>
          <a:noFill/>
        </p:spPr>
        <p:txBody>
          <a:bodyPr wrap="none" rtlCol="0">
            <a:spAutoFit/>
          </a:bodyPr>
          <a:lstStyle/>
          <a:p>
            <a:r>
              <a:rPr lang="en-US" sz="600" dirty="0" smtClean="0"/>
              <a:t>IEDA</a:t>
            </a:r>
            <a:endParaRPr lang="en-US" sz="600" dirty="0"/>
          </a:p>
        </p:txBody>
      </p:sp>
      <p:sp>
        <p:nvSpPr>
          <p:cNvPr id="10" name="TextBox 9"/>
          <p:cNvSpPr txBox="1"/>
          <p:nvPr/>
        </p:nvSpPr>
        <p:spPr>
          <a:xfrm>
            <a:off x="1873250" y="3771900"/>
            <a:ext cx="364202" cy="184666"/>
          </a:xfrm>
          <a:prstGeom prst="rect">
            <a:avLst/>
          </a:prstGeom>
          <a:noFill/>
        </p:spPr>
        <p:txBody>
          <a:bodyPr wrap="none" rtlCol="0">
            <a:spAutoFit/>
          </a:bodyPr>
          <a:lstStyle/>
          <a:p>
            <a:r>
              <a:rPr lang="en-US" sz="600" dirty="0" smtClean="0"/>
              <a:t>NCAR</a:t>
            </a:r>
            <a:endParaRPr lang="en-US" sz="600" dirty="0"/>
          </a:p>
        </p:txBody>
      </p:sp>
      <p:sp>
        <p:nvSpPr>
          <p:cNvPr id="11" name="TextBox 10"/>
          <p:cNvSpPr txBox="1"/>
          <p:nvPr/>
        </p:nvSpPr>
        <p:spPr>
          <a:xfrm>
            <a:off x="342900" y="3530600"/>
            <a:ext cx="305943" cy="184666"/>
          </a:xfrm>
          <a:prstGeom prst="rect">
            <a:avLst/>
          </a:prstGeom>
          <a:noFill/>
        </p:spPr>
        <p:txBody>
          <a:bodyPr wrap="none" rtlCol="0">
            <a:spAutoFit/>
          </a:bodyPr>
          <a:lstStyle/>
          <a:p>
            <a:r>
              <a:rPr lang="en-US" sz="600" dirty="0" smtClean="0"/>
              <a:t>OOI</a:t>
            </a:r>
            <a:endParaRPr lang="en-US" sz="600" dirty="0"/>
          </a:p>
        </p:txBody>
      </p:sp>
      <p:sp>
        <p:nvSpPr>
          <p:cNvPr id="12" name="TextBox 11"/>
          <p:cNvSpPr txBox="1"/>
          <p:nvPr/>
        </p:nvSpPr>
        <p:spPr>
          <a:xfrm>
            <a:off x="1929257" y="2346067"/>
            <a:ext cx="422261" cy="184666"/>
          </a:xfrm>
          <a:prstGeom prst="rect">
            <a:avLst/>
          </a:prstGeom>
          <a:noFill/>
        </p:spPr>
        <p:txBody>
          <a:bodyPr wrap="none" rtlCol="0">
            <a:spAutoFit/>
          </a:bodyPr>
          <a:lstStyle/>
          <a:p>
            <a:r>
              <a:rPr lang="en-US" sz="600" dirty="0" smtClean="0"/>
              <a:t>CUASHI</a:t>
            </a:r>
            <a:endParaRPr lang="en-US" sz="600" dirty="0"/>
          </a:p>
        </p:txBody>
      </p:sp>
      <p:sp>
        <p:nvSpPr>
          <p:cNvPr id="3" name="TextBox 2"/>
          <p:cNvSpPr txBox="1"/>
          <p:nvPr/>
        </p:nvSpPr>
        <p:spPr>
          <a:xfrm>
            <a:off x="417164" y="4425951"/>
            <a:ext cx="2401010" cy="1815882"/>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1400" dirty="0" smtClean="0"/>
              <a:t>The unlabeled dots represent the “long-tail” of science which is graphically under represented in this diagram. Also, the large dots under represent all the community-guided activities in support of geosciences.</a:t>
            </a:r>
            <a:endParaRPr lang="en-US" sz="1400" dirty="0"/>
          </a:p>
        </p:txBody>
      </p:sp>
    </p:spTree>
    <p:extLst>
      <p:ext uri="{BB962C8B-B14F-4D97-AF65-F5344CB8AC3E}">
        <p14:creationId xmlns:p14="http://schemas.microsoft.com/office/powerpoint/2010/main" val="11735414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76693" y="204443"/>
            <a:ext cx="8790615" cy="646457"/>
          </a:xfrm>
        </p:spPr>
        <p:style>
          <a:lnRef idx="0">
            <a:schemeClr val="accent2"/>
          </a:lnRef>
          <a:fillRef idx="3">
            <a:schemeClr val="accent2"/>
          </a:fillRef>
          <a:effectRef idx="3">
            <a:schemeClr val="accent2"/>
          </a:effectRef>
          <a:fontRef idx="minor">
            <a:schemeClr val="lt1"/>
          </a:fontRef>
        </p:style>
        <p:txBody>
          <a:bodyPr anchor="t" anchorCtr="0">
            <a:noAutofit/>
          </a:bodyPr>
          <a:lstStyle/>
          <a:p>
            <a:pPr>
              <a:lnSpc>
                <a:spcPct val="100000"/>
              </a:lnSpc>
            </a:pPr>
            <a:r>
              <a:rPr lang="en-US" sz="3200" b="1" dirty="0" smtClean="0">
                <a:solidFill>
                  <a:srgbClr val="000000"/>
                </a:solidFill>
                <a:effectLst>
                  <a:outerShdw blurRad="50800" dist="38100" dir="2700000" algn="tl" rotWithShape="0">
                    <a:prstClr val="black">
                      <a:alpha val="40000"/>
                    </a:prstClr>
                  </a:outerShdw>
                </a:effectLst>
              </a:rPr>
              <a:t>Strategic </a:t>
            </a:r>
            <a:r>
              <a:rPr lang="en-US" sz="3200" b="1" dirty="0">
                <a:solidFill>
                  <a:srgbClr val="000000"/>
                </a:solidFill>
                <a:effectLst>
                  <a:outerShdw blurRad="50800" dist="38100" dir="2700000" algn="tl" rotWithShape="0">
                    <a:prstClr val="black">
                      <a:alpha val="40000"/>
                    </a:prstClr>
                  </a:outerShdw>
                </a:effectLst>
              </a:rPr>
              <a:t>Convergence </a:t>
            </a:r>
            <a:r>
              <a:rPr lang="en-US" sz="3200" b="1" dirty="0" smtClean="0">
                <a:solidFill>
                  <a:srgbClr val="000000"/>
                </a:solidFill>
                <a:effectLst>
                  <a:outerShdw blurRad="50800" dist="38100" dir="2700000" algn="tl" rotWithShape="0">
                    <a:prstClr val="black">
                      <a:alpha val="40000"/>
                    </a:prstClr>
                  </a:outerShdw>
                </a:effectLst>
              </a:rPr>
              <a:t>Using “Spiral Development”</a:t>
            </a:r>
            <a:endParaRPr lang="en-US" sz="3200" b="1" dirty="0">
              <a:solidFill>
                <a:srgbClr val="000000"/>
              </a:solidFill>
              <a:effectLst>
                <a:outerShdw blurRad="50800" dist="38100" dir="2700000" algn="tl" rotWithShape="0">
                  <a:prstClr val="black">
                    <a:alpha val="40000"/>
                  </a:prstClr>
                </a:outerShdw>
              </a:effectLst>
            </a:endParaRPr>
          </a:p>
        </p:txBody>
      </p:sp>
      <p:grpSp>
        <p:nvGrpSpPr>
          <p:cNvPr id="31" name="Group 30"/>
          <p:cNvGrpSpPr/>
          <p:nvPr/>
        </p:nvGrpSpPr>
        <p:grpSpPr>
          <a:xfrm rot="889712">
            <a:off x="567064" y="2653709"/>
            <a:ext cx="7954032" cy="2022045"/>
            <a:chOff x="1878192" y="2679168"/>
            <a:chExt cx="6625501" cy="1651776"/>
          </a:xfrm>
        </p:grpSpPr>
        <p:sp>
          <p:nvSpPr>
            <p:cNvPr id="22" name="Curved Up Arrow 21"/>
            <p:cNvSpPr/>
            <p:nvPr/>
          </p:nvSpPr>
          <p:spPr>
            <a:xfrm flipV="1">
              <a:off x="6530514" y="2679168"/>
              <a:ext cx="1973179" cy="977442"/>
            </a:xfrm>
            <a:prstGeom prst="curvedUp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chemeClr val="tx1"/>
                </a:solidFill>
              </a:endParaRPr>
            </a:p>
          </p:txBody>
        </p:sp>
        <p:grpSp>
          <p:nvGrpSpPr>
            <p:cNvPr id="30" name="Group 29"/>
            <p:cNvGrpSpPr/>
            <p:nvPr/>
          </p:nvGrpSpPr>
          <p:grpSpPr>
            <a:xfrm>
              <a:off x="1878192" y="2679168"/>
              <a:ext cx="5063329" cy="1651776"/>
              <a:chOff x="-3587456" y="3200400"/>
              <a:chExt cx="5063329" cy="1651776"/>
            </a:xfrm>
          </p:grpSpPr>
          <p:sp>
            <p:nvSpPr>
              <p:cNvPr id="29" name="Curved Up Arrow 28"/>
              <p:cNvSpPr/>
              <p:nvPr/>
            </p:nvSpPr>
            <p:spPr>
              <a:xfrm>
                <a:off x="-497306" y="3874734"/>
                <a:ext cx="1973179" cy="977442"/>
              </a:xfrm>
              <a:prstGeom prst="curvedUp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chemeClr val="tx1"/>
                  </a:solidFill>
                </a:endParaRPr>
              </a:p>
            </p:txBody>
          </p:sp>
          <p:sp>
            <p:nvSpPr>
              <p:cNvPr id="28" name="Curved Up Arrow 27"/>
              <p:cNvSpPr/>
              <p:nvPr/>
            </p:nvSpPr>
            <p:spPr>
              <a:xfrm flipV="1">
                <a:off x="-2053389" y="3200400"/>
                <a:ext cx="1973179" cy="977442"/>
              </a:xfrm>
              <a:prstGeom prst="curvedUp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chemeClr val="tx1"/>
                  </a:solidFill>
                </a:endParaRPr>
              </a:p>
            </p:txBody>
          </p:sp>
          <p:sp>
            <p:nvSpPr>
              <p:cNvPr id="27" name="Curved Up Arrow 26"/>
              <p:cNvSpPr/>
              <p:nvPr/>
            </p:nvSpPr>
            <p:spPr>
              <a:xfrm>
                <a:off x="-3587456" y="3843613"/>
                <a:ext cx="1951161" cy="983159"/>
              </a:xfrm>
              <a:prstGeom prst="curvedUp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schemeClr val="tx1"/>
                  </a:solidFill>
                </a:endParaRPr>
              </a:p>
            </p:txBody>
          </p:sp>
        </p:grpSp>
      </p:grpSp>
      <p:grpSp>
        <p:nvGrpSpPr>
          <p:cNvPr id="14" name="Group 13"/>
          <p:cNvGrpSpPr/>
          <p:nvPr/>
        </p:nvGrpSpPr>
        <p:grpSpPr>
          <a:xfrm>
            <a:off x="4443667" y="3558949"/>
            <a:ext cx="1439203" cy="1302958"/>
            <a:chOff x="4038599" y="3872171"/>
            <a:chExt cx="1439203" cy="1302958"/>
          </a:xfrm>
        </p:grpSpPr>
        <p:pic>
          <p:nvPicPr>
            <p:cNvPr id="24" name="Picture 23" descr="15945969_tuliplinescopy.jpg"/>
            <p:cNvPicPr>
              <a:picLocks noChangeAspect="1"/>
            </p:cNvPicPr>
            <p:nvPr/>
          </p:nvPicPr>
          <p:blipFill>
            <a:blip r:embed="rId3" cstate="print"/>
            <a:srcRect l="26928" t="4138" r="13522"/>
            <a:stretch>
              <a:fillRect/>
            </a:stretch>
          </p:blipFill>
          <p:spPr>
            <a:xfrm>
              <a:off x="4038599" y="4310381"/>
              <a:ext cx="854324" cy="809518"/>
            </a:xfrm>
            <a:prstGeom prst="rect">
              <a:avLst/>
            </a:prstGeom>
            <a:blipFill dpi="0" rotWithShape="1">
              <a:blip r:embed="rId4" cstate="print"/>
              <a:srcRect/>
              <a:stretch>
                <a:fillRect/>
              </a:stretch>
            </a:blipFill>
            <a:ln w="41275" cap="rnd" cmpd="sng">
              <a:solidFill>
                <a:schemeClr val="tx2">
                  <a:lumMod val="25000"/>
                </a:schemeClr>
              </a:solidFill>
            </a:ln>
            <a:effectLst/>
            <a:scene3d>
              <a:camera prst="isometricOffAxis1Left"/>
              <a:lightRig rig="threePt" dir="t"/>
            </a:scene3d>
            <a:sp3d prstMaterial="matte">
              <a:extrusionClr>
                <a:schemeClr val="bg1"/>
              </a:extrusionClr>
              <a:contourClr>
                <a:schemeClr val="tx1"/>
              </a:contourClr>
            </a:sp3d>
          </p:spPr>
        </p:pic>
        <p:pic>
          <p:nvPicPr>
            <p:cNvPr id="25" name="Picture 24" descr="15176747_opentulipscopy.jpg"/>
            <p:cNvPicPr>
              <a:picLocks/>
            </p:cNvPicPr>
            <p:nvPr/>
          </p:nvPicPr>
          <p:blipFill>
            <a:blip r:embed="rId5" cstate="print"/>
            <a:stretch>
              <a:fillRect/>
            </a:stretch>
          </p:blipFill>
          <p:spPr>
            <a:xfrm>
              <a:off x="4429786" y="3872171"/>
              <a:ext cx="899819" cy="760643"/>
            </a:xfrm>
            <a:prstGeom prst="rect">
              <a:avLst/>
            </a:prstGeom>
            <a:blipFill dpi="0" rotWithShape="1">
              <a:blip r:embed="rId6" cstate="print"/>
              <a:srcRect/>
              <a:stretch>
                <a:fillRect/>
              </a:stretch>
            </a:blipFill>
            <a:ln w="38100">
              <a:solidFill>
                <a:schemeClr val="tx2">
                  <a:lumMod val="25000"/>
                </a:schemeClr>
              </a:solidFill>
            </a:ln>
            <a:effectLst/>
            <a:scene3d>
              <a:camera prst="isometricOffAxis1Top"/>
              <a:lightRig rig="threePt" dir="t"/>
            </a:scene3d>
            <a:sp3d prstMaterial="matte">
              <a:extrusionClr>
                <a:schemeClr val="bg1"/>
              </a:extrusionClr>
              <a:contourClr>
                <a:schemeClr val="tx1"/>
              </a:contourClr>
            </a:sp3d>
          </p:spPr>
        </p:pic>
        <p:pic>
          <p:nvPicPr>
            <p:cNvPr id="26" name="Picture 25" descr="15176754_pinkopentulipcopy.jpg"/>
            <p:cNvPicPr>
              <a:picLocks noChangeAspect="1"/>
            </p:cNvPicPr>
            <p:nvPr/>
          </p:nvPicPr>
          <p:blipFill>
            <a:blip r:embed="rId7" cstate="print">
              <a:duotone>
                <a:prstClr val="black"/>
                <a:srgbClr val="D9C3A5">
                  <a:tint val="50000"/>
                  <a:satMod val="180000"/>
                </a:srgbClr>
              </a:duotone>
            </a:blip>
            <a:stretch>
              <a:fillRect/>
            </a:stretch>
          </p:blipFill>
          <p:spPr>
            <a:xfrm>
              <a:off x="4630595" y="4370345"/>
              <a:ext cx="847207" cy="804784"/>
            </a:xfrm>
            <a:prstGeom prst="rect">
              <a:avLst/>
            </a:prstGeom>
            <a:blipFill dpi="0" rotWithShape="1">
              <a:blip r:embed="rId8" cstate="print">
                <a:duotone>
                  <a:prstClr val="black"/>
                  <a:srgbClr val="D9C3A5">
                    <a:tint val="50000"/>
                    <a:satMod val="180000"/>
                  </a:srgbClr>
                </a:duotone>
              </a:blip>
              <a:srcRect/>
              <a:stretch>
                <a:fillRect/>
              </a:stretch>
            </a:blipFill>
            <a:ln w="25400">
              <a:solidFill>
                <a:schemeClr val="tx2">
                  <a:lumMod val="25000"/>
                </a:schemeClr>
              </a:solidFill>
            </a:ln>
            <a:scene3d>
              <a:camera prst="isometricOffAxis1Right"/>
              <a:lightRig rig="threePt" dir="t"/>
            </a:scene3d>
            <a:sp3d prstMaterial="matte">
              <a:extrusionClr>
                <a:schemeClr val="bg1"/>
              </a:extrusionClr>
              <a:contourClr>
                <a:schemeClr val="tx1"/>
              </a:contourClr>
            </a:sp3d>
          </p:spPr>
        </p:pic>
      </p:grpSp>
      <p:grpSp>
        <p:nvGrpSpPr>
          <p:cNvPr id="15" name="Group 14"/>
          <p:cNvGrpSpPr/>
          <p:nvPr/>
        </p:nvGrpSpPr>
        <p:grpSpPr>
          <a:xfrm>
            <a:off x="6467450" y="4413497"/>
            <a:ext cx="2219350" cy="2444503"/>
            <a:chOff x="5476851" y="3325557"/>
            <a:chExt cx="2219350" cy="2444503"/>
          </a:xfrm>
        </p:grpSpPr>
        <p:sp>
          <p:nvSpPr>
            <p:cNvPr id="10" name="Rectangle 9"/>
            <p:cNvSpPr/>
            <p:nvPr/>
          </p:nvSpPr>
          <p:spPr>
            <a:xfrm>
              <a:off x="6093107" y="4613682"/>
              <a:ext cx="1281402" cy="1156378"/>
            </a:xfrm>
            <a:prstGeom prst="rect">
              <a:avLst/>
            </a:prstGeom>
            <a:solidFill>
              <a:schemeClr val="bg1"/>
            </a:solidFill>
            <a:ln>
              <a:noFill/>
            </a:ln>
            <a:effectLst>
              <a:outerShdw blurRad="520700" dist="1409700" dir="6900000" sx="110000" sy="110000" rotWithShape="0">
                <a:prstClr val="black">
                  <a:alpha val="28000"/>
                </a:prstClr>
              </a:outerShdw>
            </a:effectLst>
            <a:scene3d>
              <a:camera prst="isometricOffAxis1Top"/>
              <a:lightRig rig="threePt" dir="t"/>
            </a:scene3d>
            <a:sp3d prstMaterial="matte">
              <a:extrusionClr>
                <a:schemeClr val="tx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ndParaRPr>
            </a:p>
          </p:txBody>
        </p:sp>
        <p:pic>
          <p:nvPicPr>
            <p:cNvPr id="11" name="Picture 10" descr="15945969_tuliplinescopy.jpg"/>
            <p:cNvPicPr>
              <a:picLocks noChangeAspect="1"/>
            </p:cNvPicPr>
            <p:nvPr/>
          </p:nvPicPr>
          <p:blipFill>
            <a:blip r:embed="rId3" cstate="print"/>
            <a:srcRect l="26928" t="4138" r="13522"/>
            <a:stretch>
              <a:fillRect/>
            </a:stretch>
          </p:blipFill>
          <p:spPr>
            <a:xfrm>
              <a:off x="5476851" y="4057545"/>
              <a:ext cx="1366920" cy="1295229"/>
            </a:xfrm>
            <a:prstGeom prst="rect">
              <a:avLst/>
            </a:prstGeom>
            <a:blipFill dpi="0" rotWithShape="1">
              <a:blip r:embed="rId4" cstate="print"/>
              <a:srcRect/>
              <a:stretch>
                <a:fillRect/>
              </a:stretch>
            </a:blipFill>
            <a:ln w="41275" cap="rnd" cmpd="sng">
              <a:solidFill>
                <a:schemeClr val="tx2">
                  <a:lumMod val="25000"/>
                </a:schemeClr>
              </a:solidFill>
            </a:ln>
            <a:effectLst/>
            <a:scene3d>
              <a:camera prst="isometricOffAxis1Left"/>
              <a:lightRig rig="threePt" dir="t"/>
            </a:scene3d>
            <a:sp3d prstMaterial="matte">
              <a:extrusionClr>
                <a:schemeClr val="bg1"/>
              </a:extrusionClr>
              <a:contourClr>
                <a:schemeClr val="tx1"/>
              </a:contourClr>
            </a:sp3d>
          </p:spPr>
        </p:pic>
        <p:pic>
          <p:nvPicPr>
            <p:cNvPr id="12" name="Picture 11" descr="15176747_opentulipscopy.jpg"/>
            <p:cNvPicPr>
              <a:picLocks/>
            </p:cNvPicPr>
            <p:nvPr/>
          </p:nvPicPr>
          <p:blipFill>
            <a:blip r:embed="rId5" cstate="print"/>
            <a:stretch>
              <a:fillRect/>
            </a:stretch>
          </p:blipFill>
          <p:spPr>
            <a:xfrm>
              <a:off x="6099457" y="3325557"/>
              <a:ext cx="1295972" cy="1286526"/>
            </a:xfrm>
            <a:prstGeom prst="rect">
              <a:avLst/>
            </a:prstGeom>
            <a:blipFill dpi="0" rotWithShape="1">
              <a:blip r:embed="rId6" cstate="print"/>
              <a:srcRect/>
              <a:stretch>
                <a:fillRect/>
              </a:stretch>
            </a:blipFill>
            <a:ln w="38100">
              <a:solidFill>
                <a:schemeClr val="tx2">
                  <a:lumMod val="25000"/>
                </a:schemeClr>
              </a:solidFill>
            </a:ln>
            <a:effectLst/>
            <a:scene3d>
              <a:camera prst="isometricOffAxis1Top"/>
              <a:lightRig rig="threePt" dir="t"/>
            </a:scene3d>
            <a:sp3d prstMaterial="matte">
              <a:extrusionClr>
                <a:schemeClr val="bg1"/>
              </a:extrusionClr>
              <a:contourClr>
                <a:schemeClr val="tx1"/>
              </a:contourClr>
            </a:sp3d>
          </p:spPr>
        </p:pic>
        <p:pic>
          <p:nvPicPr>
            <p:cNvPr id="13" name="Picture 12" descr="15176754_pinkopentulipcopy.jpg"/>
            <p:cNvPicPr>
              <a:picLocks noChangeAspect="1"/>
            </p:cNvPicPr>
            <p:nvPr/>
          </p:nvPicPr>
          <p:blipFill>
            <a:blip r:embed="rId7" cstate="print"/>
            <a:stretch>
              <a:fillRect/>
            </a:stretch>
          </p:blipFill>
          <p:spPr>
            <a:xfrm>
              <a:off x="6340670" y="4153488"/>
              <a:ext cx="1355531" cy="1287654"/>
            </a:xfrm>
            <a:prstGeom prst="rect">
              <a:avLst/>
            </a:prstGeom>
            <a:blipFill dpi="0" rotWithShape="1">
              <a:blip r:embed="rId8" cstate="print"/>
              <a:srcRect/>
              <a:stretch>
                <a:fillRect/>
              </a:stretch>
            </a:blipFill>
            <a:ln w="25400">
              <a:solidFill>
                <a:schemeClr val="tx2">
                  <a:lumMod val="25000"/>
                </a:schemeClr>
              </a:solidFill>
            </a:ln>
            <a:scene3d>
              <a:camera prst="isometricOffAxis1Right"/>
              <a:lightRig rig="threePt" dir="t"/>
            </a:scene3d>
            <a:sp3d prstMaterial="matte">
              <a:extrusionClr>
                <a:schemeClr val="bg1"/>
              </a:extrusionClr>
              <a:contourClr>
                <a:schemeClr val="tx1"/>
              </a:contourClr>
            </a:sp3d>
          </p:spPr>
        </p:pic>
      </p:grpSp>
      <p:grpSp>
        <p:nvGrpSpPr>
          <p:cNvPr id="32" name="Group 31"/>
          <p:cNvGrpSpPr/>
          <p:nvPr/>
        </p:nvGrpSpPr>
        <p:grpSpPr>
          <a:xfrm>
            <a:off x="2767091" y="2162832"/>
            <a:ext cx="1183752" cy="1256437"/>
            <a:chOff x="4038599" y="3863462"/>
            <a:chExt cx="1183752" cy="1256437"/>
          </a:xfrm>
        </p:grpSpPr>
        <p:pic>
          <p:nvPicPr>
            <p:cNvPr id="34" name="Picture 33" descr="15945969_tuliplinescopy.jpg"/>
            <p:cNvPicPr>
              <a:picLocks noChangeAspect="1"/>
            </p:cNvPicPr>
            <p:nvPr/>
          </p:nvPicPr>
          <p:blipFill>
            <a:blip r:embed="rId3" cstate="print"/>
            <a:srcRect l="26928" t="4138" r="13522"/>
            <a:stretch>
              <a:fillRect/>
            </a:stretch>
          </p:blipFill>
          <p:spPr>
            <a:xfrm>
              <a:off x="4038599" y="4310381"/>
              <a:ext cx="854324" cy="809518"/>
            </a:xfrm>
            <a:prstGeom prst="rect">
              <a:avLst/>
            </a:prstGeom>
            <a:blipFill dpi="0" rotWithShape="1">
              <a:blip r:embed="rId4" cstate="print"/>
              <a:srcRect/>
              <a:stretch>
                <a:fillRect/>
              </a:stretch>
            </a:blipFill>
            <a:ln w="41275" cap="rnd" cmpd="sng">
              <a:solidFill>
                <a:schemeClr val="tx2">
                  <a:lumMod val="25000"/>
                </a:schemeClr>
              </a:solidFill>
            </a:ln>
            <a:effectLst/>
            <a:scene3d>
              <a:camera prst="isometricOffAxis1Left"/>
              <a:lightRig rig="threePt" dir="t"/>
            </a:scene3d>
            <a:sp3d prstMaterial="matte">
              <a:extrusionClr>
                <a:schemeClr val="bg1"/>
              </a:extrusionClr>
              <a:contourClr>
                <a:schemeClr val="tx1"/>
              </a:contourClr>
            </a:sp3d>
          </p:spPr>
        </p:pic>
        <p:pic>
          <p:nvPicPr>
            <p:cNvPr id="35" name="Picture 34" descr="15176747_opentulipscopy.jpg"/>
            <p:cNvPicPr>
              <a:picLocks/>
            </p:cNvPicPr>
            <p:nvPr/>
          </p:nvPicPr>
          <p:blipFill>
            <a:blip r:embed="rId5" cstate="print"/>
            <a:stretch>
              <a:fillRect/>
            </a:stretch>
          </p:blipFill>
          <p:spPr>
            <a:xfrm>
              <a:off x="4412368" y="3863462"/>
              <a:ext cx="809983" cy="760643"/>
            </a:xfrm>
            <a:prstGeom prst="rect">
              <a:avLst/>
            </a:prstGeom>
            <a:blipFill dpi="0" rotWithShape="1">
              <a:blip r:embed="rId6" cstate="print"/>
              <a:srcRect/>
              <a:stretch>
                <a:fillRect/>
              </a:stretch>
            </a:blipFill>
            <a:ln w="38100">
              <a:solidFill>
                <a:schemeClr val="tx2">
                  <a:lumMod val="25000"/>
                </a:schemeClr>
              </a:solidFill>
            </a:ln>
            <a:effectLst/>
            <a:scene3d>
              <a:camera prst="isometricOffAxis1Top"/>
              <a:lightRig rig="threePt" dir="t"/>
            </a:scene3d>
            <a:sp3d prstMaterial="matte">
              <a:extrusionClr>
                <a:schemeClr val="bg1"/>
              </a:extrusionClr>
              <a:contourClr>
                <a:schemeClr val="tx1"/>
              </a:contourClr>
            </a:sp3d>
          </p:spPr>
        </p:pic>
      </p:grpSp>
      <p:pic>
        <p:nvPicPr>
          <p:cNvPr id="40" name="Picture 39" descr="15176747_opentulipscopy.jpg"/>
          <p:cNvPicPr>
            <a:picLocks/>
          </p:cNvPicPr>
          <p:nvPr/>
        </p:nvPicPr>
        <p:blipFill>
          <a:blip r:embed="rId5" cstate="print"/>
          <a:stretch>
            <a:fillRect/>
          </a:stretch>
        </p:blipFill>
        <p:spPr>
          <a:xfrm>
            <a:off x="969799" y="1613464"/>
            <a:ext cx="809983" cy="760643"/>
          </a:xfrm>
          <a:prstGeom prst="rect">
            <a:avLst/>
          </a:prstGeom>
          <a:blipFill dpi="0" rotWithShape="1">
            <a:blip r:embed="rId6" cstate="print"/>
            <a:srcRect/>
            <a:stretch>
              <a:fillRect/>
            </a:stretch>
          </a:blipFill>
          <a:ln w="38100">
            <a:solidFill>
              <a:schemeClr val="tx2">
                <a:lumMod val="25000"/>
              </a:schemeClr>
            </a:solidFill>
          </a:ln>
          <a:effectLst/>
          <a:scene3d>
            <a:camera prst="isometricOffAxis1Top"/>
            <a:lightRig rig="threePt" dir="t"/>
          </a:scene3d>
          <a:sp3d prstMaterial="matte">
            <a:extrusionClr>
              <a:schemeClr val="bg1"/>
            </a:extrusionClr>
            <a:contourClr>
              <a:schemeClr val="tx1"/>
            </a:contourClr>
          </a:sp3d>
        </p:spPr>
      </p:pic>
      <p:sp>
        <p:nvSpPr>
          <p:cNvPr id="41" name="Left-Right Arrow 40"/>
          <p:cNvSpPr/>
          <p:nvPr/>
        </p:nvSpPr>
        <p:spPr>
          <a:xfrm rot="1260192">
            <a:off x="353708" y="4848798"/>
            <a:ext cx="6287702" cy="967904"/>
          </a:xfrm>
          <a:prstGeom prst="leftRightArrow">
            <a:avLst/>
          </a:prstGeom>
        </p:spPr>
        <p:style>
          <a:lnRef idx="0">
            <a:schemeClr val="accent4"/>
          </a:lnRef>
          <a:fillRef idx="3">
            <a:schemeClr val="accent4"/>
          </a:fillRef>
          <a:effectRef idx="3">
            <a:schemeClr val="accent4"/>
          </a:effectRef>
          <a:fontRef idx="minor">
            <a:schemeClr val="lt1"/>
          </a:fontRef>
        </p:style>
        <p:txBody>
          <a:bodyPr lIns="0" tIns="0" rIns="0" bIns="0" rtlCol="0" anchor="ctr" anchorCtr="0"/>
          <a:lstStyle/>
          <a:p>
            <a:pPr algn="ctr"/>
            <a:r>
              <a:rPr lang="en-US" sz="4000" b="1" dirty="0" smtClean="0">
                <a:solidFill>
                  <a:srgbClr val="000000"/>
                </a:solidFill>
                <a:effectLst>
                  <a:outerShdw blurRad="38100" dist="38100" dir="2700000" algn="tl">
                    <a:srgbClr val="000000">
                      <a:alpha val="43137"/>
                    </a:srgbClr>
                  </a:outerShdw>
                </a:effectLst>
              </a:rPr>
              <a:t>10 Years</a:t>
            </a:r>
            <a:endParaRPr lang="en-US" sz="4000" b="1" dirty="0">
              <a:solidFill>
                <a:srgbClr val="000000"/>
              </a:solidFill>
              <a:effectLst>
                <a:outerShdw blurRad="38100" dist="38100" dir="2700000" algn="tl">
                  <a:srgbClr val="000000">
                    <a:alpha val="43137"/>
                  </a:srgbClr>
                </a:outerShdw>
              </a:effectLst>
            </a:endParaRPr>
          </a:p>
        </p:txBody>
      </p:sp>
      <p:sp>
        <p:nvSpPr>
          <p:cNvPr id="2" name="TextBox 1"/>
          <p:cNvSpPr txBox="1"/>
          <p:nvPr/>
        </p:nvSpPr>
        <p:spPr>
          <a:xfrm>
            <a:off x="5972692" y="1288028"/>
            <a:ext cx="2761696" cy="1754327"/>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b="1" u="sng" dirty="0" smtClean="0"/>
              <a:t>Given:</a:t>
            </a:r>
            <a:r>
              <a:rPr lang="en-US" dirty="0" smtClean="0"/>
              <a:t> almost all the technologies used today to provide cyberinfrastructure to the geosciences will be refreshed in the next decade.</a:t>
            </a:r>
            <a:endParaRPr lang="en-US" dirty="0"/>
          </a:p>
        </p:txBody>
      </p:sp>
    </p:spTree>
    <p:extLst>
      <p:ext uri="{BB962C8B-B14F-4D97-AF65-F5344CB8AC3E}">
        <p14:creationId xmlns:p14="http://schemas.microsoft.com/office/powerpoint/2010/main" val="25946525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up)">
                                      <p:cBhvr>
                                        <p:cTn id="19" dur="500"/>
                                        <p:tgtEl>
                                          <p:spTgt spid="41"/>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pPr lvl="0"/>
            <a:r>
              <a:rPr lang="en-US" dirty="0" smtClean="0">
                <a:solidFill>
                  <a:srgbClr val="000000"/>
                </a:solidFill>
                <a:effectLst>
                  <a:outerShdw blurRad="50800" dist="38100" dir="2700000" algn="tl" rotWithShape="0">
                    <a:prstClr val="black">
                      <a:alpha val="40000"/>
                    </a:prstClr>
                  </a:outerShdw>
                </a:effectLst>
              </a:rPr>
              <a:t>A Year long effort</a:t>
            </a:r>
            <a:br>
              <a:rPr lang="en-US" dirty="0" smtClean="0">
                <a:solidFill>
                  <a:srgbClr val="000000"/>
                </a:solidFill>
                <a:effectLst>
                  <a:outerShdw blurRad="50800" dist="38100" dir="2700000" algn="tl" rotWithShape="0">
                    <a:prstClr val="black">
                      <a:alpha val="40000"/>
                    </a:prstClr>
                  </a:outerShdw>
                </a:effectLst>
              </a:rPr>
            </a:br>
            <a:endParaRPr lang="en-US" dirty="0">
              <a:effectLst>
                <a:outerShdw blurRad="50800" dist="38100" dir="2700000" algn="tl" rotWithShape="0">
                  <a:prstClr val="black">
                    <a:alpha val="40000"/>
                  </a:prstClr>
                </a:outerShdw>
              </a:effectLst>
            </a:endParaRPr>
          </a:p>
        </p:txBody>
      </p:sp>
      <p:sp>
        <p:nvSpPr>
          <p:cNvPr id="3" name="Text Placeholder 2"/>
          <p:cNvSpPr>
            <a:spLocks noGrp="1"/>
          </p:cNvSpPr>
          <p:nvPr>
            <p:ph type="body" idx="1"/>
          </p:nvPr>
        </p:nvSpPr>
        <p:spPr>
          <a:xfrm>
            <a:off x="722313" y="3701740"/>
            <a:ext cx="7772400" cy="705160"/>
          </a:xfrm>
        </p:spPr>
        <p:style>
          <a:lnRef idx="0">
            <a:schemeClr val="accent4"/>
          </a:lnRef>
          <a:fillRef idx="3">
            <a:schemeClr val="accent4"/>
          </a:fillRef>
          <a:effectRef idx="3">
            <a:schemeClr val="accent4"/>
          </a:effectRef>
          <a:fontRef idx="minor">
            <a:schemeClr val="lt1"/>
          </a:fontRef>
        </p:style>
        <p:txBody>
          <a:bodyPr/>
          <a:lstStyle/>
          <a:p>
            <a:r>
              <a:rPr lang="en-US" dirty="0" smtClean="0">
                <a:solidFill>
                  <a:srgbClr val="000000"/>
                </a:solidFill>
              </a:rPr>
              <a:t>A process of discovery about the process</a:t>
            </a:r>
            <a:endParaRPr lang="en-US" dirty="0">
              <a:solidFill>
                <a:srgbClr val="000000"/>
              </a:solidFill>
            </a:endParaRPr>
          </a:p>
        </p:txBody>
      </p:sp>
    </p:spTree>
    <p:extLst>
      <p:ext uri="{BB962C8B-B14F-4D97-AF65-F5344CB8AC3E}">
        <p14:creationId xmlns:p14="http://schemas.microsoft.com/office/powerpoint/2010/main" val="41983713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78100" y="88900"/>
            <a:ext cx="3987800" cy="647481"/>
          </a:xfrm>
        </p:spPr>
        <p:style>
          <a:lnRef idx="0">
            <a:schemeClr val="accent2"/>
          </a:lnRef>
          <a:fillRef idx="3">
            <a:schemeClr val="accent2"/>
          </a:fillRef>
          <a:effectRef idx="3">
            <a:schemeClr val="accent2"/>
          </a:effectRef>
          <a:fontRef idx="minor">
            <a:schemeClr val="lt1"/>
          </a:fontRef>
        </p:style>
        <p:txBody>
          <a:bodyPr>
            <a:normAutofit fontScale="90000"/>
          </a:bodyPr>
          <a:lstStyle/>
          <a:p>
            <a:r>
              <a:rPr lang="en-US" b="1" dirty="0" smtClean="0">
                <a:solidFill>
                  <a:srgbClr val="000000"/>
                </a:solidFill>
                <a:effectLst>
                  <a:outerShdw blurRad="50800" dist="38100" dir="2700000" algn="tl" rotWithShape="0">
                    <a:prstClr val="black">
                      <a:alpha val="40000"/>
                    </a:prstClr>
                  </a:outerShdw>
                </a:effectLst>
              </a:rPr>
              <a:t>Timeline</a:t>
            </a:r>
            <a:endParaRPr lang="en-US" b="1" dirty="0">
              <a:solidFill>
                <a:srgbClr val="000000"/>
              </a:solidFill>
              <a:effectLst>
                <a:outerShdw blurRad="50800" dist="38100" dir="2700000" algn="tl" rotWithShape="0">
                  <a:prstClr val="black">
                    <a:alpha val="40000"/>
                  </a:prstClr>
                </a:outerShdw>
              </a:effectLst>
            </a:endParaRPr>
          </a:p>
        </p:txBody>
      </p:sp>
      <p:sp>
        <p:nvSpPr>
          <p:cNvPr id="11" name="Freeform 10"/>
          <p:cNvSpPr/>
          <p:nvPr/>
        </p:nvSpPr>
        <p:spPr>
          <a:xfrm>
            <a:off x="280602" y="2337077"/>
            <a:ext cx="1403993" cy="502693"/>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b" anchorCtr="0">
            <a:no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lvl="0" algn="just" defTabSz="800100">
              <a:lnSpc>
                <a:spcPct val="90000"/>
              </a:lnSpc>
              <a:spcBef>
                <a:spcPct val="0"/>
              </a:spcBef>
              <a:spcAft>
                <a:spcPct val="35000"/>
              </a:spcAft>
            </a:pPr>
            <a:r>
              <a:rPr lang="en-US" sz="2400" b="1" kern="1200" dirty="0" smtClean="0">
                <a:ln>
                  <a:prstDash val="solid"/>
                </a:ln>
                <a:solidFill>
                  <a:schemeClr val="tx1"/>
                </a:solidFill>
                <a:effectLst>
                  <a:outerShdw blurRad="88000" dist="50800" dir="5040000" algn="tl">
                    <a:schemeClr val="accent4">
                      <a:tint val="80000"/>
                      <a:satMod val="250000"/>
                      <a:alpha val="45000"/>
                    </a:schemeClr>
                  </a:outerShdw>
                </a:effectLst>
              </a:rPr>
              <a:t>First DCL</a:t>
            </a:r>
          </a:p>
        </p:txBody>
      </p:sp>
      <p:sp>
        <p:nvSpPr>
          <p:cNvPr id="19" name="Freeform 18"/>
          <p:cNvSpPr/>
          <p:nvPr/>
        </p:nvSpPr>
        <p:spPr>
          <a:xfrm>
            <a:off x="4569853" y="0"/>
            <a:ext cx="1740255" cy="1835107"/>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en-US" sz="1800" kern="1200" dirty="0"/>
          </a:p>
        </p:txBody>
      </p:sp>
      <p:sp>
        <p:nvSpPr>
          <p:cNvPr id="10" name="Notched Right Arrow 9"/>
          <p:cNvSpPr/>
          <p:nvPr/>
        </p:nvSpPr>
        <p:spPr>
          <a:xfrm>
            <a:off x="127441" y="2419875"/>
            <a:ext cx="8937730" cy="2202938"/>
          </a:xfrm>
          <a:prstGeom prst="notchedRightArrow">
            <a:avLst/>
          </a:prstGeom>
        </p:spPr>
        <p:style>
          <a:lnRef idx="0">
            <a:schemeClr val="accent4"/>
          </a:lnRef>
          <a:fillRef idx="3">
            <a:schemeClr val="accent4"/>
          </a:fillRef>
          <a:effectRef idx="3">
            <a:schemeClr val="accent4"/>
          </a:effectRef>
          <a:fontRef idx="minor">
            <a:schemeClr val="lt1"/>
          </a:fontRef>
        </p:style>
      </p:sp>
      <p:sp>
        <p:nvSpPr>
          <p:cNvPr id="12" name="Oval 11"/>
          <p:cNvSpPr/>
          <p:nvPr/>
        </p:nvSpPr>
        <p:spPr>
          <a:xfrm>
            <a:off x="711658" y="3370712"/>
            <a:ext cx="384190" cy="405730"/>
          </a:xfrm>
          <a:prstGeom prst="ellipse">
            <a:avLst/>
          </a:prstGeom>
        </p:spPr>
        <p:style>
          <a:lnRef idx="0">
            <a:schemeClr val="accent4"/>
          </a:lnRef>
          <a:fillRef idx="3">
            <a:schemeClr val="accent4"/>
          </a:fillRef>
          <a:effectRef idx="3">
            <a:schemeClr val="accent4"/>
          </a:effectRef>
          <a:fontRef idx="minor">
            <a:schemeClr val="lt1"/>
          </a:fontRef>
        </p:style>
      </p:sp>
      <p:sp>
        <p:nvSpPr>
          <p:cNvPr id="13" name="Freeform 12"/>
          <p:cNvSpPr/>
          <p:nvPr/>
        </p:nvSpPr>
        <p:spPr>
          <a:xfrm>
            <a:off x="1946734" y="3980162"/>
            <a:ext cx="2010589" cy="1622924"/>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128016" numCol="1" spcCol="1270" anchor="t" anchorCtr="1">
            <a:noAutofit/>
          </a:bodyPr>
          <a:lstStyle/>
          <a:p>
            <a:pPr lvl="0" algn="l" defTabSz="800100">
              <a:lnSpc>
                <a:spcPct val="90000"/>
              </a:lnSpc>
              <a:spcBef>
                <a:spcPct val="0"/>
              </a:spcBef>
              <a:spcAft>
                <a:spcPct val="35000"/>
              </a:spcAft>
            </a:pPr>
            <a:r>
              <a:rPr lang="en-US" sz="2400" b="1" kern="1200" dirty="0" smtClean="0"/>
              <a:t>WebEx Community Outreach</a:t>
            </a:r>
            <a:endParaRPr lang="en-US" sz="2400" b="1" kern="1200" dirty="0"/>
          </a:p>
          <a:p>
            <a:pPr marL="114300" lvl="1" indent="-114300" algn="l" defTabSz="622300">
              <a:lnSpc>
                <a:spcPct val="90000"/>
              </a:lnSpc>
              <a:spcBef>
                <a:spcPct val="0"/>
              </a:spcBef>
              <a:spcAft>
                <a:spcPct val="15000"/>
              </a:spcAft>
              <a:buChar char="••"/>
            </a:pPr>
            <a:endParaRPr lang="en-US" sz="1400" kern="1200" dirty="0"/>
          </a:p>
          <a:p>
            <a:pPr marL="114300" lvl="1" indent="-114300" algn="l" defTabSz="622300">
              <a:lnSpc>
                <a:spcPct val="90000"/>
              </a:lnSpc>
              <a:spcBef>
                <a:spcPct val="0"/>
              </a:spcBef>
              <a:spcAft>
                <a:spcPct val="15000"/>
              </a:spcAft>
              <a:buChar char="••"/>
            </a:pPr>
            <a:endParaRPr lang="en-US" sz="1400" kern="1200" dirty="0"/>
          </a:p>
        </p:txBody>
      </p:sp>
      <p:sp>
        <p:nvSpPr>
          <p:cNvPr id="14" name="Oval 13"/>
          <p:cNvSpPr/>
          <p:nvPr/>
        </p:nvSpPr>
        <p:spPr>
          <a:xfrm>
            <a:off x="2371630" y="3370712"/>
            <a:ext cx="384190" cy="405730"/>
          </a:xfrm>
          <a:prstGeom prst="ellipse">
            <a:avLst/>
          </a:prstGeom>
        </p:spPr>
        <p:style>
          <a:lnRef idx="0">
            <a:schemeClr val="accent4"/>
          </a:lnRef>
          <a:fillRef idx="3">
            <a:schemeClr val="accent4"/>
          </a:fillRef>
          <a:effectRef idx="3">
            <a:schemeClr val="accent4"/>
          </a:effectRef>
          <a:fontRef idx="minor">
            <a:schemeClr val="lt1"/>
          </a:fontRef>
        </p:style>
      </p:sp>
      <p:sp>
        <p:nvSpPr>
          <p:cNvPr id="15" name="Freeform 14"/>
          <p:cNvSpPr/>
          <p:nvPr/>
        </p:nvSpPr>
        <p:spPr>
          <a:xfrm>
            <a:off x="3509004" y="1772651"/>
            <a:ext cx="1545555" cy="1129575"/>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b" anchorCtr="1">
            <a:no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lvl="0" algn="l" defTabSz="800100">
              <a:lnSpc>
                <a:spcPct val="90000"/>
              </a:lnSpc>
              <a:spcBef>
                <a:spcPct val="0"/>
              </a:spcBef>
              <a:spcAft>
                <a:spcPct val="35000"/>
              </a:spcAft>
            </a:pPr>
            <a:r>
              <a:rPr lang="en-US" sz="2400" b="1" dirty="0" smtClean="0">
                <a:ln>
                  <a:prstDash val="solid"/>
                </a:ln>
                <a:solidFill>
                  <a:srgbClr val="FFFFFF"/>
                </a:solidFill>
                <a:effectLst>
                  <a:outerShdw blurRad="88000" dist="50800" dir="5040000" algn="tl">
                    <a:schemeClr val="accent4">
                      <a:tint val="80000"/>
                      <a:satMod val="250000"/>
                      <a:alpha val="45000"/>
                    </a:schemeClr>
                  </a:outerShdw>
                </a:effectLst>
              </a:rPr>
              <a:t>Social</a:t>
            </a:r>
            <a:br>
              <a:rPr lang="en-US" sz="2400" b="1" dirty="0" smtClean="0">
                <a:ln>
                  <a:prstDash val="solid"/>
                </a:ln>
                <a:solidFill>
                  <a:srgbClr val="FFFFFF"/>
                </a:solidFill>
                <a:effectLst>
                  <a:outerShdw blurRad="88000" dist="50800" dir="5040000" algn="tl">
                    <a:schemeClr val="accent4">
                      <a:tint val="80000"/>
                      <a:satMod val="250000"/>
                      <a:alpha val="45000"/>
                    </a:schemeClr>
                  </a:outerShdw>
                </a:effectLst>
              </a:rPr>
            </a:br>
            <a:r>
              <a:rPr lang="en-US" sz="2400" b="1" dirty="0" smtClean="0">
                <a:ln>
                  <a:prstDash val="solid"/>
                </a:ln>
                <a:solidFill>
                  <a:srgbClr val="FFFFFF"/>
                </a:solidFill>
                <a:effectLst>
                  <a:outerShdw blurRad="88000" dist="50800" dir="5040000" algn="tl">
                    <a:schemeClr val="accent4">
                      <a:tint val="80000"/>
                      <a:satMod val="250000"/>
                      <a:alpha val="45000"/>
                    </a:schemeClr>
                  </a:outerShdw>
                </a:effectLst>
              </a:rPr>
              <a:t>Network</a:t>
            </a:r>
            <a:br>
              <a:rPr lang="en-US" sz="2400" b="1" dirty="0" smtClean="0">
                <a:ln>
                  <a:prstDash val="solid"/>
                </a:ln>
                <a:solidFill>
                  <a:srgbClr val="FFFFFF"/>
                </a:solidFill>
                <a:effectLst>
                  <a:outerShdw blurRad="88000" dist="50800" dir="5040000" algn="tl">
                    <a:schemeClr val="accent4">
                      <a:tint val="80000"/>
                      <a:satMod val="250000"/>
                      <a:alpha val="45000"/>
                    </a:schemeClr>
                  </a:outerShdw>
                </a:effectLst>
              </a:rPr>
            </a:br>
            <a:r>
              <a:rPr lang="en-US" sz="2400" b="1" dirty="0" smtClean="0">
                <a:ln>
                  <a:prstDash val="solid"/>
                </a:ln>
                <a:solidFill>
                  <a:srgbClr val="FFFFFF"/>
                </a:solidFill>
                <a:effectLst>
                  <a:outerShdw blurRad="88000" dist="50800" dir="5040000" algn="tl">
                    <a:schemeClr val="accent4">
                      <a:tint val="80000"/>
                      <a:satMod val="250000"/>
                      <a:alpha val="45000"/>
                    </a:schemeClr>
                  </a:outerShdw>
                </a:effectLst>
              </a:rPr>
              <a:t>Site</a:t>
            </a:r>
            <a:endParaRPr lang="en-US" sz="2400" b="1" kern="1200" dirty="0">
              <a:ln>
                <a:prstDash val="solid"/>
              </a:ln>
              <a:solidFill>
                <a:srgbClr val="FFFFFF"/>
              </a:solidFill>
              <a:effectLst>
                <a:outerShdw blurRad="88000" dist="50800" dir="5040000" algn="tl">
                  <a:schemeClr val="accent4">
                    <a:tint val="80000"/>
                    <a:satMod val="250000"/>
                    <a:alpha val="45000"/>
                  </a:schemeClr>
                </a:outerShdw>
              </a:effectLst>
            </a:endParaRPr>
          </a:p>
        </p:txBody>
      </p:sp>
      <p:sp>
        <p:nvSpPr>
          <p:cNvPr id="16" name="Oval 15"/>
          <p:cNvSpPr/>
          <p:nvPr/>
        </p:nvSpPr>
        <p:spPr>
          <a:xfrm>
            <a:off x="3957324" y="3370712"/>
            <a:ext cx="384190" cy="405730"/>
          </a:xfrm>
          <a:prstGeom prst="ellipse">
            <a:avLst/>
          </a:prstGeom>
        </p:spPr>
        <p:style>
          <a:lnRef idx="0">
            <a:schemeClr val="accent4"/>
          </a:lnRef>
          <a:fillRef idx="3">
            <a:schemeClr val="accent4"/>
          </a:fillRef>
          <a:effectRef idx="3">
            <a:schemeClr val="accent4"/>
          </a:effectRef>
          <a:fontRef idx="minor">
            <a:schemeClr val="lt1"/>
          </a:fontRef>
        </p:style>
      </p:sp>
      <p:sp>
        <p:nvSpPr>
          <p:cNvPr id="20" name="Oval 19"/>
          <p:cNvSpPr/>
          <p:nvPr/>
        </p:nvSpPr>
        <p:spPr>
          <a:xfrm>
            <a:off x="7587180" y="3370712"/>
            <a:ext cx="384190" cy="405730"/>
          </a:xfrm>
          <a:prstGeom prst="ellipse">
            <a:avLst/>
          </a:prstGeom>
        </p:spPr>
        <p:style>
          <a:lnRef idx="0">
            <a:schemeClr val="accent4"/>
          </a:lnRef>
          <a:fillRef idx="3">
            <a:schemeClr val="accent4"/>
          </a:fillRef>
          <a:effectRef idx="3">
            <a:schemeClr val="accent4"/>
          </a:effectRef>
          <a:fontRef idx="minor">
            <a:schemeClr val="lt1"/>
          </a:fontRef>
        </p:style>
      </p:sp>
      <p:sp>
        <p:nvSpPr>
          <p:cNvPr id="17" name="Freeform 16"/>
          <p:cNvSpPr/>
          <p:nvPr/>
        </p:nvSpPr>
        <p:spPr>
          <a:xfrm>
            <a:off x="5207257" y="3964396"/>
            <a:ext cx="1880590" cy="1622924"/>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128016" numCol="1" spcCol="1270" anchor="t" anchorCtr="1">
            <a:noAutofit/>
          </a:bodyPr>
          <a:lstStyle/>
          <a:p>
            <a:pPr lvl="0" algn="l" defTabSz="800100">
              <a:lnSpc>
                <a:spcPct val="90000"/>
              </a:lnSpc>
              <a:spcBef>
                <a:spcPct val="0"/>
              </a:spcBef>
              <a:spcAft>
                <a:spcPct val="35000"/>
              </a:spcAft>
            </a:pPr>
            <a:r>
              <a:rPr lang="en-US" sz="2400" b="1" kern="1200" dirty="0" smtClean="0"/>
              <a:t>First</a:t>
            </a:r>
            <a:br>
              <a:rPr lang="en-US" sz="2400" b="1" kern="1200" dirty="0" smtClean="0"/>
            </a:br>
            <a:r>
              <a:rPr lang="en-US" sz="2400" b="1" kern="1200" dirty="0" err="1" smtClean="0"/>
              <a:t>Charrette</a:t>
            </a:r>
            <a:endParaRPr lang="en-US" sz="2400" b="1" kern="1200" dirty="0"/>
          </a:p>
          <a:p>
            <a:pPr marL="114300" lvl="1" indent="-114300" algn="l" defTabSz="622300">
              <a:lnSpc>
                <a:spcPct val="90000"/>
              </a:lnSpc>
              <a:spcBef>
                <a:spcPct val="0"/>
              </a:spcBef>
              <a:spcAft>
                <a:spcPct val="15000"/>
              </a:spcAft>
              <a:buChar char="••"/>
            </a:pPr>
            <a:endParaRPr lang="en-US" sz="2400" b="1" kern="1200" dirty="0"/>
          </a:p>
          <a:p>
            <a:pPr marL="114300" lvl="1" indent="-114300" algn="l" defTabSz="622300">
              <a:lnSpc>
                <a:spcPct val="90000"/>
              </a:lnSpc>
              <a:spcBef>
                <a:spcPct val="0"/>
              </a:spcBef>
              <a:spcAft>
                <a:spcPct val="15000"/>
              </a:spcAft>
              <a:buChar char="••"/>
            </a:pPr>
            <a:endParaRPr lang="en-US" sz="2400" b="1" kern="1200" dirty="0"/>
          </a:p>
        </p:txBody>
      </p:sp>
      <p:sp>
        <p:nvSpPr>
          <p:cNvPr id="7" name="TextBox 6"/>
          <p:cNvSpPr txBox="1"/>
          <p:nvPr/>
        </p:nvSpPr>
        <p:spPr>
          <a:xfrm>
            <a:off x="323461" y="3000199"/>
            <a:ext cx="1135835" cy="369332"/>
          </a:xfrm>
          <a:prstGeom prst="rect">
            <a:avLst/>
          </a:prstGeom>
          <a:noFill/>
        </p:spPr>
        <p:txBody>
          <a:bodyPr wrap="none" rtlCol="0">
            <a:spAutoFit/>
          </a:bodyPr>
          <a:lstStyle/>
          <a:p>
            <a:r>
              <a:rPr lang="en-US" dirty="0" smtClean="0">
                <a:solidFill>
                  <a:srgbClr val="000000"/>
                </a:solidFill>
              </a:rPr>
              <a:t>June 2011</a:t>
            </a:r>
            <a:endParaRPr lang="en-US" dirty="0">
              <a:solidFill>
                <a:srgbClr val="000000"/>
              </a:solidFill>
            </a:endParaRPr>
          </a:p>
        </p:txBody>
      </p:sp>
      <p:sp>
        <p:nvSpPr>
          <p:cNvPr id="8" name="TextBox 7"/>
          <p:cNvSpPr txBox="1"/>
          <p:nvPr/>
        </p:nvSpPr>
        <p:spPr>
          <a:xfrm>
            <a:off x="2068155" y="3000199"/>
            <a:ext cx="1057163" cy="369332"/>
          </a:xfrm>
          <a:prstGeom prst="rect">
            <a:avLst/>
          </a:prstGeom>
          <a:noFill/>
        </p:spPr>
        <p:txBody>
          <a:bodyPr wrap="none" rtlCol="0">
            <a:spAutoFit/>
          </a:bodyPr>
          <a:lstStyle/>
          <a:p>
            <a:r>
              <a:rPr lang="en-US" dirty="0" smtClean="0">
                <a:solidFill>
                  <a:srgbClr val="000000"/>
                </a:solidFill>
              </a:rPr>
              <a:t>July 2011</a:t>
            </a:r>
            <a:endParaRPr lang="en-US" dirty="0">
              <a:solidFill>
                <a:srgbClr val="000000"/>
              </a:solidFill>
            </a:endParaRPr>
          </a:p>
        </p:txBody>
      </p:sp>
      <p:sp>
        <p:nvSpPr>
          <p:cNvPr id="21" name="TextBox 20"/>
          <p:cNvSpPr txBox="1"/>
          <p:nvPr/>
        </p:nvSpPr>
        <p:spPr>
          <a:xfrm>
            <a:off x="3603671" y="3000199"/>
            <a:ext cx="1068321" cy="369332"/>
          </a:xfrm>
          <a:prstGeom prst="rect">
            <a:avLst/>
          </a:prstGeom>
          <a:noFill/>
        </p:spPr>
        <p:txBody>
          <a:bodyPr wrap="none" rtlCol="0">
            <a:spAutoFit/>
          </a:bodyPr>
          <a:lstStyle/>
          <a:p>
            <a:r>
              <a:rPr lang="en-US" dirty="0" smtClean="0">
                <a:solidFill>
                  <a:srgbClr val="000000"/>
                </a:solidFill>
              </a:rPr>
              <a:t>Aug 2011</a:t>
            </a:r>
            <a:endParaRPr lang="en-US" dirty="0">
              <a:solidFill>
                <a:srgbClr val="000000"/>
              </a:solidFill>
            </a:endParaRPr>
          </a:p>
        </p:txBody>
      </p:sp>
      <p:pic>
        <p:nvPicPr>
          <p:cNvPr id="25" name="Picture 24" descr="15176747_opentulipscopy.jpg"/>
          <p:cNvPicPr>
            <a:picLocks/>
          </p:cNvPicPr>
          <p:nvPr/>
        </p:nvPicPr>
        <p:blipFill>
          <a:blip r:embed="rId3" cstate="print"/>
          <a:stretch>
            <a:fillRect/>
          </a:stretch>
        </p:blipFill>
        <p:spPr>
          <a:xfrm>
            <a:off x="5623530" y="3237231"/>
            <a:ext cx="719362" cy="672694"/>
          </a:xfrm>
          <a:prstGeom prst="rect">
            <a:avLst/>
          </a:prstGeom>
          <a:blipFill dpi="0" rotWithShape="1">
            <a:blip r:embed="rId4" cstate="print"/>
            <a:srcRect/>
            <a:stretch>
              <a:fillRect/>
            </a:stretch>
          </a:blipFill>
          <a:ln w="38100">
            <a:solidFill>
              <a:schemeClr val="tx2">
                <a:lumMod val="25000"/>
              </a:schemeClr>
            </a:solidFill>
          </a:ln>
          <a:effectLst/>
          <a:scene3d>
            <a:camera prst="isometricOffAxis1Top"/>
            <a:lightRig rig="threePt" dir="t"/>
          </a:scene3d>
          <a:sp3d prstMaterial="matte">
            <a:extrusionClr>
              <a:schemeClr val="bg1"/>
            </a:extrusionClr>
            <a:contourClr>
              <a:schemeClr val="tx1"/>
            </a:contourClr>
          </a:sp3d>
        </p:spPr>
      </p:pic>
      <p:sp>
        <p:nvSpPr>
          <p:cNvPr id="22" name="TextBox 21"/>
          <p:cNvSpPr txBox="1"/>
          <p:nvPr/>
        </p:nvSpPr>
        <p:spPr>
          <a:xfrm>
            <a:off x="5423887" y="3000199"/>
            <a:ext cx="1079818" cy="369332"/>
          </a:xfrm>
          <a:prstGeom prst="rect">
            <a:avLst/>
          </a:prstGeom>
          <a:noFill/>
        </p:spPr>
        <p:txBody>
          <a:bodyPr wrap="none" rtlCol="0">
            <a:spAutoFit/>
          </a:bodyPr>
          <a:lstStyle/>
          <a:p>
            <a:r>
              <a:rPr lang="en-US" dirty="0" smtClean="0">
                <a:solidFill>
                  <a:srgbClr val="000000"/>
                </a:solidFill>
              </a:rPr>
              <a:t>Nov 2011</a:t>
            </a:r>
            <a:endParaRPr lang="en-US" dirty="0">
              <a:solidFill>
                <a:srgbClr val="000000"/>
              </a:solidFill>
            </a:endParaRPr>
          </a:p>
        </p:txBody>
      </p:sp>
      <p:sp>
        <p:nvSpPr>
          <p:cNvPr id="27" name="Freeform 26"/>
          <p:cNvSpPr/>
          <p:nvPr/>
        </p:nvSpPr>
        <p:spPr>
          <a:xfrm>
            <a:off x="6622997" y="1921346"/>
            <a:ext cx="2430026" cy="768497"/>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t" anchorCtr="1">
            <a:noAutofit/>
          </a:bodyPr>
          <a:lstStyle/>
          <a:p>
            <a:pPr lvl="0" algn="ctr" defTabSz="800100">
              <a:lnSpc>
                <a:spcPct val="90000"/>
              </a:lnSpc>
              <a:spcBef>
                <a:spcPct val="0"/>
              </a:spcBef>
              <a:spcAft>
                <a:spcPct val="35000"/>
              </a:spcAft>
            </a:pPr>
            <a:r>
              <a:rPr lang="en-US" sz="2400" b="1" dirty="0" smtClean="0">
                <a:solidFill>
                  <a:srgbClr val="FFFFFF"/>
                </a:solidFill>
              </a:rPr>
              <a:t>EAGER/WKSHOP Phase</a:t>
            </a:r>
            <a:endParaRPr lang="en-US" sz="2400" b="1" kern="1200" dirty="0">
              <a:solidFill>
                <a:srgbClr val="FFFFFF"/>
              </a:solidFill>
            </a:endParaRPr>
          </a:p>
        </p:txBody>
      </p:sp>
      <p:sp>
        <p:nvSpPr>
          <p:cNvPr id="2" name="TextBox 1"/>
          <p:cNvSpPr txBox="1"/>
          <p:nvPr/>
        </p:nvSpPr>
        <p:spPr>
          <a:xfrm>
            <a:off x="4513416" y="847592"/>
            <a:ext cx="3980577" cy="830997"/>
          </a:xfrm>
          <a:prstGeom prst="rect">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pPr marL="285750" indent="-285750">
              <a:buFont typeface="Wingdings" charset="2"/>
              <a:buChar char="u"/>
            </a:pPr>
            <a:r>
              <a:rPr lang="en-US" sz="1600" dirty="0" smtClean="0"/>
              <a:t>Accelerating the Community Dialog</a:t>
            </a:r>
          </a:p>
          <a:p>
            <a:pPr marL="285750" indent="-285750">
              <a:buFont typeface="Wingdings" charset="2"/>
              <a:buChar char="u"/>
            </a:pPr>
            <a:r>
              <a:rPr lang="en-US" sz="1600" dirty="0" smtClean="0"/>
              <a:t>Defining the initial scope of EarthCube</a:t>
            </a:r>
          </a:p>
          <a:p>
            <a:pPr marL="285750" indent="-285750">
              <a:buFont typeface="Wingdings" charset="2"/>
              <a:buChar char="u"/>
            </a:pPr>
            <a:r>
              <a:rPr lang="en-US" sz="1600" dirty="0" smtClean="0"/>
              <a:t>New starting point for collaboration</a:t>
            </a:r>
            <a:endParaRPr lang="en-US" sz="1600" dirty="0"/>
          </a:p>
        </p:txBody>
      </p:sp>
      <p:cxnSp>
        <p:nvCxnSpPr>
          <p:cNvPr id="5" name="Straight Arrow Connector 4"/>
          <p:cNvCxnSpPr>
            <a:stCxn id="2" idx="2"/>
            <a:endCxn id="22" idx="0"/>
          </p:cNvCxnSpPr>
          <p:nvPr/>
        </p:nvCxnSpPr>
        <p:spPr>
          <a:xfrm flipH="1">
            <a:off x="5963796" y="1678589"/>
            <a:ext cx="539909" cy="132161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4" name="Straight Arrow Connector 23"/>
          <p:cNvCxnSpPr/>
          <p:nvPr/>
        </p:nvCxnSpPr>
        <p:spPr>
          <a:xfrm flipV="1">
            <a:off x="6674051" y="2911044"/>
            <a:ext cx="913129" cy="2285362"/>
          </a:xfrm>
          <a:prstGeom prst="straightConnector1">
            <a:avLst/>
          </a:prstGeom>
          <a:ln>
            <a:solidFill>
              <a:schemeClr val="dk1">
                <a:alpha val="50000"/>
              </a:schemeClr>
            </a:solidFill>
            <a:tailEnd type="arrow"/>
          </a:ln>
        </p:spPr>
        <p:style>
          <a:lnRef idx="3">
            <a:schemeClr val="dk1"/>
          </a:lnRef>
          <a:fillRef idx="0">
            <a:schemeClr val="dk1"/>
          </a:fillRef>
          <a:effectRef idx="2">
            <a:schemeClr val="dk1"/>
          </a:effectRef>
          <a:fontRef idx="minor">
            <a:schemeClr val="tx1"/>
          </a:fontRef>
        </p:style>
      </p:cxnSp>
      <p:sp>
        <p:nvSpPr>
          <p:cNvPr id="23" name="TextBox 22"/>
          <p:cNvSpPr txBox="1"/>
          <p:nvPr/>
        </p:nvSpPr>
        <p:spPr>
          <a:xfrm>
            <a:off x="4569853" y="5187587"/>
            <a:ext cx="4208396" cy="830997"/>
          </a:xfrm>
          <a:prstGeom prst="rect">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pPr marL="285750" indent="-285750">
              <a:buFont typeface="Wingdings" charset="2"/>
              <a:buChar char="u"/>
            </a:pPr>
            <a:r>
              <a:rPr lang="en-US" sz="1600" dirty="0" smtClean="0"/>
              <a:t>Unprecedented collaborations</a:t>
            </a:r>
          </a:p>
          <a:p>
            <a:pPr marL="285750" indent="-285750">
              <a:buFont typeface="Wingdings" charset="2"/>
              <a:buChar char="u"/>
            </a:pPr>
            <a:r>
              <a:rPr lang="en-US" sz="1600" dirty="0" smtClean="0"/>
              <a:t>Focused efforts to gather &amp; share knowledge</a:t>
            </a:r>
          </a:p>
          <a:p>
            <a:pPr marL="285750" indent="-285750">
              <a:buFont typeface="Wingdings" charset="2"/>
              <a:buChar char="u"/>
            </a:pPr>
            <a:r>
              <a:rPr lang="en-US" sz="1600" dirty="0" smtClean="0"/>
              <a:t>Growing interest in EarthCube </a:t>
            </a:r>
            <a:endParaRPr lang="en-US" sz="1600" dirty="0"/>
          </a:p>
        </p:txBody>
      </p:sp>
      <p:sp>
        <p:nvSpPr>
          <p:cNvPr id="26" name="TextBox 25"/>
          <p:cNvSpPr txBox="1"/>
          <p:nvPr/>
        </p:nvSpPr>
        <p:spPr>
          <a:xfrm>
            <a:off x="7011204" y="3047495"/>
            <a:ext cx="1903085" cy="369332"/>
          </a:xfrm>
          <a:prstGeom prst="rect">
            <a:avLst/>
          </a:prstGeom>
          <a:noFill/>
        </p:spPr>
        <p:txBody>
          <a:bodyPr wrap="none" rtlCol="0">
            <a:spAutoFit/>
          </a:bodyPr>
          <a:lstStyle/>
          <a:p>
            <a:r>
              <a:rPr lang="en-US" dirty="0" smtClean="0">
                <a:solidFill>
                  <a:srgbClr val="000000"/>
                </a:solidFill>
              </a:rPr>
              <a:t>Dec 2011- present</a:t>
            </a:r>
            <a:endParaRPr lang="en-US" dirty="0">
              <a:solidFill>
                <a:srgbClr val="000000"/>
              </a:solidFill>
            </a:endParaRPr>
          </a:p>
        </p:txBody>
      </p:sp>
    </p:spTree>
    <p:extLst>
      <p:ext uri="{BB962C8B-B14F-4D97-AF65-F5344CB8AC3E}">
        <p14:creationId xmlns:p14="http://schemas.microsoft.com/office/powerpoint/2010/main" val="34535642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78100" y="88900"/>
            <a:ext cx="3987800" cy="647481"/>
          </a:xfrm>
        </p:spPr>
        <p:style>
          <a:lnRef idx="0">
            <a:schemeClr val="accent2"/>
          </a:lnRef>
          <a:fillRef idx="3">
            <a:schemeClr val="accent2"/>
          </a:fillRef>
          <a:effectRef idx="3">
            <a:schemeClr val="accent2"/>
          </a:effectRef>
          <a:fontRef idx="minor">
            <a:schemeClr val="lt1"/>
          </a:fontRef>
        </p:style>
        <p:txBody>
          <a:bodyPr>
            <a:normAutofit fontScale="90000"/>
          </a:bodyPr>
          <a:lstStyle/>
          <a:p>
            <a:r>
              <a:rPr lang="en-US" b="1" dirty="0" smtClean="0">
                <a:solidFill>
                  <a:srgbClr val="000000"/>
                </a:solidFill>
                <a:effectLst>
                  <a:outerShdw blurRad="50800" dist="38100" dir="2700000" algn="tl" rotWithShape="0">
                    <a:prstClr val="black">
                      <a:alpha val="40000"/>
                    </a:prstClr>
                  </a:outerShdw>
                </a:effectLst>
              </a:rPr>
              <a:t>Timeline</a:t>
            </a:r>
            <a:endParaRPr lang="en-US" b="1" dirty="0">
              <a:solidFill>
                <a:srgbClr val="000000"/>
              </a:solidFill>
              <a:effectLst>
                <a:outerShdw blurRad="50800" dist="38100" dir="2700000" algn="tl" rotWithShape="0">
                  <a:prstClr val="black">
                    <a:alpha val="40000"/>
                  </a:prstClr>
                </a:outerShdw>
              </a:effectLst>
            </a:endParaRPr>
          </a:p>
        </p:txBody>
      </p:sp>
      <p:sp>
        <p:nvSpPr>
          <p:cNvPr id="11" name="Freeform 10"/>
          <p:cNvSpPr/>
          <p:nvPr/>
        </p:nvSpPr>
        <p:spPr>
          <a:xfrm rot="18947451">
            <a:off x="583890" y="1795806"/>
            <a:ext cx="1852998" cy="565419"/>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b" anchorCtr="0">
            <a:noAutofit/>
          </a:bodyPr>
          <a:lstStyle/>
          <a:p>
            <a:pPr lvl="0" algn="just" defTabSz="800100">
              <a:lnSpc>
                <a:spcPct val="90000"/>
              </a:lnSpc>
              <a:spcBef>
                <a:spcPct val="0"/>
              </a:spcBef>
              <a:spcAft>
                <a:spcPct val="35000"/>
              </a:spcAft>
            </a:pPr>
            <a:r>
              <a:rPr lang="en-US" sz="2400" b="1" kern="1200" dirty="0" smtClean="0"/>
              <a:t>First Awards</a:t>
            </a:r>
          </a:p>
        </p:txBody>
      </p:sp>
      <p:sp>
        <p:nvSpPr>
          <p:cNvPr id="19" name="Freeform 18"/>
          <p:cNvSpPr/>
          <p:nvPr/>
        </p:nvSpPr>
        <p:spPr>
          <a:xfrm>
            <a:off x="4569853" y="0"/>
            <a:ext cx="1740255" cy="1835107"/>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endParaRPr lang="en-US" sz="1800" kern="1200" dirty="0"/>
          </a:p>
        </p:txBody>
      </p:sp>
      <p:sp>
        <p:nvSpPr>
          <p:cNvPr id="10" name="Notched Right Arrow 9"/>
          <p:cNvSpPr/>
          <p:nvPr/>
        </p:nvSpPr>
        <p:spPr>
          <a:xfrm>
            <a:off x="127441" y="2419875"/>
            <a:ext cx="8937730" cy="2202938"/>
          </a:xfrm>
          <a:prstGeom prst="notchedRightArrow">
            <a:avLst/>
          </a:prstGeom>
        </p:spPr>
        <p:style>
          <a:lnRef idx="0">
            <a:schemeClr val="accent4"/>
          </a:lnRef>
          <a:fillRef idx="3">
            <a:schemeClr val="accent4"/>
          </a:fillRef>
          <a:effectRef idx="3">
            <a:schemeClr val="accent4"/>
          </a:effectRef>
          <a:fontRef idx="minor">
            <a:schemeClr val="lt1"/>
          </a:fontRef>
        </p:style>
      </p:sp>
      <p:sp>
        <p:nvSpPr>
          <p:cNvPr id="12" name="Oval 11"/>
          <p:cNvSpPr/>
          <p:nvPr/>
        </p:nvSpPr>
        <p:spPr>
          <a:xfrm>
            <a:off x="711658" y="3370713"/>
            <a:ext cx="384190" cy="405730"/>
          </a:xfrm>
          <a:prstGeom prst="ellipse">
            <a:avLst/>
          </a:prstGeom>
        </p:spPr>
        <p:style>
          <a:lnRef idx="0">
            <a:schemeClr val="accent4"/>
          </a:lnRef>
          <a:fillRef idx="3">
            <a:schemeClr val="accent4"/>
          </a:fillRef>
          <a:effectRef idx="3">
            <a:schemeClr val="accent4"/>
          </a:effectRef>
          <a:fontRef idx="minor">
            <a:schemeClr val="lt1"/>
          </a:fontRef>
        </p:style>
      </p:sp>
      <p:sp>
        <p:nvSpPr>
          <p:cNvPr id="13" name="Freeform 12"/>
          <p:cNvSpPr/>
          <p:nvPr/>
        </p:nvSpPr>
        <p:spPr>
          <a:xfrm rot="18895963">
            <a:off x="1550750" y="4648658"/>
            <a:ext cx="2010589" cy="953788"/>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t" anchorCtr="1">
            <a:noAutofit/>
          </a:bodyPr>
          <a:lstStyle/>
          <a:p>
            <a:pPr lvl="0" algn="ctr" defTabSz="800100">
              <a:lnSpc>
                <a:spcPct val="90000"/>
              </a:lnSpc>
              <a:spcBef>
                <a:spcPct val="0"/>
              </a:spcBef>
              <a:spcAft>
                <a:spcPct val="35000"/>
              </a:spcAft>
            </a:pPr>
            <a:r>
              <a:rPr lang="en-US" sz="2400" b="1" dirty="0" smtClean="0"/>
              <a:t>Chapeau Solicitation </a:t>
            </a:r>
            <a:r>
              <a:rPr lang="en-US" sz="2400" b="1" kern="1200" dirty="0" smtClean="0"/>
              <a:t> </a:t>
            </a:r>
            <a:endParaRPr lang="en-US" sz="2400" b="1" kern="1200" dirty="0"/>
          </a:p>
          <a:p>
            <a:pPr marL="114300" lvl="1" indent="-114300" algn="ctr" defTabSz="622300">
              <a:lnSpc>
                <a:spcPct val="90000"/>
              </a:lnSpc>
              <a:spcBef>
                <a:spcPct val="0"/>
              </a:spcBef>
              <a:spcAft>
                <a:spcPct val="15000"/>
              </a:spcAft>
              <a:buChar char="••"/>
            </a:pPr>
            <a:endParaRPr lang="en-US" sz="1400" kern="1200" dirty="0"/>
          </a:p>
          <a:p>
            <a:pPr marL="114300" lvl="1" indent="-114300" algn="ctr" defTabSz="622300">
              <a:lnSpc>
                <a:spcPct val="90000"/>
              </a:lnSpc>
              <a:spcBef>
                <a:spcPct val="0"/>
              </a:spcBef>
              <a:spcAft>
                <a:spcPct val="15000"/>
              </a:spcAft>
              <a:buChar char="••"/>
            </a:pPr>
            <a:endParaRPr lang="en-US" sz="1400" kern="1200" dirty="0"/>
          </a:p>
        </p:txBody>
      </p:sp>
      <p:sp>
        <p:nvSpPr>
          <p:cNvPr id="20" name="Oval 19"/>
          <p:cNvSpPr/>
          <p:nvPr/>
        </p:nvSpPr>
        <p:spPr>
          <a:xfrm>
            <a:off x="7587180" y="3370713"/>
            <a:ext cx="384190" cy="405730"/>
          </a:xfrm>
          <a:prstGeom prst="ellipse">
            <a:avLst/>
          </a:prstGeom>
        </p:spPr>
        <p:style>
          <a:lnRef idx="0">
            <a:schemeClr val="accent4"/>
          </a:lnRef>
          <a:fillRef idx="3">
            <a:schemeClr val="accent4"/>
          </a:fillRef>
          <a:effectRef idx="3">
            <a:schemeClr val="accent4"/>
          </a:effectRef>
          <a:fontRef idx="minor">
            <a:schemeClr val="lt1"/>
          </a:fontRef>
        </p:style>
      </p:sp>
      <p:sp>
        <p:nvSpPr>
          <p:cNvPr id="7" name="TextBox 6"/>
          <p:cNvSpPr txBox="1"/>
          <p:nvPr/>
        </p:nvSpPr>
        <p:spPr>
          <a:xfrm>
            <a:off x="164557" y="3000199"/>
            <a:ext cx="1782572" cy="369332"/>
          </a:xfrm>
          <a:prstGeom prst="rect">
            <a:avLst/>
          </a:prstGeom>
          <a:noFill/>
        </p:spPr>
        <p:txBody>
          <a:bodyPr wrap="none" rtlCol="0">
            <a:spAutoFit/>
          </a:bodyPr>
          <a:lstStyle/>
          <a:p>
            <a:r>
              <a:rPr lang="en-US" dirty="0" smtClean="0">
                <a:solidFill>
                  <a:schemeClr val="bg1"/>
                </a:solidFill>
              </a:rPr>
              <a:t>Mar – May, 2012</a:t>
            </a:r>
            <a:endParaRPr lang="en-US" dirty="0">
              <a:solidFill>
                <a:schemeClr val="bg1"/>
              </a:solidFill>
            </a:endParaRPr>
          </a:p>
        </p:txBody>
      </p:sp>
      <p:sp>
        <p:nvSpPr>
          <p:cNvPr id="8" name="TextBox 7"/>
          <p:cNvSpPr txBox="1"/>
          <p:nvPr/>
        </p:nvSpPr>
        <p:spPr>
          <a:xfrm>
            <a:off x="2068155" y="3000199"/>
            <a:ext cx="1193431" cy="369332"/>
          </a:xfrm>
          <a:prstGeom prst="rect">
            <a:avLst/>
          </a:prstGeom>
          <a:noFill/>
        </p:spPr>
        <p:txBody>
          <a:bodyPr wrap="none" rtlCol="0">
            <a:spAutoFit/>
          </a:bodyPr>
          <a:lstStyle/>
          <a:p>
            <a:r>
              <a:rPr lang="en-US" dirty="0" smtClean="0">
                <a:solidFill>
                  <a:schemeClr val="bg1"/>
                </a:solidFill>
              </a:rPr>
              <a:t>June, 2012</a:t>
            </a:r>
            <a:endParaRPr lang="en-US" dirty="0">
              <a:solidFill>
                <a:schemeClr val="bg1"/>
              </a:solidFill>
            </a:endParaRPr>
          </a:p>
        </p:txBody>
      </p:sp>
      <p:sp>
        <p:nvSpPr>
          <p:cNvPr id="21" name="TextBox 20"/>
          <p:cNvSpPr txBox="1"/>
          <p:nvPr/>
        </p:nvSpPr>
        <p:spPr>
          <a:xfrm>
            <a:off x="3603671" y="3000199"/>
            <a:ext cx="1239304" cy="369332"/>
          </a:xfrm>
          <a:prstGeom prst="rect">
            <a:avLst/>
          </a:prstGeom>
          <a:noFill/>
        </p:spPr>
        <p:txBody>
          <a:bodyPr wrap="none" rtlCol="0">
            <a:spAutoFit/>
          </a:bodyPr>
          <a:lstStyle/>
          <a:p>
            <a:r>
              <a:rPr lang="en-US" dirty="0" smtClean="0">
                <a:solidFill>
                  <a:schemeClr val="bg1"/>
                </a:solidFill>
              </a:rPr>
              <a:t>~Sept 2012</a:t>
            </a:r>
            <a:endParaRPr lang="en-US" dirty="0">
              <a:solidFill>
                <a:schemeClr val="bg1"/>
              </a:solidFill>
            </a:endParaRPr>
          </a:p>
        </p:txBody>
      </p:sp>
      <p:sp>
        <p:nvSpPr>
          <p:cNvPr id="22" name="TextBox 21"/>
          <p:cNvSpPr txBox="1"/>
          <p:nvPr/>
        </p:nvSpPr>
        <p:spPr>
          <a:xfrm>
            <a:off x="5423887" y="3000199"/>
            <a:ext cx="1622184" cy="369332"/>
          </a:xfrm>
          <a:prstGeom prst="rect">
            <a:avLst/>
          </a:prstGeom>
          <a:noFill/>
        </p:spPr>
        <p:txBody>
          <a:bodyPr wrap="none" rtlCol="0">
            <a:spAutoFit/>
          </a:bodyPr>
          <a:lstStyle/>
          <a:p>
            <a:r>
              <a:rPr lang="en-US" dirty="0" smtClean="0">
                <a:solidFill>
                  <a:schemeClr val="bg1"/>
                </a:solidFill>
              </a:rPr>
              <a:t>Sept -Nov 2012</a:t>
            </a:r>
            <a:endParaRPr lang="en-US" dirty="0">
              <a:solidFill>
                <a:schemeClr val="bg1"/>
              </a:solidFill>
            </a:endParaRPr>
          </a:p>
        </p:txBody>
      </p:sp>
      <p:sp>
        <p:nvSpPr>
          <p:cNvPr id="26" name="TextBox 25"/>
          <p:cNvSpPr txBox="1"/>
          <p:nvPr/>
        </p:nvSpPr>
        <p:spPr>
          <a:xfrm>
            <a:off x="7087847" y="3000199"/>
            <a:ext cx="1243474" cy="369332"/>
          </a:xfrm>
          <a:prstGeom prst="rect">
            <a:avLst/>
          </a:prstGeom>
          <a:noFill/>
        </p:spPr>
        <p:txBody>
          <a:bodyPr wrap="none" rtlCol="0">
            <a:spAutoFit/>
          </a:bodyPr>
          <a:lstStyle/>
          <a:p>
            <a:r>
              <a:rPr lang="en-US" dirty="0" smtClean="0">
                <a:solidFill>
                  <a:schemeClr val="bg1"/>
                </a:solidFill>
              </a:rPr>
              <a:t>2012 -2013</a:t>
            </a:r>
            <a:endParaRPr lang="en-US" dirty="0">
              <a:solidFill>
                <a:schemeClr val="bg1"/>
              </a:solidFill>
            </a:endParaRPr>
          </a:p>
        </p:txBody>
      </p:sp>
      <p:sp>
        <p:nvSpPr>
          <p:cNvPr id="16" name="Oval 15"/>
          <p:cNvSpPr/>
          <p:nvPr/>
        </p:nvSpPr>
        <p:spPr>
          <a:xfrm>
            <a:off x="3957324" y="3370713"/>
            <a:ext cx="384190" cy="405730"/>
          </a:xfrm>
          <a:prstGeom prst="ellipse">
            <a:avLst/>
          </a:prstGeom>
        </p:spPr>
        <p:style>
          <a:lnRef idx="0">
            <a:schemeClr val="accent4"/>
          </a:lnRef>
          <a:fillRef idx="3">
            <a:schemeClr val="accent4"/>
          </a:fillRef>
          <a:effectRef idx="3">
            <a:schemeClr val="accent4"/>
          </a:effectRef>
          <a:fontRef idx="minor">
            <a:schemeClr val="lt1"/>
          </a:fontRef>
        </p:style>
      </p:sp>
      <p:sp>
        <p:nvSpPr>
          <p:cNvPr id="23" name="Freeform 22"/>
          <p:cNvSpPr/>
          <p:nvPr/>
        </p:nvSpPr>
        <p:spPr>
          <a:xfrm rot="18947451">
            <a:off x="2300818" y="1798061"/>
            <a:ext cx="1852998" cy="549486"/>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b" anchorCtr="0">
            <a:noAutofit/>
          </a:bodyPr>
          <a:lstStyle/>
          <a:p>
            <a:pPr lvl="0" algn="just" defTabSz="800100">
              <a:lnSpc>
                <a:spcPct val="90000"/>
              </a:lnSpc>
              <a:spcBef>
                <a:spcPct val="0"/>
              </a:spcBef>
              <a:spcAft>
                <a:spcPct val="35000"/>
              </a:spcAft>
            </a:pPr>
            <a:r>
              <a:rPr lang="en-US" sz="2400" b="1" kern="1200" dirty="0" smtClean="0"/>
              <a:t>Charrette </a:t>
            </a:r>
            <a:r>
              <a:rPr lang="en-US" sz="2400" b="1" dirty="0"/>
              <a:t>2</a:t>
            </a:r>
            <a:endParaRPr lang="en-US" sz="2400" b="1" kern="1200" dirty="0" smtClean="0"/>
          </a:p>
        </p:txBody>
      </p:sp>
      <p:cxnSp>
        <p:nvCxnSpPr>
          <p:cNvPr id="29" name="Straight Connector 28"/>
          <p:cNvCxnSpPr>
            <a:stCxn id="16" idx="4"/>
          </p:cNvCxnSpPr>
          <p:nvPr/>
        </p:nvCxnSpPr>
        <p:spPr>
          <a:xfrm flipH="1">
            <a:off x="3801365" y="3776443"/>
            <a:ext cx="348054" cy="1144649"/>
          </a:xfrm>
          <a:prstGeom prst="line">
            <a:avLst/>
          </a:prstGeom>
        </p:spPr>
        <p:style>
          <a:lnRef idx="3">
            <a:schemeClr val="dk1"/>
          </a:lnRef>
          <a:fillRef idx="0">
            <a:schemeClr val="dk1"/>
          </a:fillRef>
          <a:effectRef idx="2">
            <a:schemeClr val="dk1"/>
          </a:effectRef>
          <a:fontRef idx="minor">
            <a:schemeClr val="tx1"/>
          </a:fontRef>
        </p:style>
      </p:cxnSp>
      <p:cxnSp>
        <p:nvCxnSpPr>
          <p:cNvPr id="6" name="Straight Connector 5"/>
          <p:cNvCxnSpPr/>
          <p:nvPr/>
        </p:nvCxnSpPr>
        <p:spPr>
          <a:xfrm flipH="1">
            <a:off x="2257887" y="3673823"/>
            <a:ext cx="350978" cy="1097343"/>
          </a:xfrm>
          <a:prstGeom prst="line">
            <a:avLst/>
          </a:prstGeom>
        </p:spPr>
        <p:style>
          <a:lnRef idx="3">
            <a:schemeClr val="dk1"/>
          </a:lnRef>
          <a:fillRef idx="0">
            <a:schemeClr val="dk1"/>
          </a:fillRef>
          <a:effectRef idx="2">
            <a:schemeClr val="dk1"/>
          </a:effectRef>
          <a:fontRef idx="minor">
            <a:schemeClr val="tx1"/>
          </a:fontRef>
        </p:style>
      </p:cxnSp>
      <p:sp>
        <p:nvSpPr>
          <p:cNvPr id="31" name="Freeform 30"/>
          <p:cNvSpPr/>
          <p:nvPr/>
        </p:nvSpPr>
        <p:spPr>
          <a:xfrm rot="18947451">
            <a:off x="5217055" y="1298332"/>
            <a:ext cx="1852998" cy="1144954"/>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b" anchorCtr="0">
            <a:noAutofit/>
          </a:bodyPr>
          <a:lstStyle/>
          <a:p>
            <a:pPr lvl="0" algn="just" defTabSz="800100">
              <a:lnSpc>
                <a:spcPct val="90000"/>
              </a:lnSpc>
              <a:spcBef>
                <a:spcPct val="0"/>
              </a:spcBef>
              <a:spcAft>
                <a:spcPts val="42"/>
              </a:spcAft>
            </a:pPr>
            <a:r>
              <a:rPr lang="en-US" sz="2400" b="1" dirty="0" smtClean="0"/>
              <a:t>End-user engagement events</a:t>
            </a:r>
            <a:endParaRPr lang="en-US" sz="2400" b="1" kern="1200" dirty="0" smtClean="0"/>
          </a:p>
        </p:txBody>
      </p:sp>
      <p:cxnSp>
        <p:nvCxnSpPr>
          <p:cNvPr id="34" name="Straight Connector 33"/>
          <p:cNvCxnSpPr/>
          <p:nvPr/>
        </p:nvCxnSpPr>
        <p:spPr>
          <a:xfrm flipH="1">
            <a:off x="7587180" y="3776443"/>
            <a:ext cx="202325" cy="1144649"/>
          </a:xfrm>
          <a:prstGeom prst="line">
            <a:avLst/>
          </a:prstGeom>
        </p:spPr>
        <p:style>
          <a:lnRef idx="3">
            <a:schemeClr val="dk1"/>
          </a:lnRef>
          <a:fillRef idx="0">
            <a:schemeClr val="dk1"/>
          </a:fillRef>
          <a:effectRef idx="2">
            <a:schemeClr val="dk1"/>
          </a:effectRef>
          <a:fontRef idx="minor">
            <a:schemeClr val="tx1"/>
          </a:fontRef>
        </p:style>
      </p:cxnSp>
      <p:sp>
        <p:nvSpPr>
          <p:cNvPr id="14" name="Oval 13"/>
          <p:cNvSpPr/>
          <p:nvPr/>
        </p:nvSpPr>
        <p:spPr>
          <a:xfrm>
            <a:off x="2371630" y="3370713"/>
            <a:ext cx="384190" cy="405730"/>
          </a:xfrm>
          <a:prstGeom prst="ellipse">
            <a:avLst/>
          </a:prstGeom>
        </p:spPr>
        <p:style>
          <a:lnRef idx="0">
            <a:schemeClr val="accent4"/>
          </a:lnRef>
          <a:fillRef idx="3">
            <a:schemeClr val="accent4"/>
          </a:fillRef>
          <a:effectRef idx="3">
            <a:schemeClr val="accent4"/>
          </a:effectRef>
          <a:fontRef idx="minor">
            <a:schemeClr val="lt1"/>
          </a:fontRef>
        </p:style>
      </p:sp>
      <p:cxnSp>
        <p:nvCxnSpPr>
          <p:cNvPr id="30" name="Straight Connector 29"/>
          <p:cNvCxnSpPr/>
          <p:nvPr/>
        </p:nvCxnSpPr>
        <p:spPr>
          <a:xfrm flipH="1">
            <a:off x="5611900" y="3666439"/>
            <a:ext cx="350978" cy="1097343"/>
          </a:xfrm>
          <a:prstGeom prst="line">
            <a:avLst/>
          </a:prstGeom>
        </p:spPr>
        <p:style>
          <a:lnRef idx="3">
            <a:schemeClr val="dk1"/>
          </a:lnRef>
          <a:fillRef idx="0">
            <a:schemeClr val="dk1"/>
          </a:fillRef>
          <a:effectRef idx="2">
            <a:schemeClr val="dk1"/>
          </a:effectRef>
          <a:fontRef idx="minor">
            <a:schemeClr val="tx1"/>
          </a:fontRef>
        </p:style>
      </p:cxnSp>
      <p:sp>
        <p:nvSpPr>
          <p:cNvPr id="32" name="Oval 31"/>
          <p:cNvSpPr/>
          <p:nvPr/>
        </p:nvSpPr>
        <p:spPr>
          <a:xfrm>
            <a:off x="5722624" y="3326827"/>
            <a:ext cx="384190" cy="405730"/>
          </a:xfrm>
          <a:prstGeom prst="ellipse">
            <a:avLst/>
          </a:prstGeom>
        </p:spPr>
        <p:style>
          <a:lnRef idx="0">
            <a:schemeClr val="accent4"/>
          </a:lnRef>
          <a:fillRef idx="3">
            <a:schemeClr val="accent4"/>
          </a:fillRef>
          <a:effectRef idx="3">
            <a:schemeClr val="accent4"/>
          </a:effectRef>
          <a:fontRef idx="minor">
            <a:schemeClr val="lt1"/>
          </a:fontRef>
        </p:style>
      </p:sp>
      <p:sp>
        <p:nvSpPr>
          <p:cNvPr id="15" name="Freeform 14"/>
          <p:cNvSpPr/>
          <p:nvPr/>
        </p:nvSpPr>
        <p:spPr>
          <a:xfrm rot="18909219">
            <a:off x="2901850" y="4848522"/>
            <a:ext cx="2238828" cy="1072225"/>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t" anchorCtr="1">
            <a:noAutofit/>
          </a:bodyPr>
          <a:lstStyle/>
          <a:p>
            <a:pPr algn="ctr" defTabSz="800100">
              <a:lnSpc>
                <a:spcPct val="90000"/>
              </a:lnSpc>
              <a:spcBef>
                <a:spcPct val="0"/>
              </a:spcBef>
              <a:spcAft>
                <a:spcPts val="42"/>
              </a:spcAft>
            </a:pPr>
            <a:r>
              <a:rPr lang="en-US" sz="2400" b="1" dirty="0"/>
              <a:t>Chapeau</a:t>
            </a:r>
          </a:p>
          <a:p>
            <a:pPr algn="ctr" defTabSz="800100">
              <a:lnSpc>
                <a:spcPct val="90000"/>
              </a:lnSpc>
              <a:spcBef>
                <a:spcPct val="0"/>
              </a:spcBef>
              <a:spcAft>
                <a:spcPct val="35000"/>
              </a:spcAft>
            </a:pPr>
            <a:r>
              <a:rPr lang="en-US" sz="2400" b="1" dirty="0"/>
              <a:t>Amendment 1</a:t>
            </a:r>
          </a:p>
          <a:p>
            <a:pPr marL="114300" lvl="1" indent="-114300" algn="ctr" defTabSz="622300">
              <a:lnSpc>
                <a:spcPct val="90000"/>
              </a:lnSpc>
              <a:spcBef>
                <a:spcPct val="0"/>
              </a:spcBef>
              <a:spcAft>
                <a:spcPct val="15000"/>
              </a:spcAft>
              <a:buChar char="••"/>
            </a:pPr>
            <a:endParaRPr lang="en-US" sz="1400" dirty="0"/>
          </a:p>
          <a:p>
            <a:pPr marL="114300" lvl="1" indent="-114300" algn="ctr" defTabSz="622300">
              <a:lnSpc>
                <a:spcPct val="90000"/>
              </a:lnSpc>
              <a:spcBef>
                <a:spcPct val="0"/>
              </a:spcBef>
              <a:spcAft>
                <a:spcPct val="15000"/>
              </a:spcAft>
              <a:buChar char="••"/>
            </a:pPr>
            <a:endParaRPr lang="en-US" sz="1400" dirty="0"/>
          </a:p>
        </p:txBody>
      </p:sp>
      <p:sp>
        <p:nvSpPr>
          <p:cNvPr id="27" name="Freeform 26"/>
          <p:cNvSpPr/>
          <p:nvPr/>
        </p:nvSpPr>
        <p:spPr>
          <a:xfrm rot="18911882">
            <a:off x="5269713" y="4584620"/>
            <a:ext cx="1545555" cy="1222418"/>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t" anchorCtr="1">
            <a:noAutofit/>
          </a:bodyPr>
          <a:lstStyle/>
          <a:p>
            <a:pPr lvl="0" algn="l" defTabSz="800100">
              <a:lnSpc>
                <a:spcPct val="90000"/>
              </a:lnSpc>
              <a:spcBef>
                <a:spcPct val="0"/>
              </a:spcBef>
              <a:spcAft>
                <a:spcPts val="42"/>
              </a:spcAft>
            </a:pPr>
            <a:r>
              <a:rPr lang="en-US" sz="2400" b="1" dirty="0" smtClean="0"/>
              <a:t>More</a:t>
            </a:r>
          </a:p>
          <a:p>
            <a:pPr lvl="0" algn="l" defTabSz="800100">
              <a:lnSpc>
                <a:spcPct val="90000"/>
              </a:lnSpc>
              <a:spcBef>
                <a:spcPct val="0"/>
              </a:spcBef>
              <a:spcAft>
                <a:spcPts val="42"/>
              </a:spcAft>
            </a:pPr>
            <a:r>
              <a:rPr lang="en-US" sz="2400" b="1" dirty="0" smtClean="0"/>
              <a:t>EAGER</a:t>
            </a:r>
          </a:p>
          <a:p>
            <a:pPr lvl="0" algn="l" defTabSz="800100">
              <a:lnSpc>
                <a:spcPct val="90000"/>
              </a:lnSpc>
              <a:spcBef>
                <a:spcPct val="0"/>
              </a:spcBef>
              <a:spcAft>
                <a:spcPts val="42"/>
              </a:spcAft>
            </a:pPr>
            <a:r>
              <a:rPr lang="en-US" sz="2400" b="1" dirty="0" smtClean="0"/>
              <a:t>Awards? </a:t>
            </a:r>
            <a:endParaRPr lang="en-US" sz="2400" b="1" kern="1200" dirty="0"/>
          </a:p>
          <a:p>
            <a:pPr marL="114300" lvl="1" indent="-114300" algn="l" defTabSz="622300">
              <a:lnSpc>
                <a:spcPct val="90000"/>
              </a:lnSpc>
              <a:spcBef>
                <a:spcPct val="0"/>
              </a:spcBef>
              <a:spcAft>
                <a:spcPct val="15000"/>
              </a:spcAft>
              <a:buChar char="••"/>
            </a:pPr>
            <a:endParaRPr lang="en-US" sz="2400" b="1" kern="1200" dirty="0"/>
          </a:p>
          <a:p>
            <a:pPr marL="114300" lvl="1" indent="-114300" algn="l" defTabSz="622300">
              <a:lnSpc>
                <a:spcPct val="90000"/>
              </a:lnSpc>
              <a:spcBef>
                <a:spcPct val="0"/>
              </a:spcBef>
              <a:spcAft>
                <a:spcPct val="15000"/>
              </a:spcAft>
              <a:buChar char="••"/>
            </a:pPr>
            <a:endParaRPr lang="en-US" sz="2400" b="1" kern="1200" dirty="0"/>
          </a:p>
        </p:txBody>
      </p:sp>
      <p:sp>
        <p:nvSpPr>
          <p:cNvPr id="33" name="Freeform 32"/>
          <p:cNvSpPr/>
          <p:nvPr/>
        </p:nvSpPr>
        <p:spPr>
          <a:xfrm rot="18920493">
            <a:off x="6670091" y="4882262"/>
            <a:ext cx="2238828" cy="829001"/>
          </a:xfrm>
          <a:custGeom>
            <a:avLst/>
            <a:gdLst>
              <a:gd name="connsiteX0" fmla="*/ 0 w 1740255"/>
              <a:gd name="connsiteY0" fmla="*/ 0 h 1730353"/>
              <a:gd name="connsiteX1" fmla="*/ 1740255 w 1740255"/>
              <a:gd name="connsiteY1" fmla="*/ 0 h 1730353"/>
              <a:gd name="connsiteX2" fmla="*/ 1740255 w 1740255"/>
              <a:gd name="connsiteY2" fmla="*/ 1730353 h 1730353"/>
              <a:gd name="connsiteX3" fmla="*/ 0 w 1740255"/>
              <a:gd name="connsiteY3" fmla="*/ 1730353 h 1730353"/>
              <a:gd name="connsiteX4" fmla="*/ 0 w 1740255"/>
              <a:gd name="connsiteY4" fmla="*/ 0 h 173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255" h="1730353">
                <a:moveTo>
                  <a:pt x="0" y="0"/>
                </a:moveTo>
                <a:lnTo>
                  <a:pt x="1740255" y="0"/>
                </a:lnTo>
                <a:lnTo>
                  <a:pt x="1740255" y="1730353"/>
                </a:lnTo>
                <a:lnTo>
                  <a:pt x="0" y="1730353"/>
                </a:lnTo>
                <a:lnTo>
                  <a:pt x="0" y="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128016" tIns="128016" rIns="128016" bIns="128016" numCol="1" spcCol="1270" anchor="b" anchorCtr="1">
            <a:noAutofit/>
          </a:bodyPr>
          <a:lstStyle/>
          <a:p>
            <a:pPr lvl="0" algn="ctr" defTabSz="800100">
              <a:lnSpc>
                <a:spcPct val="90000"/>
              </a:lnSpc>
              <a:spcBef>
                <a:spcPct val="0"/>
              </a:spcBef>
              <a:spcAft>
                <a:spcPts val="42"/>
              </a:spcAft>
            </a:pPr>
            <a:r>
              <a:rPr lang="en-US" sz="2400" b="1" dirty="0" smtClean="0"/>
              <a:t>Chapeau</a:t>
            </a:r>
          </a:p>
          <a:p>
            <a:pPr lvl="0" algn="ctr" defTabSz="800100">
              <a:lnSpc>
                <a:spcPct val="90000"/>
              </a:lnSpc>
              <a:spcBef>
                <a:spcPct val="0"/>
              </a:spcBef>
              <a:spcAft>
                <a:spcPts val="42"/>
              </a:spcAft>
            </a:pPr>
            <a:r>
              <a:rPr lang="en-US" sz="2400" b="1" dirty="0" smtClean="0"/>
              <a:t>Amendment 2</a:t>
            </a:r>
            <a:endParaRPr lang="en-US" sz="2400" b="1" kern="1200" dirty="0"/>
          </a:p>
        </p:txBody>
      </p:sp>
    </p:spTree>
    <p:extLst>
      <p:ext uri="{BB962C8B-B14F-4D97-AF65-F5344CB8AC3E}">
        <p14:creationId xmlns:p14="http://schemas.microsoft.com/office/powerpoint/2010/main" val="23978201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7950"/>
            <a:ext cx="8229600" cy="768350"/>
          </a:xfrm>
        </p:spPr>
        <p:style>
          <a:lnRef idx="0">
            <a:schemeClr val="accent2"/>
          </a:lnRef>
          <a:fillRef idx="3">
            <a:schemeClr val="accent2"/>
          </a:fillRef>
          <a:effectRef idx="3">
            <a:schemeClr val="accent2"/>
          </a:effectRef>
          <a:fontRef idx="minor">
            <a:schemeClr val="lt1"/>
          </a:fontRef>
        </p:style>
        <p:txBody>
          <a:bodyPr/>
          <a:lstStyle/>
          <a:p>
            <a:r>
              <a:rPr lang="en-US" b="1" dirty="0" smtClean="0">
                <a:solidFill>
                  <a:srgbClr val="000000"/>
                </a:solidFill>
                <a:effectLst>
                  <a:outerShdw blurRad="50800" dist="38100" dir="2700000" algn="tl" rotWithShape="0">
                    <a:prstClr val="black">
                      <a:alpha val="40000"/>
                    </a:prstClr>
                  </a:outerShdw>
                </a:effectLst>
              </a:rPr>
              <a:t>Social Network Sit</a:t>
            </a:r>
            <a:r>
              <a:rPr lang="en-US" dirty="0" smtClean="0">
                <a:solidFill>
                  <a:srgbClr val="000000"/>
                </a:solidFill>
                <a:effectLst>
                  <a:outerShdw blurRad="50800" dist="38100" dir="2700000" algn="tl" rotWithShape="0">
                    <a:prstClr val="black">
                      <a:alpha val="40000"/>
                    </a:prstClr>
                  </a:outerShdw>
                </a:effectLst>
              </a:rPr>
              <a:t>e</a:t>
            </a:r>
            <a:endParaRPr lang="en-US" dirty="0">
              <a:solidFill>
                <a:srgbClr val="000000"/>
              </a:solidFill>
              <a:effectLst>
                <a:outerShdw blurRad="50800" dist="38100" dir="2700000" algn="tl" rotWithShape="0">
                  <a:prstClr val="black">
                    <a:alpha val="40000"/>
                  </a:prstClr>
                </a:outerShdw>
              </a:effectLs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08544320"/>
              </p:ext>
            </p:extLst>
          </p:nvPr>
        </p:nvGraphicFramePr>
        <p:xfrm>
          <a:off x="230429" y="2062886"/>
          <a:ext cx="8229600" cy="44817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p:cNvGrpSpPr/>
          <p:nvPr/>
        </p:nvGrpSpPr>
        <p:grpSpPr>
          <a:xfrm>
            <a:off x="844550" y="876301"/>
            <a:ext cx="6616700" cy="482600"/>
            <a:chOff x="533638" y="2640"/>
            <a:chExt cx="2238226" cy="1342935"/>
          </a:xfrm>
        </p:grpSpPr>
        <p:sp>
          <p:nvSpPr>
            <p:cNvPr id="8" name="Rectangle 7"/>
            <p:cNvSpPr/>
            <p:nvPr/>
          </p:nvSpPr>
          <p:spPr>
            <a:xfrm>
              <a:off x="533638" y="2640"/>
              <a:ext cx="2238226" cy="1342935"/>
            </a:xfrm>
            <a:prstGeom prst="rect">
              <a:avLst/>
            </a:prstGeom>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9" name="Rectangle 8"/>
            <p:cNvSpPr/>
            <p:nvPr/>
          </p:nvSpPr>
          <p:spPr>
            <a:xfrm>
              <a:off x="533638" y="2640"/>
              <a:ext cx="2238226" cy="1342935"/>
            </a:xfrm>
            <a:prstGeom prst="rect">
              <a:avLst/>
            </a:prstGeom>
          </p:spPr>
          <p:style>
            <a:lnRef idx="0">
              <a:schemeClr val="accent4"/>
            </a:lnRef>
            <a:fillRef idx="3">
              <a:schemeClr val="accent4"/>
            </a:fillRef>
            <a:effectRef idx="3">
              <a:schemeClr val="accent4"/>
            </a:effectRef>
            <a:fontRef idx="minor">
              <a:schemeClr val="lt1"/>
            </a:fontRef>
          </p:style>
          <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2400" b="1" kern="1200" dirty="0" smtClean="0"/>
                <a:t>http://</a:t>
              </a:r>
              <a:r>
                <a:rPr lang="en-US" sz="2400" b="1" kern="1200" dirty="0" err="1" smtClean="0"/>
                <a:t>earthcube.ning.com</a:t>
              </a:r>
              <a:r>
                <a:rPr lang="en-US" sz="2400" b="1" kern="1200" dirty="0" smtClean="0"/>
                <a:t>/</a:t>
              </a:r>
              <a:endParaRPr lang="en-US" sz="2400" kern="1200" dirty="0"/>
            </a:p>
          </p:txBody>
        </p:sp>
      </p:grpSp>
    </p:spTree>
    <p:extLst>
      <p:ext uri="{BB962C8B-B14F-4D97-AF65-F5344CB8AC3E}">
        <p14:creationId xmlns:p14="http://schemas.microsoft.com/office/powerpoint/2010/main" val="11152843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2204" y="274638"/>
            <a:ext cx="3719593" cy="1143000"/>
          </a:xfrm>
        </p:spPr>
        <p:style>
          <a:lnRef idx="0">
            <a:schemeClr val="accent2"/>
          </a:lnRef>
          <a:fillRef idx="3">
            <a:schemeClr val="accent2"/>
          </a:fillRef>
          <a:effectRef idx="3">
            <a:schemeClr val="accent2"/>
          </a:effectRef>
          <a:fontRef idx="minor">
            <a:schemeClr val="lt1"/>
          </a:fontRef>
        </p:style>
        <p:txBody>
          <a:bodyPr/>
          <a:lstStyle/>
          <a:p>
            <a:r>
              <a:rPr lang="en-US" b="1" dirty="0" smtClean="0">
                <a:solidFill>
                  <a:srgbClr val="000000"/>
                </a:solidFill>
                <a:effectLst>
                  <a:outerShdw blurRad="50800" dist="38100" dir="2700000" algn="tl" rotWithShape="0">
                    <a:prstClr val="black">
                      <a:alpha val="40000"/>
                    </a:prstClr>
                  </a:outerShdw>
                </a:effectLst>
              </a:rPr>
              <a:t>Outline</a:t>
            </a:r>
            <a:endParaRPr lang="en-US" b="1" dirty="0">
              <a:solidFill>
                <a:srgbClr val="000000"/>
              </a:solidFill>
              <a:effectLst>
                <a:outerShdw blurRad="50800" dist="38100" dir="2700000" algn="tl" rotWithShape="0">
                  <a:prstClr val="black">
                    <a:alpha val="40000"/>
                  </a:prstClr>
                </a:outerShdw>
              </a:effectLst>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0417538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114155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061805816"/>
              </p:ext>
            </p:extLst>
          </p:nvPr>
        </p:nvGraphicFramePr>
        <p:xfrm>
          <a:off x="-25400" y="0"/>
          <a:ext cx="91694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663243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ultidocument 18"/>
          <p:cNvSpPr>
            <a:spLocks noChangeArrowheads="1"/>
          </p:cNvSpPr>
          <p:nvPr/>
        </p:nvSpPr>
        <p:spPr bwMode="auto">
          <a:xfrm>
            <a:off x="2886058" y="5945247"/>
            <a:ext cx="990603" cy="822325"/>
          </a:xfrm>
          <a:prstGeom prst="flowChartMultidocument">
            <a:avLst/>
          </a:prstGeom>
          <a:ln>
            <a:headEnd/>
            <a:tailEnd/>
          </a:ln>
        </p:spPr>
        <p:style>
          <a:lnRef idx="1">
            <a:schemeClr val="accent6"/>
          </a:lnRef>
          <a:fillRef idx="3">
            <a:schemeClr val="accent6"/>
          </a:fillRef>
          <a:effectRef idx="2">
            <a:schemeClr val="accent6"/>
          </a:effectRef>
          <a:fontRef idx="minor">
            <a:schemeClr val="lt1"/>
          </a:fontRef>
        </p:style>
        <p:txBody>
          <a:bodyPr/>
          <a:lstStyle/>
          <a:p>
            <a:pPr defTabSz="914400">
              <a:defRPr/>
            </a:pPr>
            <a:r>
              <a:rPr lang="en-US" sz="1100" dirty="0">
                <a:solidFill>
                  <a:srgbClr val="000000"/>
                </a:solidFill>
                <a:ea typeface="ヒラギノ角ゴ Pro W3" charset="0"/>
                <a:cs typeface="ヒラギノ角ゴ Pro W3" charset="0"/>
              </a:rPr>
              <a:t>Data Brokering</a:t>
            </a:r>
          </a:p>
        </p:txBody>
      </p:sp>
      <p:sp>
        <p:nvSpPr>
          <p:cNvPr id="20" name="Multidocument 19"/>
          <p:cNvSpPr>
            <a:spLocks noChangeArrowheads="1"/>
          </p:cNvSpPr>
          <p:nvPr/>
        </p:nvSpPr>
        <p:spPr bwMode="auto">
          <a:xfrm>
            <a:off x="4053705" y="6013088"/>
            <a:ext cx="925513" cy="823913"/>
          </a:xfrm>
          <a:prstGeom prst="flowChartMultidocument">
            <a:avLst/>
          </a:prstGeom>
          <a:ln>
            <a:headEnd/>
            <a:tailEnd/>
          </a:ln>
        </p:spPr>
        <p:style>
          <a:lnRef idx="1">
            <a:schemeClr val="accent6"/>
          </a:lnRef>
          <a:fillRef idx="3">
            <a:schemeClr val="accent6"/>
          </a:fillRef>
          <a:effectRef idx="2">
            <a:schemeClr val="accent6"/>
          </a:effectRef>
          <a:fontRef idx="minor">
            <a:schemeClr val="lt1"/>
          </a:fontRef>
        </p:style>
        <p:txBody>
          <a:bodyPr/>
          <a:lstStyle/>
          <a:p>
            <a:pPr defTabSz="914400">
              <a:defRPr/>
            </a:pPr>
            <a:r>
              <a:rPr lang="en-US" sz="1100" dirty="0">
                <a:solidFill>
                  <a:srgbClr val="000000"/>
                </a:solidFill>
                <a:ea typeface="ヒラギノ角ゴ Pro W3" charset="0"/>
                <a:cs typeface="ヒラギノ角ゴ Pro W3" charset="0"/>
              </a:rPr>
              <a:t> </a:t>
            </a:r>
            <a:r>
              <a:rPr lang="en-US" sz="1100" dirty="0" smtClean="0">
                <a:solidFill>
                  <a:srgbClr val="000000"/>
                </a:solidFill>
                <a:ea typeface="ヒラギノ角ゴ Pro W3" charset="0"/>
                <a:cs typeface="ヒラギノ角ゴ Pro W3" charset="0"/>
              </a:rPr>
              <a:t>X-Domain </a:t>
            </a:r>
            <a:r>
              <a:rPr lang="en-US" sz="1100" dirty="0" err="1" smtClean="0">
                <a:solidFill>
                  <a:srgbClr val="000000"/>
                </a:solidFill>
                <a:ea typeface="ヒラギノ角ゴ Pro W3" charset="0"/>
                <a:cs typeface="ヒラギノ角ゴ Pro W3" charset="0"/>
              </a:rPr>
              <a:t>Interop</a:t>
            </a:r>
            <a:r>
              <a:rPr lang="en-US" sz="1100" dirty="0" smtClean="0">
                <a:solidFill>
                  <a:srgbClr val="000000"/>
                </a:solidFill>
                <a:ea typeface="ヒラギノ角ゴ Pro W3" charset="0"/>
                <a:cs typeface="ヒラギノ角ゴ Pro W3" charset="0"/>
              </a:rPr>
              <a:t>.</a:t>
            </a:r>
            <a:endParaRPr lang="en-US" sz="1100" dirty="0">
              <a:solidFill>
                <a:srgbClr val="000000"/>
              </a:solidFill>
              <a:ea typeface="ヒラギノ角ゴ Pro W3" charset="0"/>
              <a:cs typeface="ヒラギノ角ゴ Pro W3" charset="0"/>
            </a:endParaRPr>
          </a:p>
        </p:txBody>
      </p:sp>
      <p:sp>
        <p:nvSpPr>
          <p:cNvPr id="21" name="Multidocument 20"/>
          <p:cNvSpPr>
            <a:spLocks noChangeArrowheads="1"/>
          </p:cNvSpPr>
          <p:nvPr/>
        </p:nvSpPr>
        <p:spPr bwMode="auto">
          <a:xfrm>
            <a:off x="5156262" y="5943600"/>
            <a:ext cx="1066800" cy="823912"/>
          </a:xfrm>
          <a:prstGeom prst="flowChartMultidocument">
            <a:avLst/>
          </a:prstGeom>
          <a:ln>
            <a:headEnd/>
            <a:tailEnd/>
          </a:ln>
        </p:spPr>
        <p:style>
          <a:lnRef idx="1">
            <a:schemeClr val="accent6"/>
          </a:lnRef>
          <a:fillRef idx="3">
            <a:schemeClr val="accent6"/>
          </a:fillRef>
          <a:effectRef idx="2">
            <a:schemeClr val="accent6"/>
          </a:effectRef>
          <a:fontRef idx="minor">
            <a:schemeClr val="lt1"/>
          </a:fontRef>
        </p:style>
        <p:txBody>
          <a:bodyPr/>
          <a:lstStyle/>
          <a:p>
            <a:pPr defTabSz="914400">
              <a:defRPr/>
            </a:pPr>
            <a:r>
              <a:rPr lang="en-US" sz="1100" dirty="0">
                <a:solidFill>
                  <a:srgbClr val="000000"/>
                </a:solidFill>
                <a:ea typeface="ヒラギノ角ゴ Pro W3" charset="0"/>
                <a:cs typeface="ヒラギノ角ゴ Pro W3" charset="0"/>
              </a:rPr>
              <a:t>Service Based Integration</a:t>
            </a:r>
          </a:p>
        </p:txBody>
      </p:sp>
      <p:sp>
        <p:nvSpPr>
          <p:cNvPr id="22" name="Multidocument 21"/>
          <p:cNvSpPr>
            <a:spLocks noChangeArrowheads="1"/>
          </p:cNvSpPr>
          <p:nvPr/>
        </p:nvSpPr>
        <p:spPr bwMode="auto">
          <a:xfrm>
            <a:off x="7772400" y="5943600"/>
            <a:ext cx="1143000" cy="822325"/>
          </a:xfrm>
          <a:prstGeom prst="flowChartMultidocument">
            <a:avLst/>
          </a:prstGeom>
          <a:ln>
            <a:headEnd/>
            <a:tailEnd/>
          </a:ln>
        </p:spPr>
        <p:style>
          <a:lnRef idx="1">
            <a:schemeClr val="accent6"/>
          </a:lnRef>
          <a:fillRef idx="3">
            <a:schemeClr val="accent6"/>
          </a:fillRef>
          <a:effectRef idx="2">
            <a:schemeClr val="accent6"/>
          </a:effectRef>
          <a:fontRef idx="minor">
            <a:schemeClr val="lt1"/>
          </a:fontRef>
        </p:style>
        <p:txBody>
          <a:bodyPr/>
          <a:lstStyle/>
          <a:p>
            <a:pPr defTabSz="914400">
              <a:defRPr/>
            </a:pPr>
            <a:r>
              <a:rPr lang="en-US" sz="1100" dirty="0">
                <a:solidFill>
                  <a:srgbClr val="000000"/>
                </a:solidFill>
                <a:ea typeface="ヒラギノ角ゴ Pro W3" charset="0"/>
                <a:cs typeface="ヒラギノ角ゴ Pro W3" charset="0"/>
              </a:rPr>
              <a:t>Earth System </a:t>
            </a:r>
            <a:r>
              <a:rPr lang="en-US" sz="1100" dirty="0" smtClean="0">
                <a:solidFill>
                  <a:srgbClr val="000000"/>
                </a:solidFill>
                <a:ea typeface="ヒラギノ角ゴ Pro W3" charset="0"/>
                <a:cs typeface="ヒラギノ角ゴ Pro W3" charset="0"/>
              </a:rPr>
              <a:t>Modeling</a:t>
            </a:r>
            <a:endParaRPr lang="en-US" sz="1100" dirty="0">
              <a:solidFill>
                <a:srgbClr val="000000"/>
              </a:solidFill>
              <a:ea typeface="ヒラギノ角ゴ Pro W3" charset="0"/>
              <a:cs typeface="ヒラギノ角ゴ Pro W3" charset="0"/>
            </a:endParaRPr>
          </a:p>
        </p:txBody>
      </p:sp>
      <p:sp>
        <p:nvSpPr>
          <p:cNvPr id="76" name="Multidocument 75"/>
          <p:cNvSpPr>
            <a:spLocks noChangeArrowheads="1"/>
          </p:cNvSpPr>
          <p:nvPr/>
        </p:nvSpPr>
        <p:spPr bwMode="auto">
          <a:xfrm>
            <a:off x="6400106" y="5943600"/>
            <a:ext cx="1195251" cy="823912"/>
          </a:xfrm>
          <a:prstGeom prst="flowChartMultidocument">
            <a:avLst/>
          </a:prstGeom>
          <a:ln>
            <a:headEnd/>
            <a:tailEnd/>
          </a:ln>
        </p:spPr>
        <p:style>
          <a:lnRef idx="1">
            <a:schemeClr val="accent6"/>
          </a:lnRef>
          <a:fillRef idx="3">
            <a:schemeClr val="accent6"/>
          </a:fillRef>
          <a:effectRef idx="2">
            <a:schemeClr val="accent6"/>
          </a:effectRef>
          <a:fontRef idx="minor">
            <a:schemeClr val="lt1"/>
          </a:fontRef>
        </p:style>
        <p:txBody>
          <a:bodyPr/>
          <a:lstStyle/>
          <a:p>
            <a:pPr defTabSz="914400">
              <a:defRPr/>
            </a:pPr>
            <a:r>
              <a:rPr lang="en-US" sz="1100" dirty="0" smtClean="0">
                <a:solidFill>
                  <a:srgbClr val="000000"/>
                </a:solidFill>
                <a:ea typeface="ヒラギノ角ゴ Pro W3" charset="0"/>
                <a:cs typeface="ヒラギノ角ゴ Pro W3" charset="0"/>
              </a:rPr>
              <a:t>Layered Architecture</a:t>
            </a:r>
            <a:endParaRPr lang="en-US" sz="1100" dirty="0">
              <a:solidFill>
                <a:srgbClr val="000000"/>
              </a:solidFill>
              <a:ea typeface="ヒラギノ角ゴ Pro W3" charset="0"/>
              <a:cs typeface="ヒラギノ角ゴ Pro W3" charset="0"/>
            </a:endParaRPr>
          </a:p>
        </p:txBody>
      </p:sp>
      <p:grpSp>
        <p:nvGrpSpPr>
          <p:cNvPr id="6" name="Group 14"/>
          <p:cNvGrpSpPr/>
          <p:nvPr/>
        </p:nvGrpSpPr>
        <p:grpSpPr>
          <a:xfrm>
            <a:off x="661086" y="3504045"/>
            <a:ext cx="7761449" cy="2512581"/>
            <a:chOff x="661086" y="3504045"/>
            <a:chExt cx="7761449" cy="2512581"/>
          </a:xfrm>
        </p:grpSpPr>
        <p:cxnSp>
          <p:nvCxnSpPr>
            <p:cNvPr id="36" name="Elbow Connector 35"/>
            <p:cNvCxnSpPr>
              <a:cxnSpLocks noChangeShapeType="1"/>
              <a:stCxn id="20" idx="0"/>
              <a:endCxn id="28" idx="2"/>
            </p:cNvCxnSpPr>
            <p:nvPr/>
          </p:nvCxnSpPr>
          <p:spPr bwMode="auto">
            <a:xfrm rot="5400000" flipH="1" flipV="1">
              <a:off x="3562202" y="4991383"/>
              <a:ext cx="2039636" cy="3774"/>
            </a:xfrm>
            <a:prstGeom prst="bentConnector3">
              <a:avLst>
                <a:gd name="adj1" fmla="val 50000"/>
              </a:avLst>
            </a:prstGeom>
            <a:ln>
              <a:headEnd/>
              <a:tailEnd type="arrow" w="med" len="med"/>
            </a:ln>
          </p:spPr>
          <p:style>
            <a:lnRef idx="3">
              <a:schemeClr val="accent3"/>
            </a:lnRef>
            <a:fillRef idx="0">
              <a:schemeClr val="accent3"/>
            </a:fillRef>
            <a:effectRef idx="2">
              <a:schemeClr val="accent3"/>
            </a:effectRef>
            <a:fontRef idx="minor">
              <a:schemeClr val="tx1"/>
            </a:fontRef>
          </p:style>
        </p:cxnSp>
        <p:cxnSp>
          <p:nvCxnSpPr>
            <p:cNvPr id="41" name="Elbow Connector 40"/>
            <p:cNvCxnSpPr>
              <a:cxnSpLocks noChangeShapeType="1"/>
              <a:stCxn id="21" idx="0"/>
            </p:cNvCxnSpPr>
            <p:nvPr/>
          </p:nvCxnSpPr>
          <p:spPr bwMode="auto">
            <a:xfrm rot="16200000" flipV="1">
              <a:off x="4274817" y="4455363"/>
              <a:ext cx="1970148" cy="1006326"/>
            </a:xfrm>
            <a:prstGeom prst="bentConnector3">
              <a:avLst>
                <a:gd name="adj1" fmla="val 50000"/>
              </a:avLst>
            </a:prstGeom>
            <a:ln>
              <a:headEnd/>
              <a:tailEnd type="arrow" w="med" len="med"/>
            </a:ln>
          </p:spPr>
          <p:style>
            <a:lnRef idx="3">
              <a:schemeClr val="accent3"/>
            </a:lnRef>
            <a:fillRef idx="0">
              <a:schemeClr val="accent3"/>
            </a:fillRef>
            <a:effectRef idx="2">
              <a:schemeClr val="accent3"/>
            </a:effectRef>
            <a:fontRef idx="minor">
              <a:schemeClr val="tx1"/>
            </a:fontRef>
          </p:style>
        </p:cxnSp>
        <p:cxnSp>
          <p:nvCxnSpPr>
            <p:cNvPr id="35" name="Elbow Connector 34"/>
            <p:cNvCxnSpPr>
              <a:stCxn id="22" idx="0"/>
            </p:cNvCxnSpPr>
            <p:nvPr/>
          </p:nvCxnSpPr>
          <p:spPr>
            <a:xfrm rot="16200000" flipV="1">
              <a:off x="6376618" y="3897683"/>
              <a:ext cx="2374901" cy="1716933"/>
            </a:xfrm>
            <a:prstGeom prst="bentConnector3">
              <a:avLst>
                <a:gd name="adj1" fmla="val 18968"/>
              </a:avLst>
            </a:prstGeom>
            <a:ln>
              <a:headEnd/>
              <a:tailEnd type="arrow" w="med" len="med"/>
            </a:ln>
          </p:spPr>
          <p:style>
            <a:lnRef idx="3">
              <a:schemeClr val="accent3"/>
            </a:lnRef>
            <a:fillRef idx="0">
              <a:schemeClr val="accent3"/>
            </a:fillRef>
            <a:effectRef idx="2">
              <a:schemeClr val="accent3"/>
            </a:effectRef>
            <a:fontRef idx="minor">
              <a:schemeClr val="tx1"/>
            </a:fontRef>
          </p:style>
        </p:cxnSp>
        <p:cxnSp>
          <p:nvCxnSpPr>
            <p:cNvPr id="46" name="Elbow Connector 45"/>
            <p:cNvCxnSpPr>
              <a:cxnSpLocks noChangeShapeType="1"/>
            </p:cNvCxnSpPr>
            <p:nvPr/>
          </p:nvCxnSpPr>
          <p:spPr bwMode="auto">
            <a:xfrm rot="16200000" flipV="1">
              <a:off x="5021199" y="4472051"/>
              <a:ext cx="2162176" cy="926974"/>
            </a:xfrm>
            <a:prstGeom prst="bentConnector3">
              <a:avLst>
                <a:gd name="adj1" fmla="val 87373"/>
              </a:avLst>
            </a:prstGeom>
            <a:ln>
              <a:headEnd/>
              <a:tailEnd type="arrow" w="med" len="med"/>
            </a:ln>
          </p:spPr>
          <p:style>
            <a:lnRef idx="3">
              <a:schemeClr val="accent3"/>
            </a:lnRef>
            <a:fillRef idx="0">
              <a:schemeClr val="accent3"/>
            </a:fillRef>
            <a:effectRef idx="2">
              <a:schemeClr val="accent3"/>
            </a:effectRef>
            <a:fontRef idx="minor">
              <a:schemeClr val="tx1"/>
            </a:fontRef>
          </p:style>
        </p:cxnSp>
        <p:cxnSp>
          <p:nvCxnSpPr>
            <p:cNvPr id="105" name="Straight Arrow Connector 104"/>
            <p:cNvCxnSpPr>
              <a:cxnSpLocks noChangeShapeType="1"/>
              <a:stCxn id="19" idx="0"/>
            </p:cNvCxnSpPr>
            <p:nvPr/>
          </p:nvCxnSpPr>
          <p:spPr bwMode="auto">
            <a:xfrm flipV="1">
              <a:off x="3449509" y="3925455"/>
              <a:ext cx="920446" cy="2019792"/>
            </a:xfrm>
            <a:prstGeom prst="straightConnector1">
              <a:avLst/>
            </a:prstGeom>
            <a:ln>
              <a:headEnd/>
              <a:tailEnd type="arrow" w="med" len="med"/>
            </a:ln>
          </p:spPr>
          <p:style>
            <a:lnRef idx="3">
              <a:schemeClr val="accent3"/>
            </a:lnRef>
            <a:fillRef idx="0">
              <a:schemeClr val="accent3"/>
            </a:fillRef>
            <a:effectRef idx="2">
              <a:schemeClr val="accent3"/>
            </a:effectRef>
            <a:fontRef idx="minor">
              <a:schemeClr val="tx1"/>
            </a:fontRef>
          </p:style>
        </p:cxnSp>
        <p:cxnSp>
          <p:nvCxnSpPr>
            <p:cNvPr id="107" name="Elbow Connector 106"/>
            <p:cNvCxnSpPr>
              <a:cxnSpLocks noChangeShapeType="1"/>
            </p:cNvCxnSpPr>
            <p:nvPr/>
          </p:nvCxnSpPr>
          <p:spPr bwMode="auto">
            <a:xfrm rot="5400000" flipH="1" flipV="1">
              <a:off x="340356" y="3824775"/>
              <a:ext cx="2439556" cy="1798096"/>
            </a:xfrm>
            <a:prstGeom prst="bentConnector3">
              <a:avLst>
                <a:gd name="adj1" fmla="val 27757"/>
              </a:avLst>
            </a:prstGeom>
            <a:ln>
              <a:prstDash val="sysDash"/>
              <a:headEnd/>
              <a:tailEnd type="arrow" w="med" len="med"/>
            </a:ln>
          </p:spPr>
          <p:style>
            <a:lnRef idx="3">
              <a:schemeClr val="accent3"/>
            </a:lnRef>
            <a:fillRef idx="0">
              <a:schemeClr val="accent3"/>
            </a:fillRef>
            <a:effectRef idx="2">
              <a:schemeClr val="accent3"/>
            </a:effectRef>
            <a:fontRef idx="minor">
              <a:schemeClr val="tx1"/>
            </a:fontRef>
          </p:style>
        </p:cxnSp>
        <p:cxnSp>
          <p:nvCxnSpPr>
            <p:cNvPr id="109" name="Elbow Connector 108"/>
            <p:cNvCxnSpPr>
              <a:cxnSpLocks noChangeShapeType="1"/>
              <a:stCxn id="101" idx="0"/>
              <a:endCxn id="28" idx="3"/>
            </p:cNvCxnSpPr>
            <p:nvPr/>
          </p:nvCxnSpPr>
          <p:spPr bwMode="auto">
            <a:xfrm rot="5400000" flipH="1" flipV="1">
              <a:off x="1341369" y="4647985"/>
              <a:ext cx="2207024" cy="523182"/>
            </a:xfrm>
            <a:prstGeom prst="bentConnector3">
              <a:avLst>
                <a:gd name="adj1" fmla="val 26459"/>
              </a:avLst>
            </a:prstGeom>
            <a:ln>
              <a:prstDash val="sysDash"/>
              <a:headEnd/>
              <a:tailEnd type="arrow" w="med" len="med"/>
            </a:ln>
          </p:spPr>
          <p:style>
            <a:lnRef idx="3">
              <a:schemeClr val="accent3"/>
            </a:lnRef>
            <a:fillRef idx="0">
              <a:schemeClr val="accent3"/>
            </a:fillRef>
            <a:effectRef idx="2">
              <a:schemeClr val="accent3"/>
            </a:effectRef>
            <a:fontRef idx="minor">
              <a:schemeClr val="tx1"/>
            </a:fontRef>
          </p:style>
        </p:cxnSp>
      </p:grpSp>
      <p:grpSp>
        <p:nvGrpSpPr>
          <p:cNvPr id="7" name="Group 42"/>
          <p:cNvGrpSpPr/>
          <p:nvPr/>
        </p:nvGrpSpPr>
        <p:grpSpPr>
          <a:xfrm>
            <a:off x="1143000" y="3452091"/>
            <a:ext cx="7001167" cy="1024659"/>
            <a:chOff x="1127760" y="3604491"/>
            <a:chExt cx="7001167" cy="1024659"/>
          </a:xfrm>
        </p:grpSpPr>
        <p:cxnSp>
          <p:nvCxnSpPr>
            <p:cNvPr id="24" name="Straight Arrow Connector 23"/>
            <p:cNvCxnSpPr>
              <a:cxnSpLocks noChangeShapeType="1"/>
            </p:cNvCxnSpPr>
            <p:nvPr/>
          </p:nvCxnSpPr>
          <p:spPr bwMode="auto">
            <a:xfrm flipV="1">
              <a:off x="1127760" y="3604491"/>
              <a:ext cx="958273" cy="967510"/>
            </a:xfrm>
            <a:prstGeom prst="straightConnector1">
              <a:avLst/>
            </a:prstGeom>
            <a:ln>
              <a:headEnd/>
              <a:tailEnd type="arrow" w="med" len="med"/>
            </a:ln>
            <a:effectLst>
              <a:glow rad="63500">
                <a:schemeClr val="accent1">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grpSp>
          <p:nvGrpSpPr>
            <p:cNvPr id="11" name="Group 32"/>
            <p:cNvGrpSpPr/>
            <p:nvPr/>
          </p:nvGrpSpPr>
          <p:grpSpPr>
            <a:xfrm>
              <a:off x="3413760" y="3783445"/>
              <a:ext cx="4715167" cy="845705"/>
              <a:chOff x="3413760" y="3783445"/>
              <a:chExt cx="4715167" cy="845705"/>
            </a:xfrm>
          </p:grpSpPr>
          <p:cxnSp>
            <p:nvCxnSpPr>
              <p:cNvPr id="26" name="Straight Arrow Connector 25"/>
              <p:cNvCxnSpPr>
                <a:cxnSpLocks noChangeShapeType="1"/>
              </p:cNvCxnSpPr>
              <p:nvPr/>
            </p:nvCxnSpPr>
            <p:spPr bwMode="auto">
              <a:xfrm flipV="1">
                <a:off x="3413760" y="4006850"/>
                <a:ext cx="193674" cy="565152"/>
              </a:xfrm>
              <a:prstGeom prst="straightConnector1">
                <a:avLst/>
              </a:prstGeom>
              <a:ln>
                <a:headEnd/>
                <a:tailEnd type="arrow" w="med" len="med"/>
              </a:ln>
              <a:effectLst>
                <a:glow rad="63500">
                  <a:schemeClr val="accent1">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cxnSp>
            <p:nvCxnSpPr>
              <p:cNvPr id="27" name="Straight Connector 26"/>
              <p:cNvCxnSpPr>
                <a:cxnSpLocks noChangeShapeType="1"/>
              </p:cNvCxnSpPr>
              <p:nvPr/>
            </p:nvCxnSpPr>
            <p:spPr bwMode="auto">
              <a:xfrm flipH="1" flipV="1">
                <a:off x="5198110" y="4006849"/>
                <a:ext cx="501652" cy="565151"/>
              </a:xfrm>
              <a:prstGeom prst="line">
                <a:avLst/>
              </a:prstGeom>
              <a:ln>
                <a:headEnd/>
                <a:tailEnd type="arrow" w="med" len="med"/>
              </a:ln>
              <a:effectLst>
                <a:glow rad="63500">
                  <a:schemeClr val="accent1">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cxnSp>
            <p:nvCxnSpPr>
              <p:cNvPr id="32" name="Straight Arrow Connector 31"/>
              <p:cNvCxnSpPr>
                <a:cxnSpLocks noChangeShapeType="1"/>
              </p:cNvCxnSpPr>
              <p:nvPr/>
            </p:nvCxnSpPr>
            <p:spPr bwMode="auto">
              <a:xfrm flipH="1" flipV="1">
                <a:off x="6969760" y="3783445"/>
                <a:ext cx="1159167" cy="845705"/>
              </a:xfrm>
              <a:prstGeom prst="straightConnector1">
                <a:avLst/>
              </a:prstGeom>
              <a:ln>
                <a:headEnd/>
                <a:tailEnd type="arrow" w="med" len="med"/>
              </a:ln>
              <a:effectLst>
                <a:glow rad="63500">
                  <a:schemeClr val="accent1">
                    <a:satMod val="175000"/>
                    <a:alpha val="40000"/>
                  </a:schemeClr>
                </a:glow>
                <a:outerShdw blurRad="40000" dist="23000" dir="5400000" rotWithShape="0">
                  <a:srgbClr val="000000">
                    <a:alpha val="35000"/>
                  </a:srgbClr>
                </a:outerShdw>
              </a:effectLst>
            </p:spPr>
            <p:style>
              <a:lnRef idx="3">
                <a:schemeClr val="accent6"/>
              </a:lnRef>
              <a:fillRef idx="0">
                <a:schemeClr val="accent6"/>
              </a:fillRef>
              <a:effectRef idx="2">
                <a:schemeClr val="accent6"/>
              </a:effectRef>
              <a:fontRef idx="minor">
                <a:schemeClr val="tx1"/>
              </a:fontRef>
            </p:style>
          </p:cxnSp>
        </p:grpSp>
      </p:grpSp>
      <p:sp>
        <p:nvSpPr>
          <p:cNvPr id="28" name="8-Point Star 27"/>
          <p:cNvSpPr/>
          <p:nvPr/>
        </p:nvSpPr>
        <p:spPr>
          <a:xfrm>
            <a:off x="1928813" y="2830452"/>
            <a:ext cx="5310187" cy="1143000"/>
          </a:xfrm>
          <a:prstGeom prst="star8">
            <a:avLst/>
          </a:prstGeom>
        </p:spPr>
        <p:style>
          <a:lnRef idx="0">
            <a:schemeClr val="accent2"/>
          </a:lnRef>
          <a:fillRef idx="3">
            <a:schemeClr val="accent2"/>
          </a:fillRef>
          <a:effectRef idx="3">
            <a:schemeClr val="accent2"/>
          </a:effectRef>
          <a:fontRef idx="minor">
            <a:schemeClr val="lt1"/>
          </a:fontRef>
        </p:style>
        <p:txBody>
          <a:bodyPr rtlCol="0" anchor="ctr"/>
          <a:lstStyle/>
          <a:p>
            <a:pPr algn="ctr" defTabSz="914400"/>
            <a:r>
              <a:rPr lang="en-US" dirty="0" smtClean="0">
                <a:solidFill>
                  <a:srgbClr val="000000"/>
                </a:solidFill>
              </a:rPr>
              <a:t>Community Event</a:t>
            </a:r>
          </a:p>
          <a:p>
            <a:pPr algn="ctr" defTabSz="914400"/>
            <a:r>
              <a:rPr lang="en-US" dirty="0" smtClean="0">
                <a:solidFill>
                  <a:srgbClr val="000000"/>
                </a:solidFill>
              </a:rPr>
              <a:t>Charrette 2</a:t>
            </a:r>
            <a:endParaRPr lang="en-US" dirty="0">
              <a:solidFill>
                <a:srgbClr val="000000"/>
              </a:solidFill>
            </a:endParaRPr>
          </a:p>
        </p:txBody>
      </p:sp>
      <p:sp>
        <p:nvSpPr>
          <p:cNvPr id="8" name="Bevel 7"/>
          <p:cNvSpPr/>
          <p:nvPr/>
        </p:nvSpPr>
        <p:spPr>
          <a:xfrm>
            <a:off x="2882900" y="4495800"/>
            <a:ext cx="1125538" cy="685800"/>
          </a:xfrm>
          <a:prstGeom prst="bevel">
            <a:avLst/>
          </a:prstGeom>
        </p:spPr>
        <p:style>
          <a:lnRef idx="0">
            <a:schemeClr val="accent4"/>
          </a:lnRef>
          <a:fillRef idx="3">
            <a:schemeClr val="accent4"/>
          </a:fillRef>
          <a:effectRef idx="3">
            <a:schemeClr val="accent4"/>
          </a:effectRef>
          <a:fontRef idx="minor">
            <a:schemeClr val="lt1"/>
          </a:fontRef>
        </p:style>
        <p:txBody>
          <a:bodyPr anchor="ctr"/>
          <a:lstStyle/>
          <a:p>
            <a:pPr algn="ctr" defTabSz="914400">
              <a:defRPr/>
            </a:pPr>
            <a:r>
              <a:rPr lang="en-US" sz="900">
                <a:solidFill>
                  <a:srgbClr val="000000"/>
                </a:solidFill>
                <a:ea typeface="ヒラギノ角ゴ Pro W3" charset="0"/>
                <a:cs typeface="ヒラギノ角ゴ Pro W3" charset="0"/>
              </a:rPr>
              <a:t>Semantics and Ontologies</a:t>
            </a:r>
          </a:p>
        </p:txBody>
      </p:sp>
      <p:sp>
        <p:nvSpPr>
          <p:cNvPr id="9" name="Bevel 8"/>
          <p:cNvSpPr/>
          <p:nvPr/>
        </p:nvSpPr>
        <p:spPr>
          <a:xfrm>
            <a:off x="5213350" y="4495800"/>
            <a:ext cx="1125538" cy="685800"/>
          </a:xfrm>
          <a:prstGeom prst="bevel">
            <a:avLst/>
          </a:prstGeom>
        </p:spPr>
        <p:style>
          <a:lnRef idx="0">
            <a:schemeClr val="accent4"/>
          </a:lnRef>
          <a:fillRef idx="3">
            <a:schemeClr val="accent4"/>
          </a:fillRef>
          <a:effectRef idx="3">
            <a:schemeClr val="accent4"/>
          </a:effectRef>
          <a:fontRef idx="minor">
            <a:schemeClr val="lt1"/>
          </a:fontRef>
        </p:style>
        <p:txBody>
          <a:bodyPr anchor="ctr"/>
          <a:lstStyle/>
          <a:p>
            <a:pPr algn="ctr" defTabSz="914400">
              <a:defRPr/>
            </a:pPr>
            <a:r>
              <a:rPr lang="en-US" sz="900">
                <a:solidFill>
                  <a:srgbClr val="000000"/>
                </a:solidFill>
                <a:ea typeface="ヒラギノ角ゴ Pro W3" charset="0"/>
                <a:cs typeface="ヒラギノ角ゴ Pro W3" charset="0"/>
              </a:rPr>
              <a:t>Workflow</a:t>
            </a:r>
          </a:p>
        </p:txBody>
      </p:sp>
      <p:sp>
        <p:nvSpPr>
          <p:cNvPr id="10" name="Bevel 9"/>
          <p:cNvSpPr/>
          <p:nvPr/>
        </p:nvSpPr>
        <p:spPr>
          <a:xfrm>
            <a:off x="7543800" y="4495800"/>
            <a:ext cx="1127125" cy="685800"/>
          </a:xfrm>
          <a:prstGeom prst="bevel">
            <a:avLst/>
          </a:prstGeom>
        </p:spPr>
        <p:style>
          <a:lnRef idx="0">
            <a:schemeClr val="accent4"/>
          </a:lnRef>
          <a:fillRef idx="3">
            <a:schemeClr val="accent4"/>
          </a:fillRef>
          <a:effectRef idx="3">
            <a:schemeClr val="accent4"/>
          </a:effectRef>
          <a:fontRef idx="minor">
            <a:schemeClr val="lt1"/>
          </a:fontRef>
        </p:style>
        <p:txBody>
          <a:bodyPr anchor="ctr"/>
          <a:lstStyle/>
          <a:p>
            <a:pPr algn="ctr" defTabSz="914400">
              <a:defRPr/>
            </a:pPr>
            <a:r>
              <a:rPr lang="en-US" sz="900">
                <a:solidFill>
                  <a:srgbClr val="000000"/>
                </a:solidFill>
                <a:ea typeface="ヒラギノ角ゴ Pro W3" charset="0"/>
                <a:cs typeface="ヒラギノ角ゴ Pro W3" charset="0"/>
              </a:rPr>
              <a:t>Governance</a:t>
            </a:r>
          </a:p>
        </p:txBody>
      </p:sp>
      <p:sp>
        <p:nvSpPr>
          <p:cNvPr id="118" name="Bevel 117"/>
          <p:cNvSpPr/>
          <p:nvPr/>
        </p:nvSpPr>
        <p:spPr>
          <a:xfrm>
            <a:off x="533400" y="4495800"/>
            <a:ext cx="1219200" cy="685800"/>
          </a:xfrm>
          <a:prstGeom prst="bevel">
            <a:avLst/>
          </a:prstGeom>
        </p:spPr>
        <p:style>
          <a:lnRef idx="0">
            <a:schemeClr val="accent4"/>
          </a:lnRef>
          <a:fillRef idx="3">
            <a:schemeClr val="accent4"/>
          </a:fillRef>
          <a:effectRef idx="3">
            <a:schemeClr val="accent4"/>
          </a:effectRef>
          <a:fontRef idx="minor">
            <a:schemeClr val="lt1"/>
          </a:fontRef>
        </p:style>
        <p:txBody>
          <a:bodyPr anchor="ctr"/>
          <a:lstStyle/>
          <a:p>
            <a:pPr algn="ctr" defTabSz="914400">
              <a:defRPr/>
            </a:pPr>
            <a:r>
              <a:rPr lang="en-US" sz="900" dirty="0" smtClean="0">
                <a:solidFill>
                  <a:srgbClr val="000000"/>
                </a:solidFill>
                <a:ea typeface="ヒラギノ角ゴ Pro W3" charset="0"/>
                <a:cs typeface="ヒラギノ角ゴ Pro W3" charset="0"/>
              </a:rPr>
              <a:t>Data Discovery/Mining/Access</a:t>
            </a:r>
            <a:endParaRPr lang="en-US" sz="900" dirty="0">
              <a:solidFill>
                <a:srgbClr val="000000"/>
              </a:solidFill>
              <a:ea typeface="ヒラギノ角ゴ Pro W3" charset="0"/>
              <a:cs typeface="ヒラギノ角ゴ Pro W3" charset="0"/>
            </a:endParaRPr>
          </a:p>
        </p:txBody>
      </p:sp>
      <p:sp>
        <p:nvSpPr>
          <p:cNvPr id="101" name="Multidocument 100"/>
          <p:cNvSpPr/>
          <p:nvPr/>
        </p:nvSpPr>
        <p:spPr>
          <a:xfrm>
            <a:off x="1489814" y="6013088"/>
            <a:ext cx="1219200" cy="685800"/>
          </a:xfrm>
          <a:prstGeom prst="flowChartMultidocument">
            <a:avLst/>
          </a:prstGeom>
          <a:ln>
            <a:headEnd/>
            <a:tailEnd/>
          </a:ln>
        </p:spPr>
        <p:style>
          <a:lnRef idx="1">
            <a:schemeClr val="accent6"/>
          </a:lnRef>
          <a:fillRef idx="3">
            <a:schemeClr val="accent6"/>
          </a:fillRef>
          <a:effectRef idx="2">
            <a:schemeClr val="accent6"/>
          </a:effectRef>
          <a:fontRef idx="minor">
            <a:schemeClr val="lt1"/>
          </a:fontRef>
        </p:style>
        <p:txBody>
          <a:bodyPr/>
          <a:lstStyle/>
          <a:p>
            <a:pPr defTabSz="914400"/>
            <a:r>
              <a:rPr lang="en-US" sz="1100" dirty="0">
                <a:solidFill>
                  <a:srgbClr val="000000"/>
                </a:solidFill>
                <a:ea typeface="ヒラギノ角ゴ Pro W3" charset="0"/>
                <a:cs typeface="ヒラギノ角ゴ Pro W3" charset="0"/>
              </a:rPr>
              <a:t>Data </a:t>
            </a:r>
            <a:r>
              <a:rPr lang="en-US" sz="1100" dirty="0" err="1">
                <a:solidFill>
                  <a:srgbClr val="000000"/>
                </a:solidFill>
                <a:ea typeface="ヒラギノ角ゴ Pro W3" charset="0"/>
                <a:cs typeface="ヒラギノ角ゴ Pro W3" charset="0"/>
              </a:rPr>
              <a:t>GeoData</a:t>
            </a:r>
            <a:endParaRPr lang="en-US" sz="1100" dirty="0">
              <a:solidFill>
                <a:srgbClr val="000000"/>
              </a:solidFill>
              <a:ea typeface="ヒラギノ角ゴ Pro W3" charset="0"/>
              <a:cs typeface="ヒラギノ角ゴ Pro W3" charset="0"/>
            </a:endParaRPr>
          </a:p>
        </p:txBody>
      </p:sp>
      <p:sp>
        <p:nvSpPr>
          <p:cNvPr id="102" name="Multidocument 101"/>
          <p:cNvSpPr/>
          <p:nvPr/>
        </p:nvSpPr>
        <p:spPr>
          <a:xfrm>
            <a:off x="93570" y="5949865"/>
            <a:ext cx="1219200" cy="685800"/>
          </a:xfrm>
          <a:prstGeom prst="flowChartMultidocument">
            <a:avLst/>
          </a:prstGeom>
          <a:ln>
            <a:headEnd/>
            <a:tailEnd/>
          </a:ln>
        </p:spPr>
        <p:style>
          <a:lnRef idx="1">
            <a:schemeClr val="accent6"/>
          </a:lnRef>
          <a:fillRef idx="3">
            <a:schemeClr val="accent6"/>
          </a:fillRef>
          <a:effectRef idx="2">
            <a:schemeClr val="accent6"/>
          </a:effectRef>
          <a:fontRef idx="minor">
            <a:schemeClr val="lt1"/>
          </a:fontRef>
        </p:style>
        <p:txBody>
          <a:bodyPr/>
          <a:lstStyle/>
          <a:p>
            <a:pPr defTabSz="914400"/>
            <a:r>
              <a:rPr lang="en-US" sz="1100" dirty="0" err="1">
                <a:solidFill>
                  <a:srgbClr val="000000"/>
                </a:solidFill>
                <a:ea typeface="ヒラギノ角ゴ Pro W3" charset="0"/>
                <a:cs typeface="ヒラギノ角ゴ Pro W3" charset="0"/>
              </a:rPr>
              <a:t>Hydrosheric</a:t>
            </a:r>
            <a:r>
              <a:rPr lang="en-US" sz="1100" dirty="0">
                <a:solidFill>
                  <a:srgbClr val="000000"/>
                </a:solidFill>
                <a:ea typeface="ヒラギノ角ゴ Pro W3" charset="0"/>
                <a:cs typeface="ヒラギノ角ゴ Pro W3" charset="0"/>
              </a:rPr>
              <a:t> Model (OHMF)</a:t>
            </a:r>
          </a:p>
        </p:txBody>
      </p:sp>
      <p:sp>
        <p:nvSpPr>
          <p:cNvPr id="55" name="Dodecagon 54"/>
          <p:cNvSpPr/>
          <p:nvPr/>
        </p:nvSpPr>
        <p:spPr>
          <a:xfrm>
            <a:off x="3065319" y="317500"/>
            <a:ext cx="3013363" cy="2332181"/>
          </a:xfrm>
          <a:prstGeom prst="dodecagon">
            <a:avLst/>
          </a:prstGeom>
          <a:blipFill rotWithShape="1">
            <a:blip r:embed="rId4">
              <a:alphaModFix amt="10000"/>
            </a:blip>
            <a:stretch>
              <a:fillRect/>
            </a:stretch>
          </a:blipFill>
        </p:spPr>
        <p:style>
          <a:lnRef idx="1">
            <a:schemeClr val="accent1"/>
          </a:lnRef>
          <a:fillRef idx="3">
            <a:schemeClr val="accent1"/>
          </a:fillRef>
          <a:effectRef idx="2">
            <a:schemeClr val="accent1"/>
          </a:effectRef>
          <a:fontRef idx="minor">
            <a:schemeClr val="lt1"/>
          </a:fontRef>
        </p:style>
        <p:txBody>
          <a:bodyPr rtlCol="0" anchor="ctr">
            <a:scene3d>
              <a:camera prst="orthographicFront"/>
              <a:lightRig rig="balanced" dir="t">
                <a:rot lat="0" lon="0" rev="2100000"/>
              </a:lightRig>
            </a:scene3d>
            <a:sp3d extrusionH="57150" prstMaterial="metal">
              <a:bevelT w="38100" h="25400"/>
              <a:contourClr>
                <a:schemeClr val="bg2"/>
              </a:contourClr>
            </a:sp3d>
          </a:bodyPr>
          <a:lstStyle/>
          <a:p>
            <a:pPr algn="ctr"/>
            <a:endParaRPr lang="en-US" b="1" dirty="0">
              <a:ln w="50800"/>
              <a:solidFill>
                <a:schemeClr val="bg1">
                  <a:shade val="50000"/>
                </a:schemeClr>
              </a:solidFill>
            </a:endParaRPr>
          </a:p>
        </p:txBody>
      </p:sp>
      <p:sp>
        <p:nvSpPr>
          <p:cNvPr id="56" name="Rectangle 55"/>
          <p:cNvSpPr/>
          <p:nvPr/>
        </p:nvSpPr>
        <p:spPr>
          <a:xfrm>
            <a:off x="3324744" y="864219"/>
            <a:ext cx="2510778"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b="1" dirty="0" smtClean="0">
                <a:ln w="50800"/>
                <a:solidFill>
                  <a:schemeClr val="bg1">
                    <a:shade val="50000"/>
                  </a:schemeClr>
                </a:solidFill>
              </a:rPr>
              <a:t>Collaboratively produced framework to form an integrated &amp; synergistic path forward</a:t>
            </a:r>
            <a:endParaRPr lang="en-US" b="1" dirty="0">
              <a:ln w="50800"/>
              <a:solidFill>
                <a:schemeClr val="bg1">
                  <a:shade val="50000"/>
                </a:schemeClr>
              </a:solidFill>
            </a:endParaRPr>
          </a:p>
        </p:txBody>
      </p:sp>
      <p:sp>
        <p:nvSpPr>
          <p:cNvPr id="66" name="Up Arrow 65"/>
          <p:cNvSpPr/>
          <p:nvPr/>
        </p:nvSpPr>
        <p:spPr>
          <a:xfrm>
            <a:off x="4462318" y="2159001"/>
            <a:ext cx="294410" cy="600364"/>
          </a:xfrm>
          <a:prstGeom prst="upArrow">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898611046"/>
      </p:ext>
    </p:extLst>
  </p:cSld>
  <p:clrMapOvr>
    <a:masterClrMapping/>
  </p:clrMapOvr>
  <mc:AlternateContent xmlns:mc="http://schemas.openxmlformats.org/markup-compatibility/2006" xmlns:p14="http://schemas.microsoft.com/office/powerpoint/2010/main">
    <mc:Choice Requires="p14">
      <p:transition spd="slow" p14:dur="2000" advTm="239061"/>
    </mc:Choice>
    <mc:Fallback xmlns="">
      <p:transition spd="slow" advTm="23906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3" y="4406900"/>
            <a:ext cx="7772400" cy="826083"/>
          </a:xfrm>
        </p:spPr>
        <p:style>
          <a:lnRef idx="0">
            <a:schemeClr val="accent2"/>
          </a:lnRef>
          <a:fillRef idx="3">
            <a:schemeClr val="accent2"/>
          </a:fillRef>
          <a:effectRef idx="3">
            <a:schemeClr val="accent2"/>
          </a:effectRef>
          <a:fontRef idx="minor">
            <a:schemeClr val="lt1"/>
          </a:fontRef>
        </p:style>
        <p:txBody>
          <a:bodyPr/>
          <a:lstStyle/>
          <a:p>
            <a:r>
              <a:rPr lang="en-US" dirty="0" smtClean="0">
                <a:solidFill>
                  <a:srgbClr val="000000"/>
                </a:solidFill>
              </a:rPr>
              <a:t>Charrette</a:t>
            </a:r>
            <a:endParaRPr lang="en-US" dirty="0">
              <a:solidFill>
                <a:srgbClr val="000000"/>
              </a:solidFill>
            </a:endParaRPr>
          </a:p>
        </p:txBody>
      </p:sp>
      <p:sp>
        <p:nvSpPr>
          <p:cNvPr id="5" name="Text Placeholder 4"/>
          <p:cNvSpPr>
            <a:spLocks noGrp="1"/>
          </p:cNvSpPr>
          <p:nvPr>
            <p:ph type="body" idx="1"/>
          </p:nvPr>
        </p:nvSpPr>
        <p:spPr>
          <a:xfrm>
            <a:off x="722313" y="3868879"/>
            <a:ext cx="7772400" cy="538021"/>
          </a:xfrm>
        </p:spPr>
        <p:style>
          <a:lnRef idx="0">
            <a:schemeClr val="accent4"/>
          </a:lnRef>
          <a:fillRef idx="3">
            <a:schemeClr val="accent4"/>
          </a:fillRef>
          <a:effectRef idx="3">
            <a:schemeClr val="accent4"/>
          </a:effectRef>
          <a:fontRef idx="minor">
            <a:schemeClr val="lt1"/>
          </a:fontRef>
        </p:style>
        <p:txBody>
          <a:bodyPr/>
          <a:lstStyle/>
          <a:p>
            <a:r>
              <a:rPr lang="en-US" dirty="0" smtClean="0">
                <a:solidFill>
                  <a:srgbClr val="000000"/>
                </a:solidFill>
              </a:rPr>
              <a:t>A dynamic three days  --- Facilitator was essential to success</a:t>
            </a:r>
            <a:endParaRPr lang="en-US" dirty="0">
              <a:solidFill>
                <a:srgbClr val="000000"/>
              </a:solidFill>
            </a:endParaRPr>
          </a:p>
        </p:txBody>
      </p:sp>
    </p:spTree>
    <p:extLst>
      <p:ext uri="{BB962C8B-B14F-4D97-AF65-F5344CB8AC3E}">
        <p14:creationId xmlns:p14="http://schemas.microsoft.com/office/powerpoint/2010/main" val="25492886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5657" y="124623"/>
            <a:ext cx="8229600" cy="919144"/>
          </a:xfrm>
        </p:spPr>
        <p:style>
          <a:lnRef idx="0">
            <a:schemeClr val="accent2"/>
          </a:lnRef>
          <a:fillRef idx="3">
            <a:schemeClr val="accent2"/>
          </a:fillRef>
          <a:effectRef idx="3">
            <a:schemeClr val="accent2"/>
          </a:effectRef>
          <a:fontRef idx="minor">
            <a:schemeClr val="lt1"/>
          </a:fontRef>
        </p:style>
        <p:txBody>
          <a:bodyPr/>
          <a:lstStyle/>
          <a:p>
            <a:r>
              <a:rPr lang="en-US" b="1" dirty="0" smtClean="0">
                <a:solidFill>
                  <a:srgbClr val="000000"/>
                </a:solidFill>
              </a:rPr>
              <a:t>Charrette</a:t>
            </a:r>
            <a:r>
              <a:rPr lang="en-US" dirty="0" smtClean="0">
                <a:solidFill>
                  <a:srgbClr val="000000"/>
                </a:solidFill>
              </a:rPr>
              <a:t> </a:t>
            </a:r>
            <a:r>
              <a:rPr lang="en-US" b="1" dirty="0" smtClean="0">
                <a:solidFill>
                  <a:srgbClr val="000000"/>
                </a:solidFill>
              </a:rPr>
              <a:t>Participants</a:t>
            </a:r>
            <a:endParaRPr lang="en-US" b="1" dirty="0">
              <a:solidFill>
                <a:srgbClr val="00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37909542"/>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940701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0316"/>
            <a:ext cx="8229600" cy="874278"/>
          </a:xfrm>
        </p:spPr>
        <p:style>
          <a:lnRef idx="0">
            <a:schemeClr val="accent2"/>
          </a:lnRef>
          <a:fillRef idx="3">
            <a:schemeClr val="accent2"/>
          </a:fillRef>
          <a:effectRef idx="3">
            <a:schemeClr val="accent2"/>
          </a:effectRef>
          <a:fontRef idx="minor">
            <a:schemeClr val="lt1"/>
          </a:fontRef>
        </p:style>
        <p:txBody>
          <a:bodyPr/>
          <a:lstStyle/>
          <a:p>
            <a:r>
              <a:rPr lang="en-US" b="1" dirty="0" smtClean="0">
                <a:solidFill>
                  <a:srgbClr val="000000"/>
                </a:solidFill>
              </a:rPr>
              <a:t>Charrette Participants</a:t>
            </a:r>
            <a:endParaRPr lang="en-US" b="1" dirty="0">
              <a:solidFill>
                <a:srgbClr val="000000"/>
              </a:solidFill>
            </a:endParaRPr>
          </a:p>
        </p:txBody>
      </p:sp>
      <p:pic>
        <p:nvPicPr>
          <p:cNvPr id="3" name="Picture 2" descr="Map of on-site and virtual Charrette participants.jpg"/>
          <p:cNvPicPr>
            <a:picLocks noChangeAspect="1"/>
          </p:cNvPicPr>
          <p:nvPr/>
        </p:nvPicPr>
        <p:blipFill>
          <a:blip r:embed="rId3"/>
          <a:stretch>
            <a:fillRect/>
          </a:stretch>
        </p:blipFill>
        <p:spPr>
          <a:xfrm>
            <a:off x="0" y="1175067"/>
            <a:ext cx="9144000" cy="5682933"/>
          </a:xfrm>
          <a:prstGeom prst="rect">
            <a:avLst/>
          </a:prstGeom>
        </p:spPr>
      </p:pic>
    </p:spTree>
    <p:extLst>
      <p:ext uri="{BB962C8B-B14F-4D97-AF65-F5344CB8AC3E}">
        <p14:creationId xmlns:p14="http://schemas.microsoft.com/office/powerpoint/2010/main" val="32589843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pPr lvl="0"/>
            <a:r>
              <a:rPr lang="en-US" dirty="0" smtClean="0">
                <a:solidFill>
                  <a:srgbClr val="000000"/>
                </a:solidFill>
                <a:effectLst>
                  <a:outerShdw blurRad="50800" dist="38100" dir="2700000" algn="tl" rotWithShape="0">
                    <a:prstClr val="black">
                      <a:alpha val="40000"/>
                    </a:prstClr>
                  </a:outerShdw>
                </a:effectLst>
              </a:rPr>
              <a:t>Much Work to be done</a:t>
            </a:r>
            <a:br>
              <a:rPr lang="en-US" dirty="0" smtClean="0">
                <a:solidFill>
                  <a:srgbClr val="000000"/>
                </a:solidFill>
                <a:effectLst>
                  <a:outerShdw blurRad="50800" dist="38100" dir="2700000" algn="tl" rotWithShape="0">
                    <a:prstClr val="black">
                      <a:alpha val="40000"/>
                    </a:prstClr>
                  </a:outerShdw>
                </a:effectLst>
              </a:rPr>
            </a:br>
            <a:endParaRPr lang="en-US" dirty="0">
              <a:effectLst>
                <a:outerShdw blurRad="50800" dist="38100" dir="2700000" algn="tl" rotWithShape="0">
                  <a:prstClr val="black">
                    <a:alpha val="40000"/>
                  </a:prstClr>
                </a:outerShdw>
              </a:effectLst>
            </a:endParaRPr>
          </a:p>
        </p:txBody>
      </p:sp>
      <p:sp>
        <p:nvSpPr>
          <p:cNvPr id="3" name="Text Placeholder 2"/>
          <p:cNvSpPr>
            <a:spLocks noGrp="1"/>
          </p:cNvSpPr>
          <p:nvPr>
            <p:ph type="body" idx="1"/>
          </p:nvPr>
        </p:nvSpPr>
        <p:spPr>
          <a:xfrm>
            <a:off x="722313" y="3701740"/>
            <a:ext cx="7772400" cy="705160"/>
          </a:xfrm>
        </p:spPr>
        <p:style>
          <a:lnRef idx="0">
            <a:schemeClr val="accent4"/>
          </a:lnRef>
          <a:fillRef idx="3">
            <a:schemeClr val="accent4"/>
          </a:fillRef>
          <a:effectRef idx="3">
            <a:schemeClr val="accent4"/>
          </a:effectRef>
          <a:fontRef idx="minor">
            <a:schemeClr val="lt1"/>
          </a:fontRef>
        </p:style>
        <p:txBody>
          <a:bodyPr/>
          <a:lstStyle/>
          <a:p>
            <a:r>
              <a:rPr lang="en-US" dirty="0" smtClean="0">
                <a:solidFill>
                  <a:srgbClr val="000000"/>
                </a:solidFill>
              </a:rPr>
              <a:t>What we worry about</a:t>
            </a:r>
            <a:endParaRPr lang="en-US" dirty="0">
              <a:solidFill>
                <a:srgbClr val="000000"/>
              </a:solidFill>
            </a:endParaRPr>
          </a:p>
        </p:txBody>
      </p:sp>
    </p:spTree>
    <p:extLst>
      <p:ext uri="{BB962C8B-B14F-4D97-AF65-F5344CB8AC3E}">
        <p14:creationId xmlns:p14="http://schemas.microsoft.com/office/powerpoint/2010/main" val="40472836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907130"/>
          </a:xfrm>
        </p:spPr>
        <p:style>
          <a:lnRef idx="0">
            <a:schemeClr val="accent2"/>
          </a:lnRef>
          <a:fillRef idx="3">
            <a:schemeClr val="accent2"/>
          </a:fillRef>
          <a:effectRef idx="3">
            <a:schemeClr val="accent2"/>
          </a:effectRef>
          <a:fontRef idx="minor">
            <a:schemeClr val="lt1"/>
          </a:fontRef>
        </p:style>
        <p:txBody>
          <a:bodyPr/>
          <a:lstStyle/>
          <a:p>
            <a:r>
              <a:rPr lang="en-US" b="1" dirty="0" smtClean="0">
                <a:solidFill>
                  <a:srgbClr val="000000"/>
                </a:solidFill>
              </a:rPr>
              <a:t>Seven Modes of Failure</a:t>
            </a:r>
            <a:endParaRPr lang="en-US" b="1" dirty="0">
              <a:solidFill>
                <a:srgbClr val="000000"/>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56045929"/>
              </p:ext>
            </p:extLst>
          </p:nvPr>
        </p:nvGraphicFramePr>
        <p:xfrm>
          <a:off x="457200" y="1181768"/>
          <a:ext cx="8229600" cy="54061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04933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Oval 39"/>
          <p:cNvSpPr>
            <a:spLocks noChangeAspect="1"/>
          </p:cNvSpPr>
          <p:nvPr/>
        </p:nvSpPr>
        <p:spPr>
          <a:xfrm>
            <a:off x="796675" y="823190"/>
            <a:ext cx="7550650" cy="5824728"/>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srgbClr val="000000"/>
              </a:solidFill>
            </a:endParaRPr>
          </a:p>
        </p:txBody>
      </p:sp>
      <p:sp>
        <p:nvSpPr>
          <p:cNvPr id="42" name="TextBox 41"/>
          <p:cNvSpPr txBox="1"/>
          <p:nvPr/>
        </p:nvSpPr>
        <p:spPr>
          <a:xfrm>
            <a:off x="809678" y="1169399"/>
            <a:ext cx="7520007" cy="4735600"/>
          </a:xfrm>
          <a:prstGeom prst="rect">
            <a:avLst/>
          </a:prstGeom>
          <a:noFill/>
        </p:spPr>
        <p:txBody>
          <a:bodyPr wrap="none" rtlCol="0">
            <a:prstTxWarp prst="textArchUp">
              <a:avLst>
                <a:gd name="adj" fmla="val 10395614"/>
              </a:avLst>
            </a:prstTxWarp>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4000" b="1" dirty="0" smtClean="0">
                <a:ln w="50800"/>
                <a:solidFill>
                  <a:schemeClr val="bg1">
                    <a:shade val="50000"/>
                  </a:schemeClr>
                </a:solidFill>
                <a:latin typeface="+mj-lt"/>
              </a:rPr>
              <a:t>EarthCube Target Community</a:t>
            </a:r>
          </a:p>
          <a:p>
            <a:pPr algn="ctr"/>
            <a:endParaRPr lang="en-US" sz="4000" b="1" dirty="0">
              <a:ln w="50800"/>
              <a:solidFill>
                <a:schemeClr val="bg1">
                  <a:shade val="50000"/>
                </a:schemeClr>
              </a:solidFill>
              <a:latin typeface="+mj-lt"/>
            </a:endParaRPr>
          </a:p>
        </p:txBody>
      </p:sp>
      <p:grpSp>
        <p:nvGrpSpPr>
          <p:cNvPr id="39" name="Group 38"/>
          <p:cNvGrpSpPr/>
          <p:nvPr/>
        </p:nvGrpSpPr>
        <p:grpSpPr>
          <a:xfrm>
            <a:off x="1380615" y="1113499"/>
            <a:ext cx="6458870" cy="5440229"/>
            <a:chOff x="1203668" y="1164299"/>
            <a:chExt cx="6458870" cy="5440229"/>
          </a:xfrm>
        </p:grpSpPr>
        <p:sp>
          <p:nvSpPr>
            <p:cNvPr id="8" name="Oval 7"/>
            <p:cNvSpPr>
              <a:spLocks noChangeAspect="1"/>
            </p:cNvSpPr>
            <p:nvPr/>
          </p:nvSpPr>
          <p:spPr>
            <a:xfrm>
              <a:off x="3430751" y="1882441"/>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smtClean="0">
                  <a:solidFill>
                    <a:srgbClr val="000000"/>
                  </a:solidFill>
                </a:rPr>
                <a:t>Aeronomy</a:t>
              </a:r>
              <a:endParaRPr lang="en-US" sz="800" b="1" dirty="0">
                <a:solidFill>
                  <a:srgbClr val="000000"/>
                </a:solidFill>
              </a:endParaRPr>
            </a:p>
          </p:txBody>
        </p:sp>
        <p:sp>
          <p:nvSpPr>
            <p:cNvPr id="9" name="Oval 8"/>
            <p:cNvSpPr>
              <a:spLocks noChangeAspect="1"/>
            </p:cNvSpPr>
            <p:nvPr/>
          </p:nvSpPr>
          <p:spPr>
            <a:xfrm>
              <a:off x="4116551" y="1596989"/>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GEM</a:t>
              </a:r>
              <a:endParaRPr lang="en-US" sz="800" b="1" dirty="0">
                <a:solidFill>
                  <a:srgbClr val="000000"/>
                </a:solidFill>
              </a:endParaRPr>
            </a:p>
          </p:txBody>
        </p:sp>
        <p:sp>
          <p:nvSpPr>
            <p:cNvPr id="10" name="Oval 9"/>
            <p:cNvSpPr>
              <a:spLocks noChangeAspect="1"/>
            </p:cNvSpPr>
            <p:nvPr/>
          </p:nvSpPr>
          <p:spPr>
            <a:xfrm>
              <a:off x="3838991" y="2282789"/>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CEDAR</a:t>
              </a:r>
              <a:endParaRPr lang="en-US" sz="800" b="1" dirty="0">
                <a:solidFill>
                  <a:srgbClr val="000000"/>
                </a:solidFill>
              </a:endParaRPr>
            </a:p>
          </p:txBody>
        </p:sp>
        <p:sp>
          <p:nvSpPr>
            <p:cNvPr id="12" name="Oval 11"/>
            <p:cNvSpPr>
              <a:spLocks noChangeAspect="1"/>
            </p:cNvSpPr>
            <p:nvPr/>
          </p:nvSpPr>
          <p:spPr>
            <a:xfrm>
              <a:off x="2902569" y="1507199"/>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Solar </a:t>
              </a:r>
              <a:r>
                <a:rPr lang="en-US" sz="800" b="1" dirty="0" err="1" smtClean="0">
                  <a:solidFill>
                    <a:srgbClr val="000000"/>
                  </a:solidFill>
                </a:rPr>
                <a:t>Terrestial</a:t>
              </a:r>
              <a:endParaRPr lang="en-US" sz="800" b="1" dirty="0">
                <a:solidFill>
                  <a:srgbClr val="000000"/>
                </a:solidFill>
              </a:endParaRPr>
            </a:p>
          </p:txBody>
        </p:sp>
        <p:sp>
          <p:nvSpPr>
            <p:cNvPr id="13" name="Oval 12"/>
            <p:cNvSpPr>
              <a:spLocks noChangeAspect="1"/>
            </p:cNvSpPr>
            <p:nvPr/>
          </p:nvSpPr>
          <p:spPr>
            <a:xfrm>
              <a:off x="5431536" y="1415142"/>
              <a:ext cx="685800" cy="685800"/>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Petrology &amp; </a:t>
              </a:r>
              <a:r>
                <a:rPr lang="en-US" sz="800" b="1" dirty="0" err="1" smtClean="0">
                  <a:solidFill>
                    <a:srgbClr val="000000"/>
                  </a:solidFill>
                </a:rPr>
                <a:t>Geochen</a:t>
              </a:r>
              <a:endParaRPr lang="en-US" sz="800" b="1" dirty="0">
                <a:solidFill>
                  <a:srgbClr val="000000"/>
                </a:solidFill>
              </a:endParaRPr>
            </a:p>
          </p:txBody>
        </p:sp>
        <p:sp>
          <p:nvSpPr>
            <p:cNvPr id="14" name="Oval 13"/>
            <p:cNvSpPr>
              <a:spLocks noChangeAspect="1"/>
            </p:cNvSpPr>
            <p:nvPr/>
          </p:nvSpPr>
          <p:spPr>
            <a:xfrm>
              <a:off x="4723668" y="1164299"/>
              <a:ext cx="685800" cy="685800"/>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Tectonics</a:t>
              </a:r>
              <a:endParaRPr lang="en-US" sz="800" b="1" dirty="0">
                <a:solidFill>
                  <a:srgbClr val="000000"/>
                </a:solidFill>
              </a:endParaRPr>
            </a:p>
          </p:txBody>
        </p:sp>
        <p:sp>
          <p:nvSpPr>
            <p:cNvPr id="16" name="Oval 15"/>
            <p:cNvSpPr>
              <a:spLocks noChangeAspect="1"/>
            </p:cNvSpPr>
            <p:nvPr/>
          </p:nvSpPr>
          <p:spPr>
            <a:xfrm>
              <a:off x="3588688" y="1164299"/>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SHINE</a:t>
              </a:r>
              <a:endParaRPr lang="en-US" sz="800" b="1" dirty="0">
                <a:solidFill>
                  <a:srgbClr val="000000"/>
                </a:solidFill>
              </a:endParaRPr>
            </a:p>
          </p:txBody>
        </p:sp>
        <p:sp>
          <p:nvSpPr>
            <p:cNvPr id="19" name="Oval 18"/>
            <p:cNvSpPr>
              <a:spLocks noChangeAspect="1"/>
            </p:cNvSpPr>
            <p:nvPr/>
          </p:nvSpPr>
          <p:spPr>
            <a:xfrm>
              <a:off x="4920154" y="1780531"/>
              <a:ext cx="722375" cy="722375"/>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smtClean="0">
                  <a:solidFill>
                    <a:srgbClr val="000000"/>
                  </a:solidFill>
                </a:rPr>
                <a:t>EarthScope</a:t>
              </a:r>
              <a:endParaRPr lang="en-US" sz="800" b="1" dirty="0">
                <a:solidFill>
                  <a:srgbClr val="000000"/>
                </a:solidFill>
              </a:endParaRPr>
            </a:p>
          </p:txBody>
        </p:sp>
        <p:sp>
          <p:nvSpPr>
            <p:cNvPr id="20" name="Oval 19"/>
            <p:cNvSpPr>
              <a:spLocks noChangeAspect="1"/>
            </p:cNvSpPr>
            <p:nvPr/>
          </p:nvSpPr>
          <p:spPr>
            <a:xfrm>
              <a:off x="4592596" y="2394923"/>
              <a:ext cx="694944" cy="694944"/>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Continental </a:t>
              </a:r>
              <a:r>
                <a:rPr lang="en-US" sz="800" b="1" dirty="0" err="1" smtClean="0">
                  <a:solidFill>
                    <a:srgbClr val="000000"/>
                  </a:solidFill>
                </a:rPr>
                <a:t>Dyn</a:t>
              </a:r>
              <a:r>
                <a:rPr lang="en-US" sz="800" b="1" dirty="0" smtClean="0">
                  <a:solidFill>
                    <a:srgbClr val="000000"/>
                  </a:solidFill>
                </a:rPr>
                <a:t>.</a:t>
              </a:r>
              <a:endParaRPr lang="en-US" sz="800" b="1" dirty="0">
                <a:solidFill>
                  <a:srgbClr val="000000"/>
                </a:solidFill>
              </a:endParaRPr>
            </a:p>
          </p:txBody>
        </p:sp>
        <p:sp>
          <p:nvSpPr>
            <p:cNvPr id="22" name="Oval 21"/>
            <p:cNvSpPr>
              <a:spLocks noChangeAspect="1"/>
            </p:cNvSpPr>
            <p:nvPr/>
          </p:nvSpPr>
          <p:spPr>
            <a:xfrm>
              <a:off x="5280044" y="5082636"/>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Biological Ocean</a:t>
              </a:r>
              <a:endParaRPr lang="en-US" sz="800" b="1" dirty="0">
                <a:solidFill>
                  <a:srgbClr val="000000"/>
                </a:solidFill>
              </a:endParaRPr>
            </a:p>
          </p:txBody>
        </p:sp>
        <p:sp>
          <p:nvSpPr>
            <p:cNvPr id="23" name="Oval 22"/>
            <p:cNvSpPr>
              <a:spLocks noChangeAspect="1"/>
            </p:cNvSpPr>
            <p:nvPr/>
          </p:nvSpPr>
          <p:spPr>
            <a:xfrm>
              <a:off x="6290938" y="3245099"/>
              <a:ext cx="685800" cy="685800"/>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smtClean="0">
                  <a:solidFill>
                    <a:srgbClr val="000000"/>
                  </a:solidFill>
                </a:rPr>
                <a:t>Geomomorphology</a:t>
              </a:r>
              <a:r>
                <a:rPr lang="en-US" sz="800" b="1" dirty="0" smtClean="0">
                  <a:solidFill>
                    <a:srgbClr val="000000"/>
                  </a:solidFill>
                </a:rPr>
                <a:t> &amp; land use </a:t>
              </a:r>
              <a:r>
                <a:rPr lang="en-US" sz="800" b="1" dirty="0" err="1" smtClean="0">
                  <a:solidFill>
                    <a:srgbClr val="000000"/>
                  </a:solidFill>
                </a:rPr>
                <a:t>dyn</a:t>
              </a:r>
              <a:endParaRPr lang="en-US" sz="800" b="1" dirty="0">
                <a:solidFill>
                  <a:srgbClr val="000000"/>
                </a:solidFill>
              </a:endParaRPr>
            </a:p>
          </p:txBody>
        </p:sp>
        <p:sp>
          <p:nvSpPr>
            <p:cNvPr id="26" name="Oval 25"/>
            <p:cNvSpPr>
              <a:spLocks noChangeAspect="1"/>
            </p:cNvSpPr>
            <p:nvPr/>
          </p:nvSpPr>
          <p:spPr>
            <a:xfrm>
              <a:off x="5752368" y="5425536"/>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smtClean="0">
                  <a:solidFill>
                    <a:srgbClr val="000000"/>
                  </a:solidFill>
                </a:rPr>
                <a:t>Chem</a:t>
              </a:r>
              <a:endParaRPr lang="en-US" sz="800" b="1" dirty="0" smtClean="0">
                <a:solidFill>
                  <a:srgbClr val="000000"/>
                </a:solidFill>
              </a:endParaRPr>
            </a:p>
            <a:p>
              <a:pPr algn="ctr"/>
              <a:r>
                <a:rPr lang="en-US" sz="800" b="1" dirty="0" smtClean="0">
                  <a:solidFill>
                    <a:srgbClr val="000000"/>
                  </a:solidFill>
                </a:rPr>
                <a:t>Ocean</a:t>
              </a:r>
              <a:endParaRPr lang="en-US" sz="800" b="1" dirty="0">
                <a:solidFill>
                  <a:srgbClr val="000000"/>
                </a:solidFill>
              </a:endParaRPr>
            </a:p>
          </p:txBody>
        </p:sp>
        <p:sp>
          <p:nvSpPr>
            <p:cNvPr id="32" name="Oval 31"/>
            <p:cNvSpPr>
              <a:spLocks noChangeAspect="1"/>
            </p:cNvSpPr>
            <p:nvPr/>
          </p:nvSpPr>
          <p:spPr>
            <a:xfrm>
              <a:off x="3496091" y="5239885"/>
              <a:ext cx="685800" cy="685800"/>
            </a:xfrm>
            <a:prstGeom prst="ellipse">
              <a:avLst/>
            </a:prstGeom>
            <a:blipFill rotWithShape="1">
              <a:blip r:embed="rId3">
                <a:alphaModFix amt="25000"/>
              </a:blip>
              <a:stretch>
                <a:fillRect/>
              </a:stretch>
            </a:blipFill>
            <a:ln w="25400">
              <a:solidFill>
                <a:schemeClr val="accent4"/>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XSEDE</a:t>
              </a:r>
              <a:endParaRPr lang="en-US" sz="800" b="1" dirty="0">
                <a:solidFill>
                  <a:srgbClr val="000000"/>
                </a:solidFill>
              </a:endParaRPr>
            </a:p>
          </p:txBody>
        </p:sp>
        <p:sp>
          <p:nvSpPr>
            <p:cNvPr id="34" name="Oval 33"/>
            <p:cNvSpPr>
              <a:spLocks noChangeAspect="1"/>
            </p:cNvSpPr>
            <p:nvPr/>
          </p:nvSpPr>
          <p:spPr>
            <a:xfrm>
              <a:off x="2709858" y="5098584"/>
              <a:ext cx="685800" cy="685800"/>
            </a:xfrm>
            <a:prstGeom prst="ellipse">
              <a:avLst/>
            </a:prstGeom>
            <a:blipFill rotWithShape="1">
              <a:blip r:embed="rId3">
                <a:alphaModFix amt="25000"/>
              </a:blip>
              <a:stretch>
                <a:fillRect/>
              </a:stretch>
            </a:blipFill>
            <a:ln w="25400">
              <a:solidFill>
                <a:schemeClr val="accent3"/>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Emerging Frontiers (BIO)</a:t>
              </a:r>
              <a:endParaRPr lang="en-US" sz="800" b="1" dirty="0">
                <a:solidFill>
                  <a:srgbClr val="000000"/>
                </a:solidFill>
              </a:endParaRPr>
            </a:p>
          </p:txBody>
        </p:sp>
        <p:sp>
          <p:nvSpPr>
            <p:cNvPr id="36" name="Oval 35"/>
            <p:cNvSpPr>
              <a:spLocks noChangeAspect="1"/>
            </p:cNvSpPr>
            <p:nvPr/>
          </p:nvSpPr>
          <p:spPr>
            <a:xfrm>
              <a:off x="4181891" y="5232928"/>
              <a:ext cx="685800" cy="685800"/>
            </a:xfrm>
            <a:prstGeom prst="ellipse">
              <a:avLst/>
            </a:prstGeom>
            <a:blipFill rotWithShape="1">
              <a:blip r:embed="rId3">
                <a:alphaModFix amt="25000"/>
              </a:blip>
              <a:stretch>
                <a:fillRect/>
              </a:stretch>
            </a:blipFill>
            <a:ln w="25400">
              <a:solidFill>
                <a:schemeClr val="accent4"/>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a:solidFill>
                    <a:srgbClr val="000000"/>
                  </a:solidFill>
                </a:rPr>
                <a:t>CIF 21</a:t>
              </a:r>
            </a:p>
          </p:txBody>
        </p:sp>
        <p:sp>
          <p:nvSpPr>
            <p:cNvPr id="37" name="Oval 36"/>
            <p:cNvSpPr>
              <a:spLocks noChangeAspect="1"/>
            </p:cNvSpPr>
            <p:nvPr/>
          </p:nvSpPr>
          <p:spPr>
            <a:xfrm>
              <a:off x="3931588" y="5918728"/>
              <a:ext cx="685800" cy="685800"/>
            </a:xfrm>
            <a:prstGeom prst="ellipse">
              <a:avLst/>
            </a:prstGeom>
            <a:blipFill rotWithShape="1">
              <a:blip r:embed="rId3">
                <a:alphaModFix amt="25000"/>
              </a:blip>
              <a:stretch>
                <a:fillRect/>
              </a:stretch>
            </a:blipFill>
            <a:ln w="25400">
              <a:solidFill>
                <a:schemeClr val="accent4"/>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a:solidFill>
                    <a:srgbClr val="000000"/>
                  </a:solidFill>
                </a:rPr>
                <a:t>OCI  Program 2</a:t>
              </a:r>
            </a:p>
          </p:txBody>
        </p:sp>
        <p:sp>
          <p:nvSpPr>
            <p:cNvPr id="38" name="Oval 37"/>
            <p:cNvSpPr>
              <a:spLocks noChangeAspect="1"/>
            </p:cNvSpPr>
            <p:nvPr/>
          </p:nvSpPr>
          <p:spPr>
            <a:xfrm>
              <a:off x="4745736" y="5582785"/>
              <a:ext cx="685800" cy="685800"/>
            </a:xfrm>
            <a:prstGeom prst="ellipse">
              <a:avLst/>
            </a:prstGeom>
            <a:blipFill rotWithShape="1">
              <a:blip r:embed="rId3">
                <a:alphaModFix amt="25000"/>
              </a:blip>
              <a:stretch>
                <a:fillRect/>
              </a:stretch>
            </a:blipFill>
            <a:ln w="25400">
              <a:solidFill>
                <a:schemeClr val="accent4"/>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a:solidFill>
                    <a:srgbClr val="000000"/>
                  </a:solidFill>
                </a:rPr>
                <a:t>OCI Program 1</a:t>
              </a:r>
            </a:p>
          </p:txBody>
        </p:sp>
        <p:sp>
          <p:nvSpPr>
            <p:cNvPr id="41" name="Cloud 40"/>
            <p:cNvSpPr/>
            <p:nvPr/>
          </p:nvSpPr>
          <p:spPr>
            <a:xfrm>
              <a:off x="3087852" y="3519395"/>
              <a:ext cx="1899280" cy="958030"/>
            </a:xfrm>
            <a:prstGeom prst="cloud">
              <a:avLst/>
            </a:prstGeom>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dirty="0" smtClean="0">
                  <a:solidFill>
                    <a:srgbClr val="000000"/>
                  </a:solidFill>
                </a:rPr>
                <a:t>EarthCube CI</a:t>
              </a:r>
              <a:endParaRPr lang="en-US" dirty="0">
                <a:solidFill>
                  <a:srgbClr val="000000"/>
                </a:solidFill>
              </a:endParaRPr>
            </a:p>
          </p:txBody>
        </p:sp>
        <p:cxnSp>
          <p:nvCxnSpPr>
            <p:cNvPr id="44" name="Straight Arrow Connector 43"/>
            <p:cNvCxnSpPr>
              <a:stCxn id="10" idx="4"/>
            </p:cNvCxnSpPr>
            <p:nvPr/>
          </p:nvCxnSpPr>
          <p:spPr>
            <a:xfrm>
              <a:off x="4181891" y="2968589"/>
              <a:ext cx="49988" cy="542247"/>
            </a:xfrm>
            <a:prstGeom prst="straightConnector1">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45" name="Straight Arrow Connector 44"/>
            <p:cNvCxnSpPr>
              <a:endCxn id="41" idx="3"/>
            </p:cNvCxnSpPr>
            <p:nvPr/>
          </p:nvCxnSpPr>
          <p:spPr>
            <a:xfrm>
              <a:off x="3775685" y="2568241"/>
              <a:ext cx="261807" cy="1005930"/>
            </a:xfrm>
            <a:prstGeom prst="straightConnector1">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46" name="Straight Arrow Connector 45"/>
            <p:cNvCxnSpPr>
              <a:stCxn id="11" idx="5"/>
            </p:cNvCxnSpPr>
            <p:nvPr/>
          </p:nvCxnSpPr>
          <p:spPr>
            <a:xfrm>
              <a:off x="3487936" y="2841422"/>
              <a:ext cx="351055" cy="702716"/>
            </a:xfrm>
            <a:prstGeom prst="straightConnector1">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48" name="Straight Arrow Connector 47"/>
            <p:cNvCxnSpPr>
              <a:endCxn id="29" idx="2"/>
            </p:cNvCxnSpPr>
            <p:nvPr/>
          </p:nvCxnSpPr>
          <p:spPr>
            <a:xfrm>
              <a:off x="4592596" y="4356693"/>
              <a:ext cx="344548" cy="398991"/>
            </a:xfrm>
            <a:prstGeom prst="straightConnector1">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51" name="Straight Arrow Connector 50"/>
            <p:cNvCxnSpPr>
              <a:stCxn id="5" idx="5"/>
            </p:cNvCxnSpPr>
            <p:nvPr/>
          </p:nvCxnSpPr>
          <p:spPr>
            <a:xfrm>
              <a:off x="3119223" y="3443705"/>
              <a:ext cx="276435" cy="183950"/>
            </a:xfrm>
            <a:prstGeom prst="straightConnector1">
              <a:avLst/>
            </a:prstGeom>
            <a:ln>
              <a:solidFill>
                <a:srgbClr val="0080FF"/>
              </a:solidFill>
              <a:headEnd type="arrow"/>
              <a:tailEnd type="arrow"/>
            </a:ln>
          </p:spPr>
          <p:style>
            <a:lnRef idx="2">
              <a:schemeClr val="dk1"/>
            </a:lnRef>
            <a:fillRef idx="0">
              <a:schemeClr val="dk1"/>
            </a:fillRef>
            <a:effectRef idx="1">
              <a:schemeClr val="dk1"/>
            </a:effectRef>
            <a:fontRef idx="minor">
              <a:schemeClr val="tx1"/>
            </a:fontRef>
          </p:style>
        </p:cxnSp>
        <p:cxnSp>
          <p:nvCxnSpPr>
            <p:cNvPr id="54" name="Straight Arrow Connector 53"/>
            <p:cNvCxnSpPr>
              <a:stCxn id="35" idx="6"/>
            </p:cNvCxnSpPr>
            <p:nvPr/>
          </p:nvCxnSpPr>
          <p:spPr>
            <a:xfrm flipV="1">
              <a:off x="2709858" y="4412784"/>
              <a:ext cx="720893" cy="749421"/>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cxnSp>
          <p:nvCxnSpPr>
            <p:cNvPr id="57" name="Straight Arrow Connector 56"/>
            <p:cNvCxnSpPr>
              <a:stCxn id="34" idx="7"/>
            </p:cNvCxnSpPr>
            <p:nvPr/>
          </p:nvCxnSpPr>
          <p:spPr>
            <a:xfrm flipV="1">
              <a:off x="3295225" y="4407702"/>
              <a:ext cx="480460" cy="791315"/>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cxnSp>
          <p:nvCxnSpPr>
            <p:cNvPr id="59" name="Straight Arrow Connector 58"/>
            <p:cNvCxnSpPr>
              <a:stCxn id="32" idx="0"/>
            </p:cNvCxnSpPr>
            <p:nvPr/>
          </p:nvCxnSpPr>
          <p:spPr>
            <a:xfrm flipV="1">
              <a:off x="3838991" y="4407702"/>
              <a:ext cx="92597" cy="832183"/>
            </a:xfrm>
            <a:prstGeom prst="straightConnector1">
              <a:avLst/>
            </a:prstGeom>
            <a:ln>
              <a:headEnd type="arrow"/>
              <a:tailEnd type="arrow"/>
            </a:ln>
          </p:spPr>
          <p:style>
            <a:lnRef idx="2">
              <a:schemeClr val="accent4"/>
            </a:lnRef>
            <a:fillRef idx="0">
              <a:schemeClr val="accent4"/>
            </a:fillRef>
            <a:effectRef idx="1">
              <a:schemeClr val="accent4"/>
            </a:effectRef>
            <a:fontRef idx="minor">
              <a:schemeClr val="tx1"/>
            </a:fontRef>
          </p:style>
        </p:cxnSp>
        <p:cxnSp>
          <p:nvCxnSpPr>
            <p:cNvPr id="60" name="Straight Arrow Connector 59"/>
            <p:cNvCxnSpPr>
              <a:stCxn id="36" idx="0"/>
              <a:endCxn id="41" idx="1"/>
            </p:cNvCxnSpPr>
            <p:nvPr/>
          </p:nvCxnSpPr>
          <p:spPr>
            <a:xfrm flipH="1" flipV="1">
              <a:off x="4037492" y="4476405"/>
              <a:ext cx="487299" cy="756523"/>
            </a:xfrm>
            <a:prstGeom prst="straightConnector1">
              <a:avLst/>
            </a:prstGeom>
            <a:ln>
              <a:headEnd type="arrow"/>
              <a:tailEnd type="arrow"/>
            </a:ln>
          </p:spPr>
          <p:style>
            <a:lnRef idx="2">
              <a:schemeClr val="accent4"/>
            </a:lnRef>
            <a:fillRef idx="0">
              <a:schemeClr val="accent4"/>
            </a:fillRef>
            <a:effectRef idx="1">
              <a:schemeClr val="accent4"/>
            </a:effectRef>
            <a:fontRef idx="minor">
              <a:schemeClr val="tx1"/>
            </a:fontRef>
          </p:style>
        </p:cxnSp>
        <p:cxnSp>
          <p:nvCxnSpPr>
            <p:cNvPr id="63" name="Straight Arrow Connector 62"/>
            <p:cNvCxnSpPr>
              <a:stCxn id="23" idx="2"/>
            </p:cNvCxnSpPr>
            <p:nvPr/>
          </p:nvCxnSpPr>
          <p:spPr>
            <a:xfrm flipH="1">
              <a:off x="4937144" y="3587999"/>
              <a:ext cx="1353794" cy="291359"/>
            </a:xfrm>
            <a:prstGeom prst="straightConnector1">
              <a:avLst/>
            </a:prstGeom>
            <a:ln>
              <a:headEnd type="arrow"/>
              <a:tailEnd type="arrow"/>
            </a:ln>
          </p:spPr>
          <p:style>
            <a:lnRef idx="2">
              <a:schemeClr val="accent6"/>
            </a:lnRef>
            <a:fillRef idx="0">
              <a:schemeClr val="accent6"/>
            </a:fillRef>
            <a:effectRef idx="1">
              <a:schemeClr val="accent6"/>
            </a:effectRef>
            <a:fontRef idx="minor">
              <a:schemeClr val="tx1"/>
            </a:fontRef>
          </p:style>
        </p:cxnSp>
        <p:cxnSp>
          <p:nvCxnSpPr>
            <p:cNvPr id="72" name="Straight Arrow Connector 71"/>
            <p:cNvCxnSpPr>
              <a:stCxn id="21" idx="2"/>
            </p:cNvCxnSpPr>
            <p:nvPr/>
          </p:nvCxnSpPr>
          <p:spPr>
            <a:xfrm flipH="1">
              <a:off x="4659935" y="3245099"/>
              <a:ext cx="406633" cy="297909"/>
            </a:xfrm>
            <a:prstGeom prst="straightConnector1">
              <a:avLst/>
            </a:prstGeom>
            <a:ln>
              <a:headEnd type="arrow"/>
              <a:tailEnd type="arrow"/>
            </a:ln>
          </p:spPr>
          <p:style>
            <a:lnRef idx="2">
              <a:schemeClr val="accent6"/>
            </a:lnRef>
            <a:fillRef idx="0">
              <a:schemeClr val="accent6"/>
            </a:fillRef>
            <a:effectRef idx="1">
              <a:schemeClr val="accent6"/>
            </a:effectRef>
            <a:fontRef idx="minor">
              <a:schemeClr val="tx1"/>
            </a:fontRef>
          </p:style>
        </p:cxnSp>
        <p:cxnSp>
          <p:nvCxnSpPr>
            <p:cNvPr id="75" name="Straight Arrow Connector 74"/>
            <p:cNvCxnSpPr>
              <a:endCxn id="27" idx="2"/>
            </p:cNvCxnSpPr>
            <p:nvPr/>
          </p:nvCxnSpPr>
          <p:spPr>
            <a:xfrm>
              <a:off x="4937144" y="4074303"/>
              <a:ext cx="494392" cy="94858"/>
            </a:xfrm>
            <a:prstGeom prst="straightConnector1">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77" name="Straight Arrow Connector 76"/>
            <p:cNvCxnSpPr>
              <a:endCxn id="28" idx="1"/>
            </p:cNvCxnSpPr>
            <p:nvPr/>
          </p:nvCxnSpPr>
          <p:spPr>
            <a:xfrm>
              <a:off x="4851343" y="4178941"/>
              <a:ext cx="937725" cy="397897"/>
            </a:xfrm>
            <a:prstGeom prst="straightConnector1">
              <a:avLst/>
            </a:prstGeom>
            <a:ln>
              <a:headEnd type="arrow"/>
              <a:tailEnd type="arrow"/>
            </a:ln>
          </p:spPr>
          <p:style>
            <a:lnRef idx="2">
              <a:schemeClr val="accent2"/>
            </a:lnRef>
            <a:fillRef idx="0">
              <a:schemeClr val="accent2"/>
            </a:fillRef>
            <a:effectRef idx="1">
              <a:schemeClr val="accent2"/>
            </a:effectRef>
            <a:fontRef idx="minor">
              <a:schemeClr val="tx1"/>
            </a:fontRef>
          </p:style>
        </p:cxnSp>
        <p:cxnSp>
          <p:nvCxnSpPr>
            <p:cNvPr id="81" name="Straight Arrow Connector 80"/>
            <p:cNvCxnSpPr/>
            <p:nvPr/>
          </p:nvCxnSpPr>
          <p:spPr>
            <a:xfrm flipV="1">
              <a:off x="2533856" y="4074304"/>
              <a:ext cx="635603" cy="437757"/>
            </a:xfrm>
            <a:prstGeom prst="straightConnector1">
              <a:avLst/>
            </a:prstGeom>
            <a:ln>
              <a:headEnd type="arrow"/>
              <a:tailEnd type="arrow"/>
            </a:ln>
          </p:spPr>
          <p:style>
            <a:lnRef idx="2">
              <a:schemeClr val="accent3"/>
            </a:lnRef>
            <a:fillRef idx="0">
              <a:schemeClr val="accent3"/>
            </a:fillRef>
            <a:effectRef idx="1">
              <a:schemeClr val="accent3"/>
            </a:effectRef>
            <a:fontRef idx="minor">
              <a:schemeClr val="tx1"/>
            </a:fontRef>
          </p:style>
        </p:cxnSp>
        <p:cxnSp>
          <p:nvCxnSpPr>
            <p:cNvPr id="86" name="Straight Arrow Connector 85"/>
            <p:cNvCxnSpPr>
              <a:stCxn id="38" idx="0"/>
            </p:cNvCxnSpPr>
            <p:nvPr/>
          </p:nvCxnSpPr>
          <p:spPr>
            <a:xfrm flipH="1" flipV="1">
              <a:off x="4348947" y="4326114"/>
              <a:ext cx="739689" cy="1256671"/>
            </a:xfrm>
            <a:prstGeom prst="straightConnector1">
              <a:avLst/>
            </a:prstGeom>
            <a:ln>
              <a:headEnd type="arrow"/>
              <a:tailEnd type="arrow"/>
            </a:ln>
          </p:spPr>
          <p:style>
            <a:lnRef idx="2">
              <a:schemeClr val="accent4"/>
            </a:lnRef>
            <a:fillRef idx="0">
              <a:schemeClr val="accent4"/>
            </a:fillRef>
            <a:effectRef idx="1">
              <a:schemeClr val="accent4"/>
            </a:effectRef>
            <a:fontRef idx="minor">
              <a:schemeClr val="tx1"/>
            </a:fontRef>
          </p:style>
        </p:cxnSp>
        <p:sp>
          <p:nvSpPr>
            <p:cNvPr id="3" name="Block Arc 2"/>
            <p:cNvSpPr/>
            <p:nvPr/>
          </p:nvSpPr>
          <p:spPr>
            <a:xfrm>
              <a:off x="3464480" y="3176670"/>
              <a:ext cx="1305135" cy="267035"/>
            </a:xfrm>
            <a:prstGeom prst="blockArc">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2" name="Rectangle 1"/>
            <p:cNvSpPr/>
            <p:nvPr/>
          </p:nvSpPr>
          <p:spPr>
            <a:xfrm>
              <a:off x="3961817" y="2975166"/>
              <a:ext cx="327283" cy="461665"/>
            </a:xfrm>
            <a:prstGeom prst="rect">
              <a:avLst/>
            </a:prstGeom>
            <a:noFill/>
          </p:spPr>
          <p:txBody>
            <a:bodyPr wrap="none" lIns="91440" tIns="45720" rIns="91440" bIns="45720">
              <a:spAutoFit/>
            </a:bodyPr>
            <a:lstStyle/>
            <a:p>
              <a:pPr algn="ctr"/>
              <a:r>
                <a:rPr lang="en-US" sz="2400" b="1" spc="300" dirty="0" smtClean="0">
                  <a:ln w="11430" cmpd="sng">
                    <a:solidFill>
                      <a:schemeClr val="accent1">
                        <a:tint val="10000"/>
                      </a:schemeClr>
                    </a:solidFill>
                    <a:prstDash val="solid"/>
                    <a:miter lim="800000"/>
                  </a:ln>
                  <a:solidFill>
                    <a:srgbClr val="000000"/>
                  </a:solidFill>
                  <a:effectLst>
                    <a:glow rad="45500">
                      <a:schemeClr val="accent1">
                        <a:satMod val="220000"/>
                        <a:alpha val="35000"/>
                      </a:schemeClr>
                    </a:glow>
                  </a:effectLst>
                </a:rPr>
                <a:t>?</a:t>
              </a:r>
              <a:endParaRPr lang="en-US" sz="2400" b="1" spc="300" dirty="0">
                <a:ln w="11430" cmpd="sng">
                  <a:solidFill>
                    <a:schemeClr val="accent1">
                      <a:tint val="10000"/>
                    </a:schemeClr>
                  </a:solidFill>
                  <a:prstDash val="solid"/>
                  <a:miter lim="800000"/>
                </a:ln>
                <a:solidFill>
                  <a:srgbClr val="000000"/>
                </a:solidFill>
                <a:effectLst>
                  <a:glow rad="45500">
                    <a:schemeClr val="accent1">
                      <a:satMod val="220000"/>
                      <a:alpha val="35000"/>
                    </a:schemeClr>
                  </a:glow>
                </a:effectLst>
              </a:endParaRPr>
            </a:p>
          </p:txBody>
        </p:sp>
        <p:sp>
          <p:nvSpPr>
            <p:cNvPr id="58" name="Block Arc 57"/>
            <p:cNvSpPr/>
            <p:nvPr/>
          </p:nvSpPr>
          <p:spPr>
            <a:xfrm flipV="1">
              <a:off x="2914725" y="4576838"/>
              <a:ext cx="1848531" cy="267035"/>
            </a:xfrm>
            <a:prstGeom prst="blockArc">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0000"/>
                </a:solidFill>
              </a:endParaRPr>
            </a:p>
          </p:txBody>
        </p:sp>
        <p:sp>
          <p:nvSpPr>
            <p:cNvPr id="61" name="Rectangle 60"/>
            <p:cNvSpPr/>
            <p:nvPr/>
          </p:nvSpPr>
          <p:spPr>
            <a:xfrm>
              <a:off x="3798175" y="4576838"/>
              <a:ext cx="327283" cy="461665"/>
            </a:xfrm>
            <a:prstGeom prst="rect">
              <a:avLst/>
            </a:prstGeom>
            <a:noFill/>
          </p:spPr>
          <p:txBody>
            <a:bodyPr wrap="none" lIns="91440" tIns="45720" rIns="91440" bIns="45720">
              <a:spAutoFit/>
            </a:bodyPr>
            <a:lstStyle/>
            <a:p>
              <a:pPr algn="ctr"/>
              <a:r>
                <a:rPr lang="en-US" sz="2400" b="1" spc="300" dirty="0" smtClean="0">
                  <a:ln w="11430" cmpd="sng">
                    <a:solidFill>
                      <a:schemeClr val="accent1">
                        <a:tint val="10000"/>
                      </a:schemeClr>
                    </a:solidFill>
                    <a:prstDash val="solid"/>
                    <a:miter lim="800000"/>
                  </a:ln>
                  <a:solidFill>
                    <a:srgbClr val="000000"/>
                  </a:solidFill>
                  <a:effectLst>
                    <a:glow rad="45500">
                      <a:schemeClr val="accent1">
                        <a:satMod val="220000"/>
                        <a:alpha val="35000"/>
                      </a:schemeClr>
                    </a:glow>
                  </a:effectLst>
                </a:rPr>
                <a:t>?</a:t>
              </a:r>
              <a:endParaRPr lang="en-US" sz="2400" b="1" spc="300" dirty="0">
                <a:ln w="11430" cmpd="sng">
                  <a:solidFill>
                    <a:schemeClr val="accent1">
                      <a:tint val="10000"/>
                    </a:schemeClr>
                  </a:solidFill>
                  <a:prstDash val="solid"/>
                  <a:miter lim="800000"/>
                </a:ln>
                <a:solidFill>
                  <a:srgbClr val="000000"/>
                </a:solidFill>
                <a:effectLst>
                  <a:glow rad="45500">
                    <a:schemeClr val="accent1">
                      <a:satMod val="220000"/>
                      <a:alpha val="35000"/>
                    </a:schemeClr>
                  </a:glow>
                </a:effectLst>
              </a:endParaRPr>
            </a:p>
          </p:txBody>
        </p:sp>
        <p:sp>
          <p:nvSpPr>
            <p:cNvPr id="62" name="Oval 61"/>
            <p:cNvSpPr>
              <a:spLocks noChangeAspect="1"/>
            </p:cNvSpPr>
            <p:nvPr/>
          </p:nvSpPr>
          <p:spPr>
            <a:xfrm>
              <a:off x="2239674" y="1327576"/>
              <a:ext cx="685800" cy="685800"/>
            </a:xfrm>
            <a:prstGeom prst="ellipse">
              <a:avLst/>
            </a:prstGeom>
            <a:blipFill rotWithShape="1">
              <a:blip r:embed="rId3">
                <a:alphaModFix amt="25000"/>
              </a:blip>
              <a:stretch>
                <a:fillRect/>
              </a:stretch>
            </a:blipFill>
            <a:ln w="25400">
              <a:solidFill>
                <a:srgbClr val="FFFF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ANT</a:t>
              </a:r>
              <a:r>
                <a:rPr lang="en-US" sz="800" b="1" dirty="0">
                  <a:solidFill>
                    <a:srgbClr val="000000"/>
                  </a:solidFill>
                </a:rPr>
                <a:t> </a:t>
              </a:r>
              <a:r>
                <a:rPr lang="en-US" sz="800" b="1" dirty="0" err="1" smtClean="0">
                  <a:solidFill>
                    <a:srgbClr val="000000"/>
                  </a:solidFill>
                </a:rPr>
                <a:t>Astro</a:t>
              </a:r>
              <a:r>
                <a:rPr lang="en-US" sz="800" b="1" dirty="0" smtClean="0">
                  <a:solidFill>
                    <a:srgbClr val="000000"/>
                  </a:solidFill>
                </a:rPr>
                <a:t> &amp; </a:t>
              </a:r>
              <a:r>
                <a:rPr lang="en-US" sz="800" b="1" dirty="0" err="1" smtClean="0">
                  <a:solidFill>
                    <a:srgbClr val="000000"/>
                  </a:solidFill>
                </a:rPr>
                <a:t>Geospace</a:t>
              </a:r>
              <a:r>
                <a:rPr lang="en-US" sz="800" b="1" dirty="0" smtClean="0">
                  <a:solidFill>
                    <a:srgbClr val="000000"/>
                  </a:solidFill>
                </a:rPr>
                <a:t> </a:t>
              </a:r>
              <a:endParaRPr lang="en-US" sz="800" b="1" dirty="0">
                <a:solidFill>
                  <a:srgbClr val="000000"/>
                </a:solidFill>
              </a:endParaRPr>
            </a:p>
          </p:txBody>
        </p:sp>
        <p:sp>
          <p:nvSpPr>
            <p:cNvPr id="64" name="Oval 63"/>
            <p:cNvSpPr>
              <a:spLocks noChangeAspect="1"/>
            </p:cNvSpPr>
            <p:nvPr/>
          </p:nvSpPr>
          <p:spPr>
            <a:xfrm>
              <a:off x="1551140" y="2052023"/>
              <a:ext cx="685800" cy="685800"/>
            </a:xfrm>
            <a:prstGeom prst="ellipse">
              <a:avLst/>
            </a:prstGeom>
            <a:blipFill rotWithShape="1">
              <a:blip r:embed="rId3">
                <a:alphaModFix amt="25000"/>
              </a:blip>
              <a:stretch>
                <a:fillRect/>
              </a:stretch>
            </a:blipFill>
            <a:ln w="25400">
              <a:solidFill>
                <a:srgbClr val="FFFF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ANT</a:t>
              </a:r>
              <a:r>
                <a:rPr lang="en-US" sz="800" b="1" dirty="0">
                  <a:solidFill>
                    <a:srgbClr val="000000"/>
                  </a:solidFill>
                </a:rPr>
                <a:t> </a:t>
              </a:r>
              <a:r>
                <a:rPr lang="en-US" sz="800" b="1" dirty="0" smtClean="0">
                  <a:solidFill>
                    <a:srgbClr val="000000"/>
                  </a:solidFill>
                </a:rPr>
                <a:t>Earth Sciences</a:t>
              </a:r>
              <a:endParaRPr lang="en-US" sz="800" b="1" dirty="0">
                <a:solidFill>
                  <a:srgbClr val="000000"/>
                </a:solidFill>
              </a:endParaRPr>
            </a:p>
          </p:txBody>
        </p:sp>
        <p:sp>
          <p:nvSpPr>
            <p:cNvPr id="65" name="Oval 64"/>
            <p:cNvSpPr>
              <a:spLocks noChangeAspect="1"/>
            </p:cNvSpPr>
            <p:nvPr/>
          </p:nvSpPr>
          <p:spPr>
            <a:xfrm>
              <a:off x="1203668" y="2841422"/>
              <a:ext cx="694944" cy="694944"/>
            </a:xfrm>
            <a:prstGeom prst="ellipse">
              <a:avLst/>
            </a:prstGeom>
            <a:blipFill rotWithShape="1">
              <a:blip r:embed="rId3">
                <a:alphaModFix amt="25000"/>
              </a:blip>
              <a:stretch>
                <a:fillRect/>
              </a:stretch>
            </a:blipFill>
            <a:ln w="25400">
              <a:solidFill>
                <a:srgbClr val="FFFF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ANT</a:t>
              </a:r>
              <a:r>
                <a:rPr lang="en-US" sz="800" b="1" dirty="0">
                  <a:solidFill>
                    <a:srgbClr val="000000"/>
                  </a:solidFill>
                </a:rPr>
                <a:t> Glaciology</a:t>
              </a:r>
            </a:p>
          </p:txBody>
        </p:sp>
        <p:sp>
          <p:nvSpPr>
            <p:cNvPr id="66" name="Oval 65"/>
            <p:cNvSpPr>
              <a:spLocks noChangeAspect="1"/>
            </p:cNvSpPr>
            <p:nvPr/>
          </p:nvSpPr>
          <p:spPr>
            <a:xfrm>
              <a:off x="1203668" y="3769727"/>
              <a:ext cx="694944" cy="694944"/>
            </a:xfrm>
            <a:prstGeom prst="ellipse">
              <a:avLst/>
            </a:prstGeom>
            <a:blipFill rotWithShape="1">
              <a:blip r:embed="rId3">
                <a:alphaModFix amt="25000"/>
              </a:blip>
              <a:stretch>
                <a:fillRect/>
              </a:stretch>
            </a:blipFill>
            <a:ln w="25400">
              <a:solidFill>
                <a:srgbClr val="FFFF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ANT</a:t>
              </a:r>
              <a:r>
                <a:rPr lang="en-US" sz="800" b="1" dirty="0">
                  <a:solidFill>
                    <a:srgbClr val="000000"/>
                  </a:solidFill>
                </a:rPr>
                <a:t> </a:t>
              </a:r>
              <a:r>
                <a:rPr lang="en-US" sz="800" b="1" dirty="0" smtClean="0">
                  <a:solidFill>
                    <a:srgbClr val="000000"/>
                  </a:solidFill>
                </a:rPr>
                <a:t>Integrated Sys. Sci</a:t>
              </a:r>
              <a:r>
                <a:rPr lang="en-US" sz="800" b="1" dirty="0">
                  <a:solidFill>
                    <a:srgbClr val="000000"/>
                  </a:solidFill>
                </a:rPr>
                <a:t>.</a:t>
              </a:r>
            </a:p>
          </p:txBody>
        </p:sp>
        <p:sp>
          <p:nvSpPr>
            <p:cNvPr id="67" name="Oval 66"/>
            <p:cNvSpPr>
              <a:spLocks noChangeAspect="1"/>
            </p:cNvSpPr>
            <p:nvPr/>
          </p:nvSpPr>
          <p:spPr>
            <a:xfrm>
              <a:off x="1203668" y="4496401"/>
              <a:ext cx="694944" cy="694944"/>
            </a:xfrm>
            <a:prstGeom prst="ellipse">
              <a:avLst/>
            </a:prstGeom>
            <a:blipFill rotWithShape="1">
              <a:blip r:embed="rId3">
                <a:alphaModFix amt="25000"/>
              </a:blip>
              <a:stretch>
                <a:fillRect/>
              </a:stretch>
            </a:blipFill>
            <a:ln w="25400">
              <a:solidFill>
                <a:srgbClr val="FFFF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ANT</a:t>
              </a:r>
              <a:r>
                <a:rPr lang="en-US" sz="800" b="1" dirty="0">
                  <a:solidFill>
                    <a:srgbClr val="000000"/>
                  </a:solidFill>
                </a:rPr>
                <a:t> </a:t>
              </a:r>
              <a:r>
                <a:rPr lang="en-US" sz="800" b="1" dirty="0" smtClean="0">
                  <a:solidFill>
                    <a:srgbClr val="000000"/>
                  </a:solidFill>
                </a:rPr>
                <a:t>Ocean &amp; Atm. Sci.</a:t>
              </a:r>
              <a:endParaRPr lang="en-US" sz="800" b="1" dirty="0">
                <a:solidFill>
                  <a:srgbClr val="000000"/>
                </a:solidFill>
              </a:endParaRPr>
            </a:p>
          </p:txBody>
        </p:sp>
        <p:sp>
          <p:nvSpPr>
            <p:cNvPr id="68" name="Oval 67"/>
            <p:cNvSpPr>
              <a:spLocks noChangeAspect="1"/>
            </p:cNvSpPr>
            <p:nvPr/>
          </p:nvSpPr>
          <p:spPr>
            <a:xfrm>
              <a:off x="2130097" y="5505105"/>
              <a:ext cx="694944" cy="694944"/>
            </a:xfrm>
            <a:prstGeom prst="ellipse">
              <a:avLst/>
            </a:prstGeom>
            <a:blipFill rotWithShape="1">
              <a:blip r:embed="rId3">
                <a:alphaModFix amt="25000"/>
              </a:blip>
              <a:stretch>
                <a:fillRect/>
              </a:stretch>
            </a:blipFill>
            <a:ln w="25400">
              <a:solidFill>
                <a:srgbClr val="FFFF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ANT</a:t>
              </a:r>
              <a:r>
                <a:rPr lang="en-US" sz="800" b="1" dirty="0">
                  <a:solidFill>
                    <a:srgbClr val="000000"/>
                  </a:solidFill>
                </a:rPr>
                <a:t> </a:t>
              </a:r>
              <a:r>
                <a:rPr lang="en-US" sz="800" b="1" dirty="0" smtClean="0">
                  <a:solidFill>
                    <a:srgbClr val="000000"/>
                  </a:solidFill>
                </a:rPr>
                <a:t>Organisms &amp; </a:t>
              </a:r>
              <a:r>
                <a:rPr lang="en-US" sz="800" b="1" dirty="0" err="1" smtClean="0">
                  <a:solidFill>
                    <a:srgbClr val="000000"/>
                  </a:solidFill>
                </a:rPr>
                <a:t>Ecosys</a:t>
              </a:r>
              <a:r>
                <a:rPr lang="en-US" sz="800" b="1" dirty="0" smtClean="0">
                  <a:solidFill>
                    <a:srgbClr val="000000"/>
                  </a:solidFill>
                </a:rPr>
                <a:t>.</a:t>
              </a:r>
              <a:endParaRPr lang="en-US" sz="800" b="1" dirty="0">
                <a:solidFill>
                  <a:srgbClr val="000000"/>
                </a:solidFill>
              </a:endParaRPr>
            </a:p>
          </p:txBody>
        </p:sp>
        <p:sp>
          <p:nvSpPr>
            <p:cNvPr id="69" name="Oval 68"/>
            <p:cNvSpPr>
              <a:spLocks noChangeAspect="1"/>
            </p:cNvSpPr>
            <p:nvPr/>
          </p:nvSpPr>
          <p:spPr>
            <a:xfrm>
              <a:off x="6588733" y="1780531"/>
              <a:ext cx="685800" cy="685800"/>
            </a:xfrm>
            <a:prstGeom prst="ellipse">
              <a:avLst/>
            </a:prstGeom>
            <a:blipFill rotWithShape="1">
              <a:blip r:embed="rId3">
                <a:alphaModFix amt="25000"/>
              </a:blip>
              <a:stretch>
                <a:fillRect/>
              </a:stretch>
            </a:blipFill>
            <a:ln w="25400">
              <a:solidFill>
                <a:srgbClr val="00FF00"/>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ARC Natural Sciences </a:t>
              </a:r>
              <a:endParaRPr lang="en-US" sz="800" b="1" dirty="0">
                <a:solidFill>
                  <a:srgbClr val="000000"/>
                </a:solidFill>
              </a:endParaRPr>
            </a:p>
          </p:txBody>
        </p:sp>
        <p:sp>
          <p:nvSpPr>
            <p:cNvPr id="70" name="Oval 69"/>
            <p:cNvSpPr>
              <a:spLocks noChangeAspect="1"/>
            </p:cNvSpPr>
            <p:nvPr/>
          </p:nvSpPr>
          <p:spPr>
            <a:xfrm>
              <a:off x="6976738" y="2941855"/>
              <a:ext cx="685800" cy="685800"/>
            </a:xfrm>
            <a:prstGeom prst="ellipse">
              <a:avLst/>
            </a:prstGeom>
            <a:blipFill rotWithShape="1">
              <a:blip r:embed="rId3">
                <a:alphaModFix amt="25000"/>
              </a:blip>
              <a:stretch>
                <a:fillRect/>
              </a:stretch>
            </a:blipFill>
            <a:ln w="25400">
              <a:solidFill>
                <a:srgbClr val="00FF00"/>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ARC Obs. Network (AON)</a:t>
              </a:r>
              <a:endParaRPr lang="en-US" sz="800" b="1" dirty="0">
                <a:solidFill>
                  <a:srgbClr val="000000"/>
                </a:solidFill>
              </a:endParaRPr>
            </a:p>
          </p:txBody>
        </p:sp>
        <p:sp>
          <p:nvSpPr>
            <p:cNvPr id="71" name="Oval 70"/>
            <p:cNvSpPr>
              <a:spLocks noChangeAspect="1"/>
            </p:cNvSpPr>
            <p:nvPr/>
          </p:nvSpPr>
          <p:spPr>
            <a:xfrm>
              <a:off x="6829815" y="3708569"/>
              <a:ext cx="685800" cy="685800"/>
            </a:xfrm>
            <a:prstGeom prst="ellipse">
              <a:avLst/>
            </a:prstGeom>
            <a:blipFill rotWithShape="1">
              <a:blip r:embed="rId3">
                <a:alphaModFix amt="25000"/>
              </a:blip>
              <a:stretch>
                <a:fillRect/>
              </a:stretch>
            </a:blipFill>
            <a:ln w="25400">
              <a:solidFill>
                <a:srgbClr val="00FF00"/>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ARC Social Sciences</a:t>
              </a:r>
              <a:endParaRPr lang="en-US" sz="800" b="1" dirty="0">
                <a:solidFill>
                  <a:srgbClr val="000000"/>
                </a:solidFill>
              </a:endParaRPr>
            </a:p>
          </p:txBody>
        </p:sp>
        <p:sp>
          <p:nvSpPr>
            <p:cNvPr id="73" name="Oval 72"/>
            <p:cNvSpPr>
              <a:spLocks noChangeAspect="1"/>
            </p:cNvSpPr>
            <p:nvPr/>
          </p:nvSpPr>
          <p:spPr>
            <a:xfrm>
              <a:off x="6829815" y="4569056"/>
              <a:ext cx="685800" cy="685800"/>
            </a:xfrm>
            <a:prstGeom prst="ellipse">
              <a:avLst/>
            </a:prstGeom>
            <a:blipFill rotWithShape="1">
              <a:blip r:embed="rId3">
                <a:alphaModFix amt="25000"/>
              </a:blip>
              <a:stretch>
                <a:fillRect/>
              </a:stretch>
            </a:blipFill>
            <a:ln w="25400">
              <a:solidFill>
                <a:srgbClr val="00FF00"/>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ARC Sys Science (ARCSS)</a:t>
              </a:r>
              <a:endParaRPr lang="en-US" sz="800" b="1" dirty="0">
                <a:solidFill>
                  <a:srgbClr val="000000"/>
                </a:solidFill>
              </a:endParaRPr>
            </a:p>
          </p:txBody>
        </p:sp>
        <p:cxnSp>
          <p:nvCxnSpPr>
            <p:cNvPr id="74" name="Straight Arrow Connector 73"/>
            <p:cNvCxnSpPr>
              <a:stCxn id="65" idx="6"/>
            </p:cNvCxnSpPr>
            <p:nvPr/>
          </p:nvCxnSpPr>
          <p:spPr>
            <a:xfrm>
              <a:off x="1898612" y="3188894"/>
              <a:ext cx="1396613" cy="580833"/>
            </a:xfrm>
            <a:prstGeom prst="straightConnector1">
              <a:avLst/>
            </a:prstGeom>
            <a:ln>
              <a:solidFill>
                <a:srgbClr val="FFFFFF"/>
              </a:solidFill>
              <a:headEnd type="arrow"/>
              <a:tailEnd type="arrow"/>
            </a:ln>
          </p:spPr>
          <p:style>
            <a:lnRef idx="2">
              <a:schemeClr val="accent3"/>
            </a:lnRef>
            <a:fillRef idx="0">
              <a:schemeClr val="accent3"/>
            </a:fillRef>
            <a:effectRef idx="1">
              <a:schemeClr val="accent3"/>
            </a:effectRef>
            <a:fontRef idx="minor">
              <a:schemeClr val="tx1"/>
            </a:fontRef>
          </p:style>
        </p:cxnSp>
        <p:sp>
          <p:nvSpPr>
            <p:cNvPr id="17" name="Oval 16"/>
            <p:cNvSpPr>
              <a:spLocks noChangeAspect="1"/>
            </p:cNvSpPr>
            <p:nvPr/>
          </p:nvSpPr>
          <p:spPr>
            <a:xfrm>
              <a:off x="1762766" y="3284755"/>
              <a:ext cx="685800" cy="685800"/>
            </a:xfrm>
            <a:prstGeom prst="ellipse">
              <a:avLst/>
            </a:prstGeom>
            <a:blipFill rotWithShape="1">
              <a:blip r:embed="rId3">
                <a:alphaModFix amt="25000"/>
              </a:blip>
              <a:stretch>
                <a:fillRect/>
              </a:stretch>
            </a:blipFill>
            <a:ln w="25400">
              <a:solidFill>
                <a:srgbClr val="0080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a:solidFill>
                    <a:srgbClr val="000000"/>
                  </a:solidFill>
                </a:rPr>
                <a:t>NCAR</a:t>
              </a:r>
            </a:p>
          </p:txBody>
        </p:sp>
        <p:cxnSp>
          <p:nvCxnSpPr>
            <p:cNvPr id="76" name="Straight Arrow Connector 75"/>
            <p:cNvCxnSpPr>
              <a:stCxn id="66" idx="6"/>
            </p:cNvCxnSpPr>
            <p:nvPr/>
          </p:nvCxnSpPr>
          <p:spPr>
            <a:xfrm flipV="1">
              <a:off x="1898612" y="3976479"/>
              <a:ext cx="1220611" cy="140720"/>
            </a:xfrm>
            <a:prstGeom prst="straightConnector1">
              <a:avLst/>
            </a:prstGeom>
            <a:ln>
              <a:solidFill>
                <a:srgbClr val="FFFFFF"/>
              </a:solidFill>
              <a:headEnd type="arrow"/>
              <a:tailEnd type="arrow"/>
            </a:ln>
          </p:spPr>
          <p:style>
            <a:lnRef idx="2">
              <a:schemeClr val="accent3"/>
            </a:lnRef>
            <a:fillRef idx="0">
              <a:schemeClr val="accent3"/>
            </a:fillRef>
            <a:effectRef idx="1">
              <a:schemeClr val="accent3"/>
            </a:effectRef>
            <a:fontRef idx="minor">
              <a:schemeClr val="tx1"/>
            </a:fontRef>
          </p:style>
        </p:cxnSp>
        <p:cxnSp>
          <p:nvCxnSpPr>
            <p:cNvPr id="79" name="Straight Arrow Connector 78"/>
            <p:cNvCxnSpPr>
              <a:stCxn id="62" idx="5"/>
            </p:cNvCxnSpPr>
            <p:nvPr/>
          </p:nvCxnSpPr>
          <p:spPr>
            <a:xfrm>
              <a:off x="2825041" y="1912943"/>
              <a:ext cx="842928" cy="1675056"/>
            </a:xfrm>
            <a:prstGeom prst="straightConnector1">
              <a:avLst/>
            </a:prstGeom>
            <a:ln>
              <a:solidFill>
                <a:srgbClr val="FFFFFF"/>
              </a:solidFill>
              <a:headEnd type="arrow"/>
              <a:tailEnd type="arrow"/>
            </a:ln>
          </p:spPr>
          <p:style>
            <a:lnRef idx="2">
              <a:schemeClr val="accent3"/>
            </a:lnRef>
            <a:fillRef idx="0">
              <a:schemeClr val="accent3"/>
            </a:fillRef>
            <a:effectRef idx="1">
              <a:schemeClr val="accent3"/>
            </a:effectRef>
            <a:fontRef idx="minor">
              <a:schemeClr val="tx1"/>
            </a:fontRef>
          </p:style>
        </p:cxnSp>
        <p:cxnSp>
          <p:nvCxnSpPr>
            <p:cNvPr id="82" name="Straight Arrow Connector 81"/>
            <p:cNvCxnSpPr>
              <a:stCxn id="68" idx="0"/>
            </p:cNvCxnSpPr>
            <p:nvPr/>
          </p:nvCxnSpPr>
          <p:spPr>
            <a:xfrm flipV="1">
              <a:off x="2477569" y="4326115"/>
              <a:ext cx="817656" cy="1178990"/>
            </a:xfrm>
            <a:prstGeom prst="straightConnector1">
              <a:avLst/>
            </a:prstGeom>
            <a:ln>
              <a:solidFill>
                <a:srgbClr val="FFFFFF"/>
              </a:solidFill>
              <a:headEnd type="arrow"/>
              <a:tailEnd type="arrow"/>
            </a:ln>
          </p:spPr>
          <p:style>
            <a:lnRef idx="2">
              <a:schemeClr val="accent3"/>
            </a:lnRef>
            <a:fillRef idx="0">
              <a:schemeClr val="accent3"/>
            </a:fillRef>
            <a:effectRef idx="1">
              <a:schemeClr val="accent3"/>
            </a:effectRef>
            <a:fontRef idx="minor">
              <a:schemeClr val="tx1"/>
            </a:fontRef>
          </p:style>
        </p:cxnSp>
        <p:sp>
          <p:nvSpPr>
            <p:cNvPr id="33" name="Oval 32"/>
            <p:cNvSpPr>
              <a:spLocks noChangeAspect="1"/>
            </p:cNvSpPr>
            <p:nvPr/>
          </p:nvSpPr>
          <p:spPr>
            <a:xfrm>
              <a:off x="1848056" y="4165235"/>
              <a:ext cx="685800" cy="685800"/>
            </a:xfrm>
            <a:prstGeom prst="ellipse">
              <a:avLst/>
            </a:prstGeom>
            <a:blipFill rotWithShape="1">
              <a:blip r:embed="rId3">
                <a:alphaModFix amt="25000"/>
              </a:blip>
              <a:stretch>
                <a:fillRect/>
              </a:stretch>
            </a:blipFill>
            <a:ln w="25400">
              <a:solidFill>
                <a:schemeClr val="accent3"/>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Biological Infrastructure</a:t>
              </a:r>
              <a:endParaRPr lang="en-US" sz="800" b="1" dirty="0">
                <a:solidFill>
                  <a:srgbClr val="000000"/>
                </a:solidFill>
              </a:endParaRPr>
            </a:p>
          </p:txBody>
        </p:sp>
        <p:sp>
          <p:nvSpPr>
            <p:cNvPr id="35" name="Oval 34"/>
            <p:cNvSpPr>
              <a:spLocks noChangeAspect="1"/>
            </p:cNvSpPr>
            <p:nvPr/>
          </p:nvSpPr>
          <p:spPr>
            <a:xfrm>
              <a:off x="2024058" y="4819305"/>
              <a:ext cx="685800" cy="685800"/>
            </a:xfrm>
            <a:prstGeom prst="ellipse">
              <a:avLst/>
            </a:prstGeom>
            <a:blipFill rotWithShape="1">
              <a:blip r:embed="rId3">
                <a:alphaModFix amt="25000"/>
              </a:blip>
              <a:stretch>
                <a:fillRect/>
              </a:stretch>
            </a:blipFill>
            <a:ln w="25400">
              <a:solidFill>
                <a:schemeClr val="accent3"/>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smtClean="0">
                  <a:solidFill>
                    <a:srgbClr val="000000"/>
                  </a:solidFill>
                </a:rPr>
                <a:t>Envir</a:t>
              </a:r>
              <a:r>
                <a:rPr lang="en-US" sz="800" b="1" dirty="0" smtClean="0">
                  <a:solidFill>
                    <a:srgbClr val="000000"/>
                  </a:solidFill>
                </a:rPr>
                <a:t>. Biology</a:t>
              </a:r>
              <a:endParaRPr lang="en-US" sz="800" b="1" dirty="0">
                <a:solidFill>
                  <a:srgbClr val="000000"/>
                </a:solidFill>
              </a:endParaRPr>
            </a:p>
          </p:txBody>
        </p:sp>
        <p:sp>
          <p:nvSpPr>
            <p:cNvPr id="4" name="Oval 3"/>
            <p:cNvSpPr>
              <a:spLocks noChangeAspect="1"/>
            </p:cNvSpPr>
            <p:nvPr/>
          </p:nvSpPr>
          <p:spPr>
            <a:xfrm>
              <a:off x="2366958" y="3587999"/>
              <a:ext cx="685800" cy="685800"/>
            </a:xfrm>
            <a:prstGeom prst="ellipse">
              <a:avLst/>
            </a:prstGeom>
            <a:blipFill rotWithShape="1">
              <a:blip r:embed="rId3">
                <a:alphaModFix amt="25000"/>
              </a:blip>
              <a:stretch>
                <a:fillRect/>
              </a:stretch>
            </a:blipFill>
            <a:ln w="25400">
              <a:solidFill>
                <a:srgbClr val="0080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a:solidFill>
                    <a:srgbClr val="000000"/>
                  </a:solidFill>
                </a:rPr>
                <a:t>Atm. Chemistry</a:t>
              </a:r>
            </a:p>
          </p:txBody>
        </p:sp>
        <p:sp>
          <p:nvSpPr>
            <p:cNvPr id="5" name="Oval 4"/>
            <p:cNvSpPr>
              <a:spLocks noChangeAspect="1"/>
            </p:cNvSpPr>
            <p:nvPr/>
          </p:nvSpPr>
          <p:spPr>
            <a:xfrm>
              <a:off x="2533856" y="2858338"/>
              <a:ext cx="685800" cy="685800"/>
            </a:xfrm>
            <a:prstGeom prst="ellipse">
              <a:avLst/>
            </a:prstGeom>
            <a:blipFill rotWithShape="1">
              <a:blip r:embed="rId3">
                <a:alphaModFix amt="25000"/>
              </a:blip>
              <a:stretch>
                <a:fillRect/>
              </a:stretch>
            </a:blipFill>
            <a:ln w="25400">
              <a:solidFill>
                <a:srgbClr val="0080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a:solidFill>
                    <a:srgbClr val="000000"/>
                  </a:solidFill>
                </a:rPr>
                <a:t>Clm</a:t>
              </a:r>
              <a:r>
                <a:rPr lang="en-US" sz="800" b="1" dirty="0">
                  <a:solidFill>
                    <a:srgbClr val="000000"/>
                  </a:solidFill>
                </a:rPr>
                <a:t> &amp; Large Scale </a:t>
              </a:r>
              <a:r>
                <a:rPr lang="en-US" sz="800" b="1" dirty="0" err="1">
                  <a:solidFill>
                    <a:srgbClr val="000000"/>
                  </a:solidFill>
                </a:rPr>
                <a:t>Dyn</a:t>
              </a:r>
              <a:endParaRPr lang="en-US" sz="800" b="1" dirty="0">
                <a:solidFill>
                  <a:srgbClr val="000000"/>
                </a:solidFill>
              </a:endParaRPr>
            </a:p>
          </p:txBody>
        </p:sp>
        <p:sp>
          <p:nvSpPr>
            <p:cNvPr id="6" name="Oval 5"/>
            <p:cNvSpPr>
              <a:spLocks noChangeAspect="1"/>
            </p:cNvSpPr>
            <p:nvPr/>
          </p:nvSpPr>
          <p:spPr>
            <a:xfrm>
              <a:off x="1894040" y="2598955"/>
              <a:ext cx="685800" cy="685800"/>
            </a:xfrm>
            <a:prstGeom prst="ellipse">
              <a:avLst/>
            </a:prstGeom>
            <a:blipFill rotWithShape="1">
              <a:blip r:embed="rId3">
                <a:alphaModFix amt="25000"/>
              </a:blip>
              <a:stretch>
                <a:fillRect/>
              </a:stretch>
            </a:blipFill>
            <a:ln w="25400">
              <a:solidFill>
                <a:srgbClr val="0080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a:solidFill>
                    <a:srgbClr val="000000"/>
                  </a:solidFill>
                </a:rPr>
                <a:t>Palio-Clm</a:t>
              </a:r>
              <a:endParaRPr lang="en-US" sz="800" b="1" dirty="0">
                <a:solidFill>
                  <a:srgbClr val="000000"/>
                </a:solidFill>
              </a:endParaRPr>
            </a:p>
          </p:txBody>
        </p:sp>
        <p:sp>
          <p:nvSpPr>
            <p:cNvPr id="7" name="Oval 6"/>
            <p:cNvSpPr>
              <a:spLocks noChangeAspect="1"/>
            </p:cNvSpPr>
            <p:nvPr/>
          </p:nvSpPr>
          <p:spPr>
            <a:xfrm>
              <a:off x="2239674" y="2013376"/>
              <a:ext cx="685800" cy="685800"/>
            </a:xfrm>
            <a:prstGeom prst="ellipse">
              <a:avLst/>
            </a:prstGeom>
            <a:blipFill rotWithShape="1">
              <a:blip r:embed="rId3">
                <a:alphaModFix amt="25000"/>
              </a:blip>
              <a:stretch>
                <a:fillRect/>
              </a:stretch>
            </a:blipFill>
            <a:ln w="25400">
              <a:solidFill>
                <a:srgbClr val="0080FF"/>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smtClean="0">
                  <a:solidFill>
                    <a:srgbClr val="000000"/>
                  </a:solidFill>
                </a:rPr>
                <a:t>Phy</a:t>
              </a:r>
              <a:r>
                <a:rPr lang="en-US" sz="800" b="1" dirty="0" smtClean="0">
                  <a:solidFill>
                    <a:srgbClr val="000000"/>
                  </a:solidFill>
                </a:rPr>
                <a:t>. &amp; </a:t>
              </a:r>
              <a:r>
                <a:rPr lang="en-US" sz="800" b="1" dirty="0" err="1" smtClean="0">
                  <a:solidFill>
                    <a:srgbClr val="000000"/>
                  </a:solidFill>
                </a:rPr>
                <a:t>Dyn</a:t>
              </a:r>
              <a:r>
                <a:rPr lang="en-US" sz="800" b="1" dirty="0" smtClean="0">
                  <a:solidFill>
                    <a:srgbClr val="000000"/>
                  </a:solidFill>
                </a:rPr>
                <a:t> Met.</a:t>
              </a:r>
              <a:endParaRPr lang="en-US" sz="800" b="1" dirty="0">
                <a:solidFill>
                  <a:srgbClr val="000000"/>
                </a:solidFill>
              </a:endParaRPr>
            </a:p>
          </p:txBody>
        </p:sp>
        <p:sp>
          <p:nvSpPr>
            <p:cNvPr id="11" name="Oval 10"/>
            <p:cNvSpPr>
              <a:spLocks noChangeAspect="1"/>
            </p:cNvSpPr>
            <p:nvPr/>
          </p:nvSpPr>
          <p:spPr>
            <a:xfrm>
              <a:off x="2902569" y="2256055"/>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Magneto-</a:t>
              </a:r>
              <a:r>
                <a:rPr lang="en-US" sz="800" b="1" dirty="0" err="1" smtClean="0">
                  <a:solidFill>
                    <a:srgbClr val="000000"/>
                  </a:solidFill>
                </a:rPr>
                <a:t>spheric</a:t>
              </a:r>
              <a:r>
                <a:rPr lang="en-US" sz="800" b="1" dirty="0" smtClean="0">
                  <a:solidFill>
                    <a:srgbClr val="000000"/>
                  </a:solidFill>
                </a:rPr>
                <a:t> Phys.</a:t>
              </a:r>
              <a:endParaRPr lang="en-US" sz="800" b="1" dirty="0">
                <a:solidFill>
                  <a:srgbClr val="000000"/>
                </a:solidFill>
              </a:endParaRPr>
            </a:p>
          </p:txBody>
        </p:sp>
        <p:cxnSp>
          <p:nvCxnSpPr>
            <p:cNvPr id="83" name="Straight Arrow Connector 82"/>
            <p:cNvCxnSpPr/>
            <p:nvPr/>
          </p:nvCxnSpPr>
          <p:spPr>
            <a:xfrm flipH="1">
              <a:off x="4884349" y="3284755"/>
              <a:ext cx="2092389" cy="395972"/>
            </a:xfrm>
            <a:prstGeom prst="straightConnector1">
              <a:avLst/>
            </a:prstGeom>
            <a:ln>
              <a:solidFill>
                <a:srgbClr val="00FF00"/>
              </a:solidFill>
              <a:headEnd type="arrow"/>
              <a:tailEnd type="arrow"/>
            </a:ln>
          </p:spPr>
          <p:style>
            <a:lnRef idx="2">
              <a:schemeClr val="accent3"/>
            </a:lnRef>
            <a:fillRef idx="0">
              <a:schemeClr val="accent3"/>
            </a:fillRef>
            <a:effectRef idx="1">
              <a:schemeClr val="accent3"/>
            </a:effectRef>
            <a:fontRef idx="minor">
              <a:schemeClr val="tx1"/>
            </a:fontRef>
          </p:style>
        </p:cxnSp>
        <p:cxnSp>
          <p:nvCxnSpPr>
            <p:cNvPr id="85" name="Straight Arrow Connector 84"/>
            <p:cNvCxnSpPr>
              <a:endCxn id="71" idx="2"/>
            </p:cNvCxnSpPr>
            <p:nvPr/>
          </p:nvCxnSpPr>
          <p:spPr>
            <a:xfrm>
              <a:off x="4987132" y="3955289"/>
              <a:ext cx="1842683" cy="96180"/>
            </a:xfrm>
            <a:prstGeom prst="straightConnector1">
              <a:avLst/>
            </a:prstGeom>
            <a:ln>
              <a:solidFill>
                <a:srgbClr val="00FF00"/>
              </a:solidFill>
              <a:headEnd type="arrow"/>
              <a:tailEnd type="arrow"/>
            </a:ln>
          </p:spPr>
          <p:style>
            <a:lnRef idx="2">
              <a:schemeClr val="accent3"/>
            </a:lnRef>
            <a:fillRef idx="0">
              <a:schemeClr val="accent3"/>
            </a:fillRef>
            <a:effectRef idx="1">
              <a:schemeClr val="accent3"/>
            </a:effectRef>
            <a:fontRef idx="minor">
              <a:schemeClr val="tx1"/>
            </a:fontRef>
          </p:style>
        </p:cxnSp>
        <p:sp>
          <p:nvSpPr>
            <p:cNvPr id="24" name="Oval 23"/>
            <p:cNvSpPr>
              <a:spLocks noChangeAspect="1"/>
            </p:cNvSpPr>
            <p:nvPr/>
          </p:nvSpPr>
          <p:spPr>
            <a:xfrm>
              <a:off x="6460236" y="2568241"/>
              <a:ext cx="685800" cy="685800"/>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Hydrology</a:t>
              </a:r>
              <a:endParaRPr lang="en-US" sz="800" b="1" dirty="0">
                <a:solidFill>
                  <a:srgbClr val="000000"/>
                </a:solidFill>
              </a:endParaRPr>
            </a:p>
          </p:txBody>
        </p:sp>
        <p:sp>
          <p:nvSpPr>
            <p:cNvPr id="25" name="Oval 24"/>
            <p:cNvSpPr>
              <a:spLocks noChangeAspect="1"/>
            </p:cNvSpPr>
            <p:nvPr/>
          </p:nvSpPr>
          <p:spPr>
            <a:xfrm>
              <a:off x="5774436" y="2699176"/>
              <a:ext cx="685800" cy="685800"/>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Sediment Geology and </a:t>
              </a:r>
              <a:r>
                <a:rPr lang="en-US" sz="800" b="1" dirty="0" err="1" smtClean="0">
                  <a:solidFill>
                    <a:srgbClr val="000000"/>
                  </a:solidFill>
                </a:rPr>
                <a:t>Paleobio</a:t>
              </a:r>
              <a:endParaRPr lang="en-US" sz="800" b="1" dirty="0">
                <a:solidFill>
                  <a:srgbClr val="000000"/>
                </a:solidFill>
              </a:endParaRPr>
            </a:p>
          </p:txBody>
        </p:sp>
        <p:sp>
          <p:nvSpPr>
            <p:cNvPr id="15" name="Oval 14"/>
            <p:cNvSpPr>
              <a:spLocks noChangeAspect="1"/>
            </p:cNvSpPr>
            <p:nvPr/>
          </p:nvSpPr>
          <p:spPr>
            <a:xfrm>
              <a:off x="5985850" y="1948547"/>
              <a:ext cx="685800" cy="685800"/>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EAR Ed.</a:t>
              </a:r>
              <a:endParaRPr lang="en-US" sz="800" b="1" dirty="0">
                <a:solidFill>
                  <a:srgbClr val="000000"/>
                </a:solidFill>
              </a:endParaRPr>
            </a:p>
          </p:txBody>
        </p:sp>
        <p:sp>
          <p:nvSpPr>
            <p:cNvPr id="18" name="Oval 17"/>
            <p:cNvSpPr>
              <a:spLocks noChangeAspect="1"/>
            </p:cNvSpPr>
            <p:nvPr/>
          </p:nvSpPr>
          <p:spPr>
            <a:xfrm>
              <a:off x="5363372" y="2209028"/>
              <a:ext cx="722375" cy="722375"/>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Geophysics</a:t>
              </a:r>
              <a:endParaRPr lang="en-US" sz="800" b="1" dirty="0">
                <a:solidFill>
                  <a:srgbClr val="000000"/>
                </a:solidFill>
              </a:endParaRPr>
            </a:p>
          </p:txBody>
        </p:sp>
        <p:sp>
          <p:nvSpPr>
            <p:cNvPr id="21" name="Oval 20"/>
            <p:cNvSpPr>
              <a:spLocks noChangeAspect="1"/>
            </p:cNvSpPr>
            <p:nvPr/>
          </p:nvSpPr>
          <p:spPr>
            <a:xfrm>
              <a:off x="5066568" y="2902199"/>
              <a:ext cx="685800" cy="685800"/>
            </a:xfrm>
            <a:prstGeom prst="ellipse">
              <a:avLst/>
            </a:prstGeom>
            <a:blipFill rotWithShape="1">
              <a:blip r:embed="rId3">
                <a:alphaModFix amt="25000"/>
              </a:blip>
              <a:stretch>
                <a:fillRect/>
              </a:stretch>
            </a:blipFill>
            <a:ln w="25400">
              <a:solidFill>
                <a:schemeClr val="accent6"/>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smtClean="0">
                  <a:solidFill>
                    <a:srgbClr val="000000"/>
                  </a:solidFill>
                </a:rPr>
                <a:t>Geobio</a:t>
              </a:r>
              <a:r>
                <a:rPr lang="en-US" sz="800" b="1" dirty="0" smtClean="0">
                  <a:solidFill>
                    <a:srgbClr val="000000"/>
                  </a:solidFill>
                </a:rPr>
                <a:t> &amp; Low Temp </a:t>
              </a:r>
              <a:r>
                <a:rPr lang="en-US" sz="800" b="1" dirty="0" err="1" smtClean="0">
                  <a:solidFill>
                    <a:srgbClr val="000000"/>
                  </a:solidFill>
                </a:rPr>
                <a:t>Geochem</a:t>
              </a:r>
              <a:endParaRPr lang="en-US" sz="800" b="1" dirty="0">
                <a:solidFill>
                  <a:srgbClr val="000000"/>
                </a:solidFill>
              </a:endParaRPr>
            </a:p>
          </p:txBody>
        </p:sp>
        <p:sp>
          <p:nvSpPr>
            <p:cNvPr id="27" name="Oval 26"/>
            <p:cNvSpPr>
              <a:spLocks noChangeAspect="1"/>
            </p:cNvSpPr>
            <p:nvPr/>
          </p:nvSpPr>
          <p:spPr>
            <a:xfrm>
              <a:off x="5431536" y="3826261"/>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err="1" smtClean="0">
                  <a:solidFill>
                    <a:srgbClr val="000000"/>
                  </a:solidFill>
                </a:rPr>
                <a:t>Phys</a:t>
              </a:r>
              <a:r>
                <a:rPr lang="en-US" sz="800" b="1" dirty="0" smtClean="0">
                  <a:solidFill>
                    <a:srgbClr val="000000"/>
                  </a:solidFill>
                </a:rPr>
                <a:t> </a:t>
              </a:r>
              <a:br>
                <a:rPr lang="en-US" sz="800" b="1" dirty="0" smtClean="0">
                  <a:solidFill>
                    <a:srgbClr val="000000"/>
                  </a:solidFill>
                </a:rPr>
              </a:br>
              <a:r>
                <a:rPr lang="en-US" sz="800" b="1" dirty="0" smtClean="0">
                  <a:solidFill>
                    <a:srgbClr val="000000"/>
                  </a:solidFill>
                </a:rPr>
                <a:t>Ocean</a:t>
              </a:r>
              <a:endParaRPr lang="en-US" sz="800" b="1" dirty="0">
                <a:solidFill>
                  <a:srgbClr val="000000"/>
                </a:solidFill>
              </a:endParaRPr>
            </a:p>
          </p:txBody>
        </p:sp>
        <p:sp>
          <p:nvSpPr>
            <p:cNvPr id="28" name="Oval 27"/>
            <p:cNvSpPr>
              <a:spLocks noChangeAspect="1"/>
            </p:cNvSpPr>
            <p:nvPr/>
          </p:nvSpPr>
          <p:spPr>
            <a:xfrm>
              <a:off x="5688635" y="4476405"/>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Ocean</a:t>
              </a:r>
              <a:br>
                <a:rPr lang="en-US" sz="800" b="1" dirty="0" smtClean="0">
                  <a:solidFill>
                    <a:srgbClr val="000000"/>
                  </a:solidFill>
                </a:rPr>
              </a:br>
              <a:r>
                <a:rPr lang="en-US" sz="800" b="1" dirty="0" smtClean="0">
                  <a:solidFill>
                    <a:srgbClr val="000000"/>
                  </a:solidFill>
                </a:rPr>
                <a:t>Drilling</a:t>
              </a:r>
              <a:endParaRPr lang="en-US" sz="800" b="1" dirty="0">
                <a:solidFill>
                  <a:srgbClr val="000000"/>
                </a:solidFill>
              </a:endParaRPr>
            </a:p>
          </p:txBody>
        </p:sp>
        <p:sp>
          <p:nvSpPr>
            <p:cNvPr id="31" name="Oval 30"/>
            <p:cNvSpPr>
              <a:spLocks noChangeAspect="1"/>
            </p:cNvSpPr>
            <p:nvPr/>
          </p:nvSpPr>
          <p:spPr>
            <a:xfrm>
              <a:off x="6290938" y="4896985"/>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OCE ED</a:t>
              </a:r>
              <a:endParaRPr lang="en-US" sz="800" b="1" dirty="0">
                <a:solidFill>
                  <a:srgbClr val="000000"/>
                </a:solidFill>
              </a:endParaRPr>
            </a:p>
          </p:txBody>
        </p:sp>
        <p:sp>
          <p:nvSpPr>
            <p:cNvPr id="29" name="Oval 28"/>
            <p:cNvSpPr>
              <a:spLocks noChangeAspect="1"/>
            </p:cNvSpPr>
            <p:nvPr/>
          </p:nvSpPr>
          <p:spPr>
            <a:xfrm>
              <a:off x="4937144" y="4412784"/>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Atm. Chemistry</a:t>
              </a:r>
              <a:endParaRPr lang="en-US" sz="800" b="1" dirty="0">
                <a:solidFill>
                  <a:srgbClr val="000000"/>
                </a:solidFill>
              </a:endParaRPr>
            </a:p>
          </p:txBody>
        </p:sp>
        <p:sp>
          <p:nvSpPr>
            <p:cNvPr id="30" name="Oval 29"/>
            <p:cNvSpPr>
              <a:spLocks noChangeAspect="1"/>
            </p:cNvSpPr>
            <p:nvPr/>
          </p:nvSpPr>
          <p:spPr>
            <a:xfrm>
              <a:off x="6290938" y="4133505"/>
              <a:ext cx="685800" cy="685800"/>
            </a:xfrm>
            <a:prstGeom prst="ellipse">
              <a:avLst/>
            </a:prstGeom>
            <a:blipFill rotWithShape="1">
              <a:blip r:embed="rId3">
                <a:alphaModFix amt="25000"/>
              </a:blip>
              <a:stretch>
                <a:fillRect/>
              </a:stretch>
            </a:blipFill>
            <a:ln w="25400">
              <a:solidFill>
                <a:schemeClr val="accent2"/>
              </a:solidFill>
            </a:ln>
            <a:scene3d>
              <a:camera prst="orthographicFront"/>
              <a:lightRig rig="threePt" dir="t"/>
            </a:scene3d>
            <a:sp3d>
              <a:bevelT w="114300" prst="artDeco"/>
            </a:sp3d>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800" b="1" dirty="0" smtClean="0">
                  <a:solidFill>
                    <a:srgbClr val="000000"/>
                  </a:solidFill>
                </a:rPr>
                <a:t>Marine Geology &amp; Geo-</a:t>
              </a:r>
              <a:r>
                <a:rPr lang="en-US" sz="800" b="1" dirty="0" err="1" smtClean="0">
                  <a:solidFill>
                    <a:srgbClr val="000000"/>
                  </a:solidFill>
                </a:rPr>
                <a:t>phys</a:t>
              </a:r>
              <a:endParaRPr lang="en-US" sz="800" b="1" dirty="0">
                <a:solidFill>
                  <a:srgbClr val="000000"/>
                </a:solidFill>
              </a:endParaRPr>
            </a:p>
          </p:txBody>
        </p:sp>
      </p:grpSp>
    </p:spTree>
    <p:extLst>
      <p:ext uri="{BB962C8B-B14F-4D97-AF65-F5344CB8AC3E}">
        <p14:creationId xmlns:p14="http://schemas.microsoft.com/office/powerpoint/2010/main" val="9199976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3736"/>
          </a:xfrm>
        </p:spPr>
        <p:style>
          <a:lnRef idx="0">
            <a:schemeClr val="accent2"/>
          </a:lnRef>
          <a:fillRef idx="3">
            <a:schemeClr val="accent2"/>
          </a:fillRef>
          <a:effectRef idx="3">
            <a:schemeClr val="accent2"/>
          </a:effectRef>
          <a:fontRef idx="minor">
            <a:schemeClr val="lt1"/>
          </a:fontRef>
        </p:style>
        <p:txBody>
          <a:bodyPr>
            <a:normAutofit fontScale="90000"/>
          </a:bodyPr>
          <a:lstStyle/>
          <a:p>
            <a:r>
              <a:rPr lang="en-US" b="1" dirty="0" smtClean="0">
                <a:solidFill>
                  <a:srgbClr val="000000"/>
                </a:solidFill>
              </a:rPr>
              <a:t>Questions</a:t>
            </a:r>
            <a:endParaRPr lang="en-US" b="1" dirty="0">
              <a:solidFill>
                <a:srgbClr val="0000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88318564"/>
              </p:ext>
            </p:extLst>
          </p:nvPr>
        </p:nvGraphicFramePr>
        <p:xfrm>
          <a:off x="457200" y="274638"/>
          <a:ext cx="8229600" cy="63573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570441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1785" y="2967335"/>
            <a:ext cx="8940444" cy="92333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5400" b="1" spc="150" dirty="0" smtClean="0">
                <a:ln w="11430"/>
                <a:solidFill>
                  <a:srgbClr val="F8F8F8"/>
                </a:solidFill>
                <a:effectLst>
                  <a:outerShdw blurRad="25400" algn="tl" rotWithShape="0">
                    <a:srgbClr val="000000">
                      <a:alpha val="43000"/>
                    </a:srgbClr>
                  </a:outerShdw>
                </a:effectLst>
              </a:rPr>
              <a:t>Questions and/or Comments</a:t>
            </a:r>
            <a:endParaRPr lang="en-US" sz="5400" b="1" spc="150" dirty="0">
              <a:ln w="11430"/>
              <a:solidFill>
                <a:srgbClr val="F8F8F8"/>
              </a:solidFill>
              <a:effectLst>
                <a:outerShdw blurRad="25400" algn="tl" rotWithShape="0">
                  <a:srgbClr val="000000">
                    <a:alpha val="43000"/>
                  </a:srgbClr>
                </a:outerShdw>
              </a:effectLst>
            </a:endParaRPr>
          </a:p>
        </p:txBody>
      </p:sp>
    </p:spTree>
    <p:extLst>
      <p:ext uri="{BB962C8B-B14F-4D97-AF65-F5344CB8AC3E}">
        <p14:creationId xmlns:p14="http://schemas.microsoft.com/office/powerpoint/2010/main" val="32386782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en-US" dirty="0" smtClean="0">
                <a:solidFill>
                  <a:srgbClr val="000000"/>
                </a:solidFill>
                <a:effectLst>
                  <a:outerShdw blurRad="50800" dist="38100" dir="2700000" algn="tl" rotWithShape="0">
                    <a:prstClr val="black">
                      <a:alpha val="40000"/>
                    </a:prstClr>
                  </a:outerShdw>
                </a:effectLst>
              </a:rPr>
              <a:t>EarthCube</a:t>
            </a:r>
            <a:endParaRPr lang="en-US" dirty="0">
              <a:solidFill>
                <a:srgbClr val="000000"/>
              </a:solidFill>
              <a:effectLst>
                <a:outerShdw blurRad="50800" dist="38100" dir="2700000" algn="tl" rotWithShape="0">
                  <a:prstClr val="black">
                    <a:alpha val="40000"/>
                  </a:prstClr>
                </a:outerShdw>
              </a:effectLst>
            </a:endParaRPr>
          </a:p>
        </p:txBody>
      </p:sp>
      <p:sp>
        <p:nvSpPr>
          <p:cNvPr id="5" name="Text Placeholder 4"/>
          <p:cNvSpPr>
            <a:spLocks noGrp="1"/>
          </p:cNvSpPr>
          <p:nvPr>
            <p:ph type="body" idx="1"/>
          </p:nvPr>
        </p:nvSpPr>
        <p:spPr>
          <a:xfrm>
            <a:off x="722313" y="3611454"/>
            <a:ext cx="7772400" cy="795446"/>
          </a:xfrm>
        </p:spPr>
        <p:style>
          <a:lnRef idx="0">
            <a:schemeClr val="accent4"/>
          </a:lnRef>
          <a:fillRef idx="3">
            <a:schemeClr val="accent4"/>
          </a:fillRef>
          <a:effectRef idx="3">
            <a:schemeClr val="accent4"/>
          </a:effectRef>
          <a:fontRef idx="minor">
            <a:schemeClr val="lt1"/>
          </a:fontRef>
        </p:style>
        <p:txBody>
          <a:bodyPr/>
          <a:lstStyle/>
          <a:p>
            <a:r>
              <a:rPr lang="en-US" dirty="0" smtClean="0">
                <a:solidFill>
                  <a:srgbClr val="000000"/>
                </a:solidFill>
              </a:rPr>
              <a:t>Context  ---- Science and Cyberinfrastructure</a:t>
            </a:r>
            <a:endParaRPr lang="en-US" dirty="0">
              <a:solidFill>
                <a:srgbClr val="000000"/>
              </a:solidFill>
            </a:endParaRPr>
          </a:p>
        </p:txBody>
      </p:sp>
      <p:pic>
        <p:nvPicPr>
          <p:cNvPr id="6" name="Picture 5" descr="Earthcube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6004" y="3665995"/>
            <a:ext cx="2035928" cy="2102980"/>
          </a:xfrm>
          <a:prstGeom prst="rect">
            <a:avLst/>
          </a:prstGeom>
        </p:spPr>
      </p:pic>
    </p:spTree>
    <p:extLst>
      <p:ext uri="{BB962C8B-B14F-4D97-AF65-F5344CB8AC3E}">
        <p14:creationId xmlns:p14="http://schemas.microsoft.com/office/powerpoint/2010/main" val="34900685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30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Science Context</a:t>
            </a:r>
            <a:endParaRPr lang="en-US" dirty="0"/>
          </a:p>
        </p:txBody>
      </p:sp>
      <p:sp>
        <p:nvSpPr>
          <p:cNvPr id="7" name="Text Placeholder 6"/>
          <p:cNvSpPr>
            <a:spLocks noGrp="1"/>
          </p:cNvSpPr>
          <p:nvPr>
            <p:ph type="body" idx="1"/>
          </p:nvPr>
        </p:nvSpPr>
        <p:spPr/>
        <p:txBody>
          <a:bodyPr/>
          <a:lstStyle/>
          <a:p>
            <a:r>
              <a:rPr lang="en-US" dirty="0"/>
              <a:t>“Fostering a sustainable future through a better understanding of our complex and changing planet.</a:t>
            </a:r>
            <a:r>
              <a:rPr lang="en-US" dirty="0" smtClean="0"/>
              <a:t>”</a:t>
            </a:r>
          </a:p>
          <a:p>
            <a:r>
              <a:rPr lang="en-US" dirty="0" smtClean="0"/>
              <a:t>NSF’s GEO Vision report, 2009</a:t>
            </a:r>
            <a:endParaRPr lang="en-US" dirty="0"/>
          </a:p>
        </p:txBody>
      </p:sp>
    </p:spTree>
    <p:extLst>
      <p:ext uri="{BB962C8B-B14F-4D97-AF65-F5344CB8AC3E}">
        <p14:creationId xmlns:p14="http://schemas.microsoft.com/office/powerpoint/2010/main" val="1130741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3004" y="340550"/>
            <a:ext cx="7977992" cy="716574"/>
          </a:xfrm>
        </p:spPr>
        <p:style>
          <a:lnRef idx="0">
            <a:schemeClr val="accent2"/>
          </a:lnRef>
          <a:fillRef idx="3">
            <a:schemeClr val="accent2"/>
          </a:fillRef>
          <a:effectRef idx="3">
            <a:schemeClr val="accent2"/>
          </a:effectRef>
          <a:fontRef idx="minor">
            <a:schemeClr val="lt1"/>
          </a:fontRef>
        </p:style>
        <p:txBody>
          <a:bodyPr>
            <a:normAutofit fontScale="90000"/>
          </a:bodyPr>
          <a:lstStyle/>
          <a:p>
            <a:r>
              <a:rPr lang="en-US" b="1" dirty="0" smtClean="0">
                <a:solidFill>
                  <a:srgbClr val="000000"/>
                </a:solidFill>
              </a:rPr>
              <a:t>Science foundations for EarthCube</a:t>
            </a:r>
            <a:endParaRPr lang="en-US" b="1" dirty="0">
              <a:solidFill>
                <a:srgbClr val="000000"/>
              </a:solidFill>
            </a:endParaRPr>
          </a:p>
        </p:txBody>
      </p:sp>
      <p:pic>
        <p:nvPicPr>
          <p:cNvPr id="10" name="Picture Placeholder 9" descr="geovision_cover.bmp"/>
          <p:cNvPicPr>
            <a:picLocks noGrp="1" noChangeAspect="1"/>
          </p:cNvPicPr>
          <p:nvPr>
            <p:ph type="pic" idx="4294967295"/>
          </p:nvPr>
        </p:nvPicPr>
        <p:blipFill>
          <a:blip r:embed="rId3" cstate="print"/>
          <a:srcRect/>
          <a:stretch>
            <a:fillRect/>
          </a:stretch>
        </p:blipFill>
        <p:spPr>
          <a:xfrm>
            <a:off x="7315200" y="1497707"/>
            <a:ext cx="1428987" cy="1855717"/>
          </a:xfrm>
          <a:effectLst>
            <a:softEdge rad="112500"/>
          </a:effectLst>
        </p:spPr>
      </p:pic>
      <p:sp>
        <p:nvSpPr>
          <p:cNvPr id="3" name="TextBox 2"/>
          <p:cNvSpPr txBox="1"/>
          <p:nvPr/>
        </p:nvSpPr>
        <p:spPr>
          <a:xfrm>
            <a:off x="457200" y="1721475"/>
            <a:ext cx="6553200" cy="1446550"/>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200" dirty="0" smtClean="0"/>
              <a:t>PURPOSE: “To understand more deeply the planet and its interactions will require the geosciences to take an increasingly holistic approach, exploring knowledge coming from all scientific and engineering disciplines.”</a:t>
            </a:r>
            <a:endParaRPr lang="en-US" sz="2200" dirty="0"/>
          </a:p>
        </p:txBody>
      </p:sp>
      <p:sp>
        <p:nvSpPr>
          <p:cNvPr id="6" name="Content Placeholder 6"/>
          <p:cNvSpPr txBox="1">
            <a:spLocks/>
          </p:cNvSpPr>
          <p:nvPr/>
        </p:nvSpPr>
        <p:spPr>
          <a:xfrm>
            <a:off x="457200" y="3811924"/>
            <a:ext cx="8382000" cy="1785104"/>
          </a:xfrm>
          <a:prstGeom prst="rect">
            <a:avLst/>
          </a:prstGeom>
          <a:effectLst>
            <a:glow rad="139700">
              <a:schemeClr val="accent6">
                <a:satMod val="175000"/>
                <a:alpha val="40000"/>
              </a:schemeClr>
            </a:glow>
            <a:outerShdw blurRad="40000" dist="20000" dir="5400000" rotWithShape="0">
              <a:srgbClr val="000000">
                <a:alpha val="38000"/>
              </a:srgbClr>
            </a:outerShdw>
          </a:effectLst>
          <a:scene3d>
            <a:camera prst="orthographicFront"/>
            <a:lightRig rig="threePt" dir="t"/>
          </a:scene3d>
          <a:sp3d>
            <a:bevelT prst="angle"/>
          </a:sp3d>
        </p:spPr>
        <p:style>
          <a:lnRef idx="3">
            <a:schemeClr val="lt1"/>
          </a:lnRef>
          <a:fillRef idx="1">
            <a:schemeClr val="accent6"/>
          </a:fillRef>
          <a:effectRef idx="1">
            <a:schemeClr val="accent6"/>
          </a:effectRef>
          <a:fontRef idx="minor">
            <a:schemeClr val="lt1"/>
          </a:fontRef>
        </p:style>
        <p:txBody>
          <a:bodyPr wrap="square" rtlCol="0">
            <a:spAutoFit/>
          </a:bodyPr>
          <a:lstStyle>
            <a:defPPr>
              <a:defRPr lang="en-US"/>
            </a:defPPr>
            <a:lvl1pPr>
              <a:defRPr sz="1600"/>
            </a:lvl1pPr>
          </a:lstStyle>
          <a:p>
            <a:r>
              <a:rPr lang="en-US" sz="2200" b="1" dirty="0"/>
              <a:t>CALL TO ACTION</a:t>
            </a:r>
            <a:r>
              <a:rPr lang="en-US" sz="2200" dirty="0"/>
              <a:t>: “Over the next decade, the geosciences community commits to developing a framework to understand and predict responses of the Earth as a system—from the space-atmosphere boundary to the core, including the influences of humans and ecosystems.”</a:t>
            </a:r>
          </a:p>
        </p:txBody>
      </p:sp>
      <p:sp>
        <p:nvSpPr>
          <p:cNvPr id="8" name="TextBox 7"/>
          <p:cNvSpPr txBox="1"/>
          <p:nvPr/>
        </p:nvSpPr>
        <p:spPr>
          <a:xfrm>
            <a:off x="3211216" y="6261244"/>
            <a:ext cx="2721568"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dirty="0" smtClean="0">
                <a:sym typeface="Tahoma" pitchFamily="34" charset="0"/>
              </a:rPr>
              <a:t>NSF’s GEO Vision report</a:t>
            </a:r>
            <a:endParaRPr lang="en-US" dirty="0"/>
          </a:p>
        </p:txBody>
      </p:sp>
    </p:spTree>
    <p:extLst>
      <p:ext uri="{BB962C8B-B14F-4D97-AF65-F5344CB8AC3E}">
        <p14:creationId xmlns:p14="http://schemas.microsoft.com/office/powerpoint/2010/main" val="20598310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20"/>
          <p:cNvGrpSpPr>
            <a:grpSpLocks noChangeAspect="1"/>
          </p:cNvGrpSpPr>
          <p:nvPr/>
        </p:nvGrpSpPr>
        <p:grpSpPr bwMode="auto">
          <a:xfrm>
            <a:off x="-228600" y="193675"/>
            <a:ext cx="3276600" cy="2092325"/>
            <a:chOff x="-228600" y="0"/>
            <a:chExt cx="3276600" cy="2274455"/>
          </a:xfrm>
        </p:grpSpPr>
        <p:pic>
          <p:nvPicPr>
            <p:cNvPr id="34836" name="Content Placeholder 3" descr="PF1405_sea-ice2000_h.jpg"/>
            <p:cNvPicPr>
              <a:picLocks noChangeAspect="1"/>
            </p:cNvPicPr>
            <p:nvPr/>
          </p:nvPicPr>
          <p:blipFill>
            <a:blip r:embed="rId3" cstate="print"/>
            <a:srcRect l="-13959" r="-13959"/>
            <a:stretch>
              <a:fillRect/>
            </a:stretch>
          </p:blipFill>
          <p:spPr bwMode="auto">
            <a:xfrm>
              <a:off x="-228600" y="739588"/>
              <a:ext cx="2527300" cy="1317812"/>
            </a:xfrm>
            <a:prstGeom prst="rect">
              <a:avLst/>
            </a:prstGeom>
            <a:noFill/>
            <a:ln w="9525">
              <a:noFill/>
              <a:miter lim="800000"/>
              <a:headEnd/>
              <a:tailEnd/>
            </a:ln>
          </p:spPr>
        </p:pic>
        <p:sp>
          <p:nvSpPr>
            <p:cNvPr id="5" name="Rectangle 4"/>
            <p:cNvSpPr>
              <a:spLocks noChangeAspect="1"/>
            </p:cNvSpPr>
            <p:nvPr/>
          </p:nvSpPr>
          <p:spPr>
            <a:xfrm>
              <a:off x="-9525" y="2070824"/>
              <a:ext cx="3057525" cy="203631"/>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US" sz="1600" dirty="0"/>
                <a:t>Arctic Sea Ice</a:t>
              </a:r>
            </a:p>
          </p:txBody>
        </p:sp>
        <p:pic>
          <p:nvPicPr>
            <p:cNvPr id="9" name="Content Placeholder 3"/>
            <p:cNvPicPr>
              <a:picLocks noChangeAspect="1"/>
            </p:cNvPicPr>
            <p:nvPr/>
          </p:nvPicPr>
          <p:blipFill>
            <a:blip r:embed="rId4" cstate="print"/>
            <a:srcRect/>
            <a:stretch>
              <a:fillRect/>
            </a:stretch>
          </p:blipFill>
          <p:spPr bwMode="auto">
            <a:xfrm>
              <a:off x="1371600" y="0"/>
              <a:ext cx="1647825" cy="1071652"/>
            </a:xfrm>
            <a:prstGeom prst="rect">
              <a:avLst/>
            </a:prstGeom>
            <a:noFill/>
            <a:ln w="9525" cap="flat" cmpd="sng" algn="ctr">
              <a:noFill/>
              <a:prstDash val="solid"/>
              <a:miter lim="800000"/>
              <a:headEnd/>
              <a:tailEnd/>
            </a:ln>
            <a:effectLst>
              <a:outerShdw blurRad="40000" dist="20000" dir="5400000" rotWithShape="0">
                <a:srgbClr val="000000">
                  <a:alpha val="38000"/>
                </a:srgbClr>
              </a:outerShdw>
            </a:effectLst>
          </p:spPr>
        </p:pic>
        <p:sp>
          <p:nvSpPr>
            <p:cNvPr id="10" name="TextBox 9"/>
            <p:cNvSpPr txBox="1"/>
            <p:nvPr/>
          </p:nvSpPr>
          <p:spPr>
            <a:xfrm>
              <a:off x="1752600" y="939688"/>
              <a:ext cx="1133855" cy="468355"/>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fontAlgn="auto">
                <a:spcBef>
                  <a:spcPts val="0"/>
                </a:spcBef>
                <a:spcAft>
                  <a:spcPts val="0"/>
                </a:spcAft>
                <a:defRPr/>
              </a:pPr>
              <a:r>
                <a:rPr lang="en-US" sz="1100" b="1" dirty="0">
                  <a:solidFill>
                    <a:schemeClr val="tx1"/>
                  </a:solidFill>
                </a:rPr>
                <a:t>Research Vessel </a:t>
              </a:r>
              <a:r>
                <a:rPr lang="en-US" sz="1100" b="1" dirty="0" err="1">
                  <a:solidFill>
                    <a:schemeClr val="tx1"/>
                  </a:solidFill>
                </a:rPr>
                <a:t>Sikuliaq</a:t>
              </a:r>
              <a:endParaRPr lang="en-US" sz="1100" b="1" dirty="0">
                <a:solidFill>
                  <a:schemeClr val="tx1"/>
                </a:solidFill>
              </a:endParaRPr>
            </a:p>
          </p:txBody>
        </p:sp>
      </p:grpSp>
      <p:grpSp>
        <p:nvGrpSpPr>
          <p:cNvPr id="34818" name="Group 16"/>
          <p:cNvGrpSpPr>
            <a:grpSpLocks noChangeAspect="1"/>
          </p:cNvGrpSpPr>
          <p:nvPr/>
        </p:nvGrpSpPr>
        <p:grpSpPr bwMode="auto">
          <a:xfrm>
            <a:off x="3295650" y="182563"/>
            <a:ext cx="2800350" cy="2103437"/>
            <a:chOff x="-76200" y="-152400"/>
            <a:chExt cx="9333615" cy="7010400"/>
          </a:xfrm>
        </p:grpSpPr>
        <p:pic>
          <p:nvPicPr>
            <p:cNvPr id="14" name="Picture 13" descr="PF2223_ooimap_h.jpg"/>
            <p:cNvPicPr>
              <a:picLocks noChangeAspect="1"/>
            </p:cNvPicPr>
            <p:nvPr/>
          </p:nvPicPr>
          <p:blipFill>
            <a:blip r:embed="rId5" cstate="print"/>
            <a:srcRect b="17572"/>
            <a:stretch>
              <a:fillRect/>
            </a:stretch>
          </p:blipFill>
          <p:spPr>
            <a:xfrm>
              <a:off x="-76200" y="-152400"/>
              <a:ext cx="9333615" cy="6553200"/>
            </a:xfrm>
            <a:prstGeom prst="rect">
              <a:avLst/>
            </a:prstGeom>
            <a:effectLst>
              <a:softEdge rad="63500"/>
            </a:effectLst>
          </p:spPr>
        </p:pic>
        <p:sp>
          <p:nvSpPr>
            <p:cNvPr id="16" name="Rectangle 15"/>
            <p:cNvSpPr/>
            <p:nvPr/>
          </p:nvSpPr>
          <p:spPr>
            <a:xfrm>
              <a:off x="-2124" y="6249552"/>
              <a:ext cx="9148426" cy="608448"/>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US" sz="1600" dirty="0"/>
                <a:t>Oceans</a:t>
              </a:r>
            </a:p>
          </p:txBody>
        </p:sp>
      </p:grpSp>
      <p:pic>
        <p:nvPicPr>
          <p:cNvPr id="34819" name="Picture 14" descr="ooi.JPG"/>
          <p:cNvPicPr>
            <a:picLocks noChangeAspect="1"/>
          </p:cNvPicPr>
          <p:nvPr/>
        </p:nvPicPr>
        <p:blipFill>
          <a:blip r:embed="rId6" cstate="print"/>
          <a:srcRect/>
          <a:stretch>
            <a:fillRect/>
          </a:stretch>
        </p:blipFill>
        <p:spPr bwMode="auto">
          <a:xfrm>
            <a:off x="3505200" y="1676400"/>
            <a:ext cx="400050" cy="182563"/>
          </a:xfrm>
          <a:prstGeom prst="rect">
            <a:avLst/>
          </a:prstGeom>
          <a:noFill/>
          <a:ln w="9525">
            <a:noFill/>
            <a:miter lim="800000"/>
            <a:headEnd/>
            <a:tailEnd/>
          </a:ln>
        </p:spPr>
      </p:pic>
      <p:grpSp>
        <p:nvGrpSpPr>
          <p:cNvPr id="34820" name="Group 21"/>
          <p:cNvGrpSpPr>
            <a:grpSpLocks noChangeAspect="1"/>
          </p:cNvGrpSpPr>
          <p:nvPr/>
        </p:nvGrpSpPr>
        <p:grpSpPr bwMode="auto">
          <a:xfrm>
            <a:off x="0" y="4114800"/>
            <a:ext cx="2795588" cy="1798638"/>
            <a:chOff x="175136" y="13242579"/>
            <a:chExt cx="9220200" cy="6944997"/>
          </a:xfrm>
        </p:grpSpPr>
        <p:pic>
          <p:nvPicPr>
            <p:cNvPr id="23" name="Picture 2"/>
            <p:cNvPicPr>
              <a:picLocks noChangeAspect="1" noChangeArrowheads="1"/>
            </p:cNvPicPr>
            <p:nvPr/>
          </p:nvPicPr>
          <p:blipFill>
            <a:blip r:embed="rId7" cstate="print"/>
            <a:srcRect/>
            <a:stretch>
              <a:fillRect/>
            </a:stretch>
          </p:blipFill>
          <p:spPr bwMode="auto">
            <a:xfrm>
              <a:off x="175136" y="13248711"/>
              <a:ext cx="9209728" cy="6938865"/>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pic>
        <p:sp>
          <p:nvSpPr>
            <p:cNvPr id="24" name="Rectangle 23"/>
            <p:cNvSpPr/>
            <p:nvPr/>
          </p:nvSpPr>
          <p:spPr>
            <a:xfrm>
              <a:off x="175136" y="19531692"/>
              <a:ext cx="9220200" cy="612974"/>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US" sz="1600" dirty="0"/>
                <a:t>Water</a:t>
              </a:r>
            </a:p>
          </p:txBody>
        </p:sp>
        <p:pic>
          <p:nvPicPr>
            <p:cNvPr id="25" name="f8bda9c5-fc1c-403d-acb2-0eb5147d64a4" descr="CA854E1A-C8CF-484D-AB5C-A2B6334947A7"/>
            <p:cNvPicPr>
              <a:picLocks noChangeAspect="1" noChangeArrowheads="1"/>
            </p:cNvPicPr>
            <p:nvPr/>
          </p:nvPicPr>
          <p:blipFill>
            <a:blip r:embed="rId8" cstate="print"/>
            <a:srcRect r="29199"/>
            <a:stretch>
              <a:fillRect/>
            </a:stretch>
          </p:blipFill>
          <p:spPr bwMode="auto">
            <a:xfrm>
              <a:off x="2939625" y="13242579"/>
              <a:ext cx="6440002" cy="91333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pic>
      </p:grpSp>
      <p:grpSp>
        <p:nvGrpSpPr>
          <p:cNvPr id="34821" name="Group 27"/>
          <p:cNvGrpSpPr>
            <a:grpSpLocks noChangeAspect="1"/>
          </p:cNvGrpSpPr>
          <p:nvPr/>
        </p:nvGrpSpPr>
        <p:grpSpPr bwMode="auto">
          <a:xfrm>
            <a:off x="2990850" y="4005263"/>
            <a:ext cx="2800350" cy="1938337"/>
            <a:chOff x="9670516" y="14164027"/>
            <a:chExt cx="9209051" cy="6372709"/>
          </a:xfrm>
        </p:grpSpPr>
        <p:pic>
          <p:nvPicPr>
            <p:cNvPr id="34829" name="Picture 26"/>
            <p:cNvPicPr>
              <a:picLocks noChangeAspect="1"/>
            </p:cNvPicPr>
            <p:nvPr/>
          </p:nvPicPr>
          <p:blipFill>
            <a:blip r:embed="rId9" cstate="print"/>
            <a:srcRect/>
            <a:stretch>
              <a:fillRect/>
            </a:stretch>
          </p:blipFill>
          <p:spPr bwMode="auto">
            <a:xfrm>
              <a:off x="9670516" y="14164027"/>
              <a:ext cx="9209051" cy="6306133"/>
            </a:xfrm>
            <a:prstGeom prst="rect">
              <a:avLst/>
            </a:prstGeom>
            <a:noFill/>
            <a:ln w="9525">
              <a:noFill/>
              <a:miter lim="800000"/>
              <a:headEnd/>
              <a:tailEnd/>
            </a:ln>
          </p:spPr>
        </p:pic>
        <p:sp>
          <p:nvSpPr>
            <p:cNvPr id="26" name="Rectangle 25"/>
            <p:cNvSpPr/>
            <p:nvPr/>
          </p:nvSpPr>
          <p:spPr>
            <a:xfrm>
              <a:off x="9670516" y="19926085"/>
              <a:ext cx="9146404" cy="610651"/>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US" sz="1600" dirty="0"/>
                <a:t>Satellites</a:t>
              </a:r>
            </a:p>
          </p:txBody>
        </p:sp>
      </p:grpSp>
      <p:grpSp>
        <p:nvGrpSpPr>
          <p:cNvPr id="34822" name="Group 28"/>
          <p:cNvGrpSpPr>
            <a:grpSpLocks noChangeAspect="1"/>
          </p:cNvGrpSpPr>
          <p:nvPr/>
        </p:nvGrpSpPr>
        <p:grpSpPr bwMode="auto">
          <a:xfrm>
            <a:off x="6019800" y="3733800"/>
            <a:ext cx="2882900" cy="2209800"/>
            <a:chOff x="19629781" y="13417823"/>
            <a:chExt cx="9399743" cy="7205871"/>
          </a:xfrm>
        </p:grpSpPr>
        <p:sp>
          <p:nvSpPr>
            <p:cNvPr id="33" name="Rectangle 32"/>
            <p:cNvSpPr/>
            <p:nvPr/>
          </p:nvSpPr>
          <p:spPr>
            <a:xfrm>
              <a:off x="19629781" y="19878259"/>
              <a:ext cx="9146117" cy="745435"/>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US" sz="1600" dirty="0"/>
                <a:t>Earth System Modeling</a:t>
              </a:r>
            </a:p>
          </p:txBody>
        </p:sp>
        <p:pic>
          <p:nvPicPr>
            <p:cNvPr id="34827" name="Picture 33"/>
            <p:cNvPicPr>
              <a:picLocks noChangeAspect="1"/>
            </p:cNvPicPr>
            <p:nvPr/>
          </p:nvPicPr>
          <p:blipFill>
            <a:blip r:embed="rId10" cstate="print"/>
            <a:srcRect b="3281"/>
            <a:stretch>
              <a:fillRect/>
            </a:stretch>
          </p:blipFill>
          <p:spPr bwMode="auto">
            <a:xfrm>
              <a:off x="23356955" y="13417823"/>
              <a:ext cx="5672569" cy="5486401"/>
            </a:xfrm>
            <a:prstGeom prst="rect">
              <a:avLst/>
            </a:prstGeom>
            <a:noFill/>
            <a:ln w="9525">
              <a:noFill/>
              <a:miter lim="800000"/>
              <a:headEnd/>
              <a:tailEnd/>
            </a:ln>
          </p:spPr>
        </p:pic>
        <p:pic>
          <p:nvPicPr>
            <p:cNvPr id="34828" name="Picture 34"/>
            <p:cNvPicPr>
              <a:picLocks noChangeAspect="1"/>
            </p:cNvPicPr>
            <p:nvPr/>
          </p:nvPicPr>
          <p:blipFill>
            <a:blip r:embed="rId11" cstate="print"/>
            <a:srcRect/>
            <a:stretch>
              <a:fillRect/>
            </a:stretch>
          </p:blipFill>
          <p:spPr bwMode="auto">
            <a:xfrm>
              <a:off x="19878259" y="16399566"/>
              <a:ext cx="3511539" cy="3255264"/>
            </a:xfrm>
            <a:prstGeom prst="rect">
              <a:avLst/>
            </a:prstGeom>
            <a:noFill/>
            <a:ln w="9525">
              <a:noFill/>
              <a:miter lim="800000"/>
              <a:headEnd/>
              <a:tailEnd/>
            </a:ln>
          </p:spPr>
        </p:pic>
      </p:grpSp>
      <p:sp>
        <p:nvSpPr>
          <p:cNvPr id="36" name="Rectangle 35"/>
          <p:cNvSpPr>
            <a:spLocks noChangeAspect="1"/>
          </p:cNvSpPr>
          <p:nvPr/>
        </p:nvSpPr>
        <p:spPr>
          <a:xfrm>
            <a:off x="228600" y="2895600"/>
            <a:ext cx="8686800" cy="533400"/>
          </a:xfrm>
          <a:prstGeom prst="rect">
            <a:avLst/>
          </a:prstGeom>
          <a:ln/>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r>
              <a:rPr lang="en-US" sz="3600" b="1" dirty="0">
                <a:solidFill>
                  <a:srgbClr val="000000"/>
                </a:solidFill>
              </a:rPr>
              <a:t>Era </a:t>
            </a:r>
            <a:r>
              <a:rPr lang="en-US" sz="3200" b="1" dirty="0">
                <a:solidFill>
                  <a:srgbClr val="000000"/>
                </a:solidFill>
              </a:rPr>
              <a:t>of</a:t>
            </a:r>
            <a:r>
              <a:rPr lang="en-US" sz="3600" b="1" dirty="0">
                <a:solidFill>
                  <a:srgbClr val="000000"/>
                </a:solidFill>
              </a:rPr>
              <a:t> Observation and Simulation</a:t>
            </a:r>
          </a:p>
        </p:txBody>
      </p:sp>
      <p:pic>
        <p:nvPicPr>
          <p:cNvPr id="34824" name="Picture 28"/>
          <p:cNvPicPr>
            <a:picLocks noChangeAspect="1"/>
          </p:cNvPicPr>
          <p:nvPr/>
        </p:nvPicPr>
        <p:blipFill>
          <a:blip r:embed="rId12" cstate="print"/>
          <a:srcRect/>
          <a:stretch>
            <a:fillRect/>
          </a:stretch>
        </p:blipFill>
        <p:spPr bwMode="auto">
          <a:xfrm>
            <a:off x="6477000" y="152400"/>
            <a:ext cx="2078038" cy="2103438"/>
          </a:xfrm>
          <a:prstGeom prst="rect">
            <a:avLst/>
          </a:prstGeom>
          <a:noFill/>
          <a:ln w="9525">
            <a:noFill/>
            <a:miter lim="800000"/>
            <a:headEnd/>
            <a:tailEnd/>
          </a:ln>
        </p:spPr>
      </p:pic>
      <p:sp>
        <p:nvSpPr>
          <p:cNvPr id="19" name="Rectangle 18"/>
          <p:cNvSpPr/>
          <p:nvPr/>
        </p:nvSpPr>
        <p:spPr>
          <a:xfrm>
            <a:off x="6172200" y="1981200"/>
            <a:ext cx="2770188" cy="4064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US" sz="1400" dirty="0" err="1"/>
              <a:t>EarthScope</a:t>
            </a:r>
            <a:r>
              <a:rPr lang="en-US" sz="1400" dirty="0"/>
              <a:t> Observatory Network</a:t>
            </a:r>
          </a:p>
        </p:txBody>
      </p:sp>
    </p:spTree>
    <p:extLst>
      <p:ext uri="{BB962C8B-B14F-4D97-AF65-F5344CB8AC3E}">
        <p14:creationId xmlns:p14="http://schemas.microsoft.com/office/powerpoint/2010/main" val="1393807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2212"/>
            <a:ext cx="8229600" cy="784597"/>
          </a:xfr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b">
            <a:normAutofit/>
          </a:bodyPr>
          <a:lstStyle/>
          <a:p>
            <a:r>
              <a:rPr lang="en-US" b="1" dirty="0" smtClean="0">
                <a:solidFill>
                  <a:srgbClr val="000000"/>
                </a:solidFill>
                <a:latin typeface="+mj-lt"/>
                <a:ea typeface="+mj-ea"/>
                <a:cs typeface="+mj-cs"/>
              </a:rPr>
              <a:t>Crossroad </a:t>
            </a:r>
            <a:r>
              <a:rPr lang="en-US" b="1" dirty="0">
                <a:solidFill>
                  <a:srgbClr val="000000"/>
                </a:solidFill>
                <a:latin typeface="+mj-lt"/>
                <a:ea typeface="+mj-ea"/>
                <a:cs typeface="+mj-cs"/>
              </a:rPr>
              <a:t>Challenges of </a:t>
            </a:r>
            <a:r>
              <a:rPr lang="en-US" b="1" dirty="0" err="1">
                <a:solidFill>
                  <a:srgbClr val="000000"/>
                </a:solidFill>
                <a:latin typeface="+mj-lt"/>
                <a:ea typeface="+mj-ea"/>
                <a:cs typeface="+mj-cs"/>
              </a:rPr>
              <a:t>GEOvision</a:t>
            </a:r>
            <a:endParaRPr lang="en-US" b="1" dirty="0">
              <a:solidFill>
                <a:srgbClr val="000000"/>
              </a:solidFill>
              <a:latin typeface="+mj-lt"/>
              <a:ea typeface="+mj-ea"/>
              <a:cs typeface="+mj-cs"/>
            </a:endParaRPr>
          </a:p>
        </p:txBody>
      </p:sp>
      <p:grpSp>
        <p:nvGrpSpPr>
          <p:cNvPr id="3" name="Group 14"/>
          <p:cNvGrpSpPr>
            <a:grpSpLocks noChangeAspect="1"/>
          </p:cNvGrpSpPr>
          <p:nvPr/>
        </p:nvGrpSpPr>
        <p:grpSpPr bwMode="auto">
          <a:xfrm>
            <a:off x="1920082" y="1524000"/>
            <a:ext cx="5303837" cy="4953000"/>
            <a:chOff x="2310505" y="1726556"/>
            <a:chExt cx="4684525" cy="4374916"/>
          </a:xfrm>
        </p:grpSpPr>
        <p:sp>
          <p:nvSpPr>
            <p:cNvPr id="16" name="Freeform 15"/>
            <p:cNvSpPr>
              <a:spLocks noChangeAspect="1"/>
            </p:cNvSpPr>
            <p:nvPr/>
          </p:nvSpPr>
          <p:spPr>
            <a:xfrm>
              <a:off x="3429000" y="2769283"/>
              <a:ext cx="2286000" cy="2286000"/>
            </a:xfrm>
            <a:custGeom>
              <a:avLst/>
              <a:gdLst>
                <a:gd name="connsiteX0" fmla="*/ 0 w 2603312"/>
                <a:gd name="connsiteY0" fmla="*/ 1301656 h 2603312"/>
                <a:gd name="connsiteX1" fmla="*/ 381248 w 2603312"/>
                <a:gd name="connsiteY1" fmla="*/ 381246 h 2603312"/>
                <a:gd name="connsiteX2" fmla="*/ 1301659 w 2603312"/>
                <a:gd name="connsiteY2" fmla="*/ 1 h 2603312"/>
                <a:gd name="connsiteX3" fmla="*/ 2222069 w 2603312"/>
                <a:gd name="connsiteY3" fmla="*/ 381249 h 2603312"/>
                <a:gd name="connsiteX4" fmla="*/ 2603314 w 2603312"/>
                <a:gd name="connsiteY4" fmla="*/ 1301660 h 2603312"/>
                <a:gd name="connsiteX5" fmla="*/ 2222068 w 2603312"/>
                <a:gd name="connsiteY5" fmla="*/ 2222070 h 2603312"/>
                <a:gd name="connsiteX6" fmla="*/ 1301658 w 2603312"/>
                <a:gd name="connsiteY6" fmla="*/ 2603316 h 2603312"/>
                <a:gd name="connsiteX7" fmla="*/ 381248 w 2603312"/>
                <a:gd name="connsiteY7" fmla="*/ 2222069 h 2603312"/>
                <a:gd name="connsiteX8" fmla="*/ 3 w 2603312"/>
                <a:gd name="connsiteY8" fmla="*/ 1301659 h 2603312"/>
                <a:gd name="connsiteX9" fmla="*/ 0 w 2603312"/>
                <a:gd name="connsiteY9" fmla="*/ 1301656 h 2603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312" h="2603312">
                  <a:moveTo>
                    <a:pt x="0" y="1301656"/>
                  </a:moveTo>
                  <a:cubicBezTo>
                    <a:pt x="0" y="956435"/>
                    <a:pt x="137139" y="625354"/>
                    <a:pt x="381248" y="381246"/>
                  </a:cubicBezTo>
                  <a:cubicBezTo>
                    <a:pt x="625356" y="137138"/>
                    <a:pt x="956438" y="1"/>
                    <a:pt x="1301659" y="1"/>
                  </a:cubicBezTo>
                  <a:cubicBezTo>
                    <a:pt x="1646880" y="1"/>
                    <a:pt x="1977961" y="137140"/>
                    <a:pt x="2222069" y="381249"/>
                  </a:cubicBezTo>
                  <a:cubicBezTo>
                    <a:pt x="2466177" y="625357"/>
                    <a:pt x="2603314" y="956439"/>
                    <a:pt x="2603314" y="1301660"/>
                  </a:cubicBezTo>
                  <a:cubicBezTo>
                    <a:pt x="2603314" y="1646881"/>
                    <a:pt x="2466176" y="1977962"/>
                    <a:pt x="2222068" y="2222070"/>
                  </a:cubicBezTo>
                  <a:cubicBezTo>
                    <a:pt x="1977960" y="2466178"/>
                    <a:pt x="1646878" y="2603316"/>
                    <a:pt x="1301658" y="2603316"/>
                  </a:cubicBezTo>
                  <a:cubicBezTo>
                    <a:pt x="956437" y="2603316"/>
                    <a:pt x="625356" y="2466177"/>
                    <a:pt x="381248" y="2222069"/>
                  </a:cubicBezTo>
                  <a:cubicBezTo>
                    <a:pt x="137140" y="1977961"/>
                    <a:pt x="2" y="1646879"/>
                    <a:pt x="3" y="1301659"/>
                  </a:cubicBezTo>
                  <a:lnTo>
                    <a:pt x="0" y="1301656"/>
                  </a:lnTo>
                  <a:close/>
                </a:path>
              </a:pathLst>
            </a:custGeom>
            <a:ln>
              <a:noFill/>
            </a:ln>
            <a:effectLst>
              <a:outerShdw blurRad="190500" dist="228600" dir="2700000" algn="ctr">
                <a:srgbClr val="000000">
                  <a:alpha val="30000"/>
                </a:srgbClr>
              </a:outerShdw>
            </a:effectLst>
            <a:scene3d>
              <a:camera prst="orthographicFront">
                <a:rot lat="0" lon="0" rev="0"/>
              </a:camera>
              <a:lightRig rig="glow" dir="tl">
                <a:rot lat="0" lon="0" rev="4800000"/>
              </a:lightRig>
            </a:scene3d>
            <a:sp3d prstMaterial="matte">
              <a:bevelT w="127000" h="63500"/>
            </a:sp3d>
          </p:spPr>
          <p:style>
            <a:lnRef idx="0">
              <a:schemeClr val="accent6"/>
            </a:lnRef>
            <a:fillRef idx="3">
              <a:schemeClr val="accent6"/>
            </a:fillRef>
            <a:effectRef idx="3">
              <a:schemeClr val="accent6"/>
            </a:effectRef>
            <a:fontRef idx="minor">
              <a:schemeClr val="lt1"/>
            </a:fontRef>
          </p:style>
          <p:txBody>
            <a:bodyPr lIns="415536" tIns="415536" rIns="415536" bIns="415536" anchor="ctr"/>
            <a:lstStyle/>
            <a:p>
              <a:pPr algn="ctr" defTabSz="1200150">
                <a:lnSpc>
                  <a:spcPct val="90000"/>
                </a:lnSpc>
                <a:spcAft>
                  <a:spcPct val="35000"/>
                </a:spcAft>
                <a:defRPr/>
              </a:pPr>
              <a:r>
                <a:rPr lang="en-US" sz="2800" b="1" dirty="0">
                  <a:solidFill>
                    <a:schemeClr val="tx1"/>
                  </a:solidFill>
                  <a:effectLst>
                    <a:outerShdw blurRad="38100" dist="38100" dir="2700000" algn="tl">
                      <a:srgbClr val="575F6D"/>
                    </a:outerShdw>
                  </a:effectLst>
                  <a:latin typeface="Arial" charset="0"/>
                </a:rPr>
                <a:t>GEO</a:t>
              </a:r>
              <a:r>
                <a:rPr lang="en-US" sz="2800" b="1" dirty="0" smtClean="0">
                  <a:solidFill>
                    <a:schemeClr val="tx1"/>
                  </a:solidFill>
                  <a:effectLst>
                    <a:outerShdw blurRad="38100" dist="38100" dir="2700000" algn="tl">
                      <a:srgbClr val="575F6D"/>
                    </a:outerShdw>
                  </a:effectLst>
                  <a:latin typeface="Arial" charset="0"/>
                </a:rPr>
                <a:t> CI</a:t>
              </a:r>
              <a:endParaRPr lang="en-US" sz="2800" b="1" dirty="0">
                <a:solidFill>
                  <a:schemeClr val="tx1"/>
                </a:solidFill>
                <a:effectLst>
                  <a:outerShdw blurRad="38100" dist="38100" dir="2700000" algn="tl">
                    <a:srgbClr val="575F6D"/>
                  </a:outerShdw>
                </a:effectLst>
                <a:latin typeface="Arial" charset="0"/>
              </a:endParaRPr>
            </a:p>
          </p:txBody>
        </p:sp>
        <p:sp>
          <p:nvSpPr>
            <p:cNvPr id="17" name="Freeform 16"/>
            <p:cNvSpPr>
              <a:spLocks noChangeAspect="1"/>
            </p:cNvSpPr>
            <p:nvPr/>
          </p:nvSpPr>
          <p:spPr>
            <a:xfrm>
              <a:off x="3921171" y="1726556"/>
              <a:ext cx="1615353" cy="1615353"/>
            </a:xfrm>
            <a:custGeom>
              <a:avLst/>
              <a:gdLst>
                <a:gd name="connsiteX0" fmla="*/ 0 w 1301656"/>
                <a:gd name="connsiteY0" fmla="*/ 650828 h 1301656"/>
                <a:gd name="connsiteX1" fmla="*/ 190624 w 1301656"/>
                <a:gd name="connsiteY1" fmla="*/ 190623 h 1301656"/>
                <a:gd name="connsiteX2" fmla="*/ 650829 w 1301656"/>
                <a:gd name="connsiteY2" fmla="*/ 1 h 1301656"/>
                <a:gd name="connsiteX3" fmla="*/ 1111034 w 1301656"/>
                <a:gd name="connsiteY3" fmla="*/ 190625 h 1301656"/>
                <a:gd name="connsiteX4" fmla="*/ 1301656 w 1301656"/>
                <a:gd name="connsiteY4" fmla="*/ 650830 h 1301656"/>
                <a:gd name="connsiteX5" fmla="*/ 1111033 w 1301656"/>
                <a:gd name="connsiteY5" fmla="*/ 1111035 h 1301656"/>
                <a:gd name="connsiteX6" fmla="*/ 650828 w 1301656"/>
                <a:gd name="connsiteY6" fmla="*/ 1301658 h 1301656"/>
                <a:gd name="connsiteX7" fmla="*/ 190623 w 1301656"/>
                <a:gd name="connsiteY7" fmla="*/ 1111034 h 1301656"/>
                <a:gd name="connsiteX8" fmla="*/ 0 w 1301656"/>
                <a:gd name="connsiteY8" fmla="*/ 650829 h 1301656"/>
                <a:gd name="connsiteX9" fmla="*/ 0 w 1301656"/>
                <a:gd name="connsiteY9" fmla="*/ 650828 h 130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1656" h="1301656">
                  <a:moveTo>
                    <a:pt x="0" y="650828"/>
                  </a:moveTo>
                  <a:cubicBezTo>
                    <a:pt x="0" y="478218"/>
                    <a:pt x="68570" y="312677"/>
                    <a:pt x="190624" y="190623"/>
                  </a:cubicBezTo>
                  <a:cubicBezTo>
                    <a:pt x="312678" y="68569"/>
                    <a:pt x="478219" y="0"/>
                    <a:pt x="650829" y="1"/>
                  </a:cubicBezTo>
                  <a:cubicBezTo>
                    <a:pt x="823439" y="1"/>
                    <a:pt x="988980" y="68571"/>
                    <a:pt x="1111034" y="190625"/>
                  </a:cubicBezTo>
                  <a:cubicBezTo>
                    <a:pt x="1233088" y="312679"/>
                    <a:pt x="1301657" y="478220"/>
                    <a:pt x="1301656" y="650830"/>
                  </a:cubicBezTo>
                  <a:cubicBezTo>
                    <a:pt x="1301656" y="823440"/>
                    <a:pt x="1233087" y="988981"/>
                    <a:pt x="1111033" y="1111035"/>
                  </a:cubicBezTo>
                  <a:cubicBezTo>
                    <a:pt x="988979" y="1233089"/>
                    <a:pt x="823438" y="1301658"/>
                    <a:pt x="650828" y="1301658"/>
                  </a:cubicBezTo>
                  <a:cubicBezTo>
                    <a:pt x="478218" y="1301658"/>
                    <a:pt x="312677" y="1233089"/>
                    <a:pt x="190623" y="1111034"/>
                  </a:cubicBezTo>
                  <a:cubicBezTo>
                    <a:pt x="68569" y="988980"/>
                    <a:pt x="0" y="823439"/>
                    <a:pt x="0" y="650829"/>
                  </a:cubicBezTo>
                  <a:lnTo>
                    <a:pt x="0" y="650828"/>
                  </a:lnTo>
                  <a:close/>
                </a:path>
              </a:pathLst>
            </a:cu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2"/>
            </a:lnRef>
            <a:fillRef idx="3">
              <a:schemeClr val="accent2"/>
            </a:fillRef>
            <a:effectRef idx="3">
              <a:schemeClr val="accent2"/>
            </a:effectRef>
            <a:fontRef idx="minor">
              <a:schemeClr val="lt1"/>
            </a:fontRef>
          </p:style>
          <p:txBody>
            <a:bodyPr lIns="202053" tIns="202053" rIns="202053" bIns="202053" spcCol="1270" anchor="ctr"/>
            <a:lstStyle/>
            <a:p>
              <a:pPr algn="ctr" defTabSz="400050">
                <a:lnSpc>
                  <a:spcPct val="90000"/>
                </a:lnSpc>
                <a:spcAft>
                  <a:spcPct val="35000"/>
                </a:spcAft>
                <a:defRPr/>
              </a:pPr>
              <a:r>
                <a:rPr lang="en-US" sz="2000" dirty="0">
                  <a:solidFill>
                    <a:schemeClr val="bg1"/>
                  </a:solidFill>
                </a:rPr>
                <a:t>The Dynamic Earth</a:t>
              </a:r>
            </a:p>
          </p:txBody>
        </p:sp>
        <p:sp>
          <p:nvSpPr>
            <p:cNvPr id="18" name="Freeform 17"/>
            <p:cNvSpPr>
              <a:spLocks noChangeAspect="1"/>
            </p:cNvSpPr>
            <p:nvPr/>
          </p:nvSpPr>
          <p:spPr>
            <a:xfrm>
              <a:off x="5379677" y="2870765"/>
              <a:ext cx="1615353" cy="1615354"/>
            </a:xfrm>
            <a:custGeom>
              <a:avLst/>
              <a:gdLst>
                <a:gd name="connsiteX0" fmla="*/ 0 w 1301656"/>
                <a:gd name="connsiteY0" fmla="*/ 650828 h 1301656"/>
                <a:gd name="connsiteX1" fmla="*/ 190624 w 1301656"/>
                <a:gd name="connsiteY1" fmla="*/ 190623 h 1301656"/>
                <a:gd name="connsiteX2" fmla="*/ 650829 w 1301656"/>
                <a:gd name="connsiteY2" fmla="*/ 1 h 1301656"/>
                <a:gd name="connsiteX3" fmla="*/ 1111034 w 1301656"/>
                <a:gd name="connsiteY3" fmla="*/ 190625 h 1301656"/>
                <a:gd name="connsiteX4" fmla="*/ 1301656 w 1301656"/>
                <a:gd name="connsiteY4" fmla="*/ 650830 h 1301656"/>
                <a:gd name="connsiteX5" fmla="*/ 1111033 w 1301656"/>
                <a:gd name="connsiteY5" fmla="*/ 1111035 h 1301656"/>
                <a:gd name="connsiteX6" fmla="*/ 650828 w 1301656"/>
                <a:gd name="connsiteY6" fmla="*/ 1301658 h 1301656"/>
                <a:gd name="connsiteX7" fmla="*/ 190623 w 1301656"/>
                <a:gd name="connsiteY7" fmla="*/ 1111034 h 1301656"/>
                <a:gd name="connsiteX8" fmla="*/ 0 w 1301656"/>
                <a:gd name="connsiteY8" fmla="*/ 650829 h 1301656"/>
                <a:gd name="connsiteX9" fmla="*/ 0 w 1301656"/>
                <a:gd name="connsiteY9" fmla="*/ 650828 h 130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1656" h="1301656">
                  <a:moveTo>
                    <a:pt x="0" y="650828"/>
                  </a:moveTo>
                  <a:cubicBezTo>
                    <a:pt x="0" y="478218"/>
                    <a:pt x="68570" y="312677"/>
                    <a:pt x="190624" y="190623"/>
                  </a:cubicBezTo>
                  <a:cubicBezTo>
                    <a:pt x="312678" y="68569"/>
                    <a:pt x="478219" y="0"/>
                    <a:pt x="650829" y="1"/>
                  </a:cubicBezTo>
                  <a:cubicBezTo>
                    <a:pt x="823439" y="1"/>
                    <a:pt x="988980" y="68571"/>
                    <a:pt x="1111034" y="190625"/>
                  </a:cubicBezTo>
                  <a:cubicBezTo>
                    <a:pt x="1233088" y="312679"/>
                    <a:pt x="1301657" y="478220"/>
                    <a:pt x="1301656" y="650830"/>
                  </a:cubicBezTo>
                  <a:cubicBezTo>
                    <a:pt x="1301656" y="823440"/>
                    <a:pt x="1233087" y="988981"/>
                    <a:pt x="1111033" y="1111035"/>
                  </a:cubicBezTo>
                  <a:cubicBezTo>
                    <a:pt x="988979" y="1233089"/>
                    <a:pt x="823438" y="1301658"/>
                    <a:pt x="650828" y="1301658"/>
                  </a:cubicBezTo>
                  <a:cubicBezTo>
                    <a:pt x="478218" y="1301658"/>
                    <a:pt x="312677" y="1233089"/>
                    <a:pt x="190623" y="1111034"/>
                  </a:cubicBezTo>
                  <a:cubicBezTo>
                    <a:pt x="68569" y="988980"/>
                    <a:pt x="0" y="823439"/>
                    <a:pt x="0" y="650829"/>
                  </a:cubicBezTo>
                  <a:lnTo>
                    <a:pt x="0" y="650828"/>
                  </a:lnTo>
                  <a:close/>
                </a:path>
              </a:pathLst>
            </a:cu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3"/>
            </a:lnRef>
            <a:fillRef idx="3">
              <a:schemeClr val="accent3"/>
            </a:fillRef>
            <a:effectRef idx="3">
              <a:schemeClr val="accent3"/>
            </a:effectRef>
            <a:fontRef idx="minor">
              <a:schemeClr val="lt1"/>
            </a:fontRef>
          </p:style>
          <p:txBody>
            <a:bodyPr lIns="202053" tIns="202053" rIns="202053" bIns="202053" spcCol="1270" anchor="ctr"/>
            <a:lstStyle/>
            <a:p>
              <a:pPr algn="ctr" defTabSz="400050">
                <a:lnSpc>
                  <a:spcPct val="90000"/>
                </a:lnSpc>
                <a:spcAft>
                  <a:spcPct val="35000"/>
                </a:spcAft>
                <a:defRPr/>
              </a:pPr>
              <a:r>
                <a:rPr lang="en-US" sz="2000" dirty="0">
                  <a:solidFill>
                    <a:schemeClr val="bg1"/>
                  </a:solidFill>
                </a:rPr>
                <a:t>The Changing Climate</a:t>
              </a:r>
            </a:p>
          </p:txBody>
        </p:sp>
        <p:sp>
          <p:nvSpPr>
            <p:cNvPr id="19" name="Freeform 18"/>
            <p:cNvSpPr>
              <a:spLocks noChangeAspect="1"/>
            </p:cNvSpPr>
            <p:nvPr/>
          </p:nvSpPr>
          <p:spPr>
            <a:xfrm>
              <a:off x="4706613" y="4486118"/>
              <a:ext cx="1615353" cy="1615354"/>
            </a:xfrm>
            <a:custGeom>
              <a:avLst/>
              <a:gdLst>
                <a:gd name="connsiteX0" fmla="*/ 0 w 1301656"/>
                <a:gd name="connsiteY0" fmla="*/ 650828 h 1301656"/>
                <a:gd name="connsiteX1" fmla="*/ 190624 w 1301656"/>
                <a:gd name="connsiteY1" fmla="*/ 190623 h 1301656"/>
                <a:gd name="connsiteX2" fmla="*/ 650829 w 1301656"/>
                <a:gd name="connsiteY2" fmla="*/ 1 h 1301656"/>
                <a:gd name="connsiteX3" fmla="*/ 1111034 w 1301656"/>
                <a:gd name="connsiteY3" fmla="*/ 190625 h 1301656"/>
                <a:gd name="connsiteX4" fmla="*/ 1301656 w 1301656"/>
                <a:gd name="connsiteY4" fmla="*/ 650830 h 1301656"/>
                <a:gd name="connsiteX5" fmla="*/ 1111033 w 1301656"/>
                <a:gd name="connsiteY5" fmla="*/ 1111035 h 1301656"/>
                <a:gd name="connsiteX6" fmla="*/ 650828 w 1301656"/>
                <a:gd name="connsiteY6" fmla="*/ 1301658 h 1301656"/>
                <a:gd name="connsiteX7" fmla="*/ 190623 w 1301656"/>
                <a:gd name="connsiteY7" fmla="*/ 1111034 h 1301656"/>
                <a:gd name="connsiteX8" fmla="*/ 0 w 1301656"/>
                <a:gd name="connsiteY8" fmla="*/ 650829 h 1301656"/>
                <a:gd name="connsiteX9" fmla="*/ 0 w 1301656"/>
                <a:gd name="connsiteY9" fmla="*/ 650828 h 130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1656" h="1301656">
                  <a:moveTo>
                    <a:pt x="0" y="650828"/>
                  </a:moveTo>
                  <a:cubicBezTo>
                    <a:pt x="0" y="478218"/>
                    <a:pt x="68570" y="312677"/>
                    <a:pt x="190624" y="190623"/>
                  </a:cubicBezTo>
                  <a:cubicBezTo>
                    <a:pt x="312678" y="68569"/>
                    <a:pt x="478219" y="0"/>
                    <a:pt x="650829" y="1"/>
                  </a:cubicBezTo>
                  <a:cubicBezTo>
                    <a:pt x="823439" y="1"/>
                    <a:pt x="988980" y="68571"/>
                    <a:pt x="1111034" y="190625"/>
                  </a:cubicBezTo>
                  <a:cubicBezTo>
                    <a:pt x="1233088" y="312679"/>
                    <a:pt x="1301657" y="478220"/>
                    <a:pt x="1301656" y="650830"/>
                  </a:cubicBezTo>
                  <a:cubicBezTo>
                    <a:pt x="1301656" y="823440"/>
                    <a:pt x="1233087" y="988981"/>
                    <a:pt x="1111033" y="1111035"/>
                  </a:cubicBezTo>
                  <a:cubicBezTo>
                    <a:pt x="988979" y="1233089"/>
                    <a:pt x="823438" y="1301658"/>
                    <a:pt x="650828" y="1301658"/>
                  </a:cubicBezTo>
                  <a:cubicBezTo>
                    <a:pt x="478218" y="1301658"/>
                    <a:pt x="312677" y="1233089"/>
                    <a:pt x="190623" y="1111034"/>
                  </a:cubicBezTo>
                  <a:cubicBezTo>
                    <a:pt x="68569" y="988980"/>
                    <a:pt x="0" y="823439"/>
                    <a:pt x="0" y="650829"/>
                  </a:cubicBezTo>
                  <a:lnTo>
                    <a:pt x="0" y="650828"/>
                  </a:lnTo>
                  <a:close/>
                </a:path>
              </a:pathLst>
            </a:cu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4"/>
            </a:lnRef>
            <a:fillRef idx="3">
              <a:schemeClr val="accent4"/>
            </a:fillRef>
            <a:effectRef idx="3">
              <a:schemeClr val="accent4"/>
            </a:effectRef>
            <a:fontRef idx="minor">
              <a:schemeClr val="lt1"/>
            </a:fontRef>
          </p:style>
          <p:txBody>
            <a:bodyPr lIns="202053" tIns="202053" rIns="202053" bIns="202053" spcCol="1270" anchor="ctr"/>
            <a:lstStyle/>
            <a:p>
              <a:pPr algn="ctr" defTabSz="400050">
                <a:lnSpc>
                  <a:spcPct val="90000"/>
                </a:lnSpc>
                <a:spcAft>
                  <a:spcPct val="35000"/>
                </a:spcAft>
                <a:defRPr/>
              </a:pPr>
              <a:r>
                <a:rPr lang="en-US" sz="2000" dirty="0">
                  <a:solidFill>
                    <a:schemeClr val="bg1"/>
                  </a:solidFill>
                </a:rPr>
                <a:t>Earth and Life</a:t>
              </a:r>
            </a:p>
          </p:txBody>
        </p:sp>
        <p:sp>
          <p:nvSpPr>
            <p:cNvPr id="20" name="Freeform 19"/>
            <p:cNvSpPr>
              <a:spLocks noChangeAspect="1"/>
            </p:cNvSpPr>
            <p:nvPr/>
          </p:nvSpPr>
          <p:spPr>
            <a:xfrm>
              <a:off x="2889340" y="4486117"/>
              <a:ext cx="1615353" cy="1615353"/>
            </a:xfrm>
            <a:custGeom>
              <a:avLst/>
              <a:gdLst>
                <a:gd name="connsiteX0" fmla="*/ 0 w 1301656"/>
                <a:gd name="connsiteY0" fmla="*/ 650828 h 1301656"/>
                <a:gd name="connsiteX1" fmla="*/ 190624 w 1301656"/>
                <a:gd name="connsiteY1" fmla="*/ 190623 h 1301656"/>
                <a:gd name="connsiteX2" fmla="*/ 650829 w 1301656"/>
                <a:gd name="connsiteY2" fmla="*/ 1 h 1301656"/>
                <a:gd name="connsiteX3" fmla="*/ 1111034 w 1301656"/>
                <a:gd name="connsiteY3" fmla="*/ 190625 h 1301656"/>
                <a:gd name="connsiteX4" fmla="*/ 1301656 w 1301656"/>
                <a:gd name="connsiteY4" fmla="*/ 650830 h 1301656"/>
                <a:gd name="connsiteX5" fmla="*/ 1111033 w 1301656"/>
                <a:gd name="connsiteY5" fmla="*/ 1111035 h 1301656"/>
                <a:gd name="connsiteX6" fmla="*/ 650828 w 1301656"/>
                <a:gd name="connsiteY6" fmla="*/ 1301658 h 1301656"/>
                <a:gd name="connsiteX7" fmla="*/ 190623 w 1301656"/>
                <a:gd name="connsiteY7" fmla="*/ 1111034 h 1301656"/>
                <a:gd name="connsiteX8" fmla="*/ 0 w 1301656"/>
                <a:gd name="connsiteY8" fmla="*/ 650829 h 1301656"/>
                <a:gd name="connsiteX9" fmla="*/ 0 w 1301656"/>
                <a:gd name="connsiteY9" fmla="*/ 650828 h 130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1656" h="1301656">
                  <a:moveTo>
                    <a:pt x="0" y="650828"/>
                  </a:moveTo>
                  <a:cubicBezTo>
                    <a:pt x="0" y="478218"/>
                    <a:pt x="68570" y="312677"/>
                    <a:pt x="190624" y="190623"/>
                  </a:cubicBezTo>
                  <a:cubicBezTo>
                    <a:pt x="312678" y="68569"/>
                    <a:pt x="478219" y="0"/>
                    <a:pt x="650829" y="1"/>
                  </a:cubicBezTo>
                  <a:cubicBezTo>
                    <a:pt x="823439" y="1"/>
                    <a:pt x="988980" y="68571"/>
                    <a:pt x="1111034" y="190625"/>
                  </a:cubicBezTo>
                  <a:cubicBezTo>
                    <a:pt x="1233088" y="312679"/>
                    <a:pt x="1301657" y="478220"/>
                    <a:pt x="1301656" y="650830"/>
                  </a:cubicBezTo>
                  <a:cubicBezTo>
                    <a:pt x="1301656" y="823440"/>
                    <a:pt x="1233087" y="988981"/>
                    <a:pt x="1111033" y="1111035"/>
                  </a:cubicBezTo>
                  <a:cubicBezTo>
                    <a:pt x="988979" y="1233089"/>
                    <a:pt x="823438" y="1301658"/>
                    <a:pt x="650828" y="1301658"/>
                  </a:cubicBezTo>
                  <a:cubicBezTo>
                    <a:pt x="478218" y="1301658"/>
                    <a:pt x="312677" y="1233089"/>
                    <a:pt x="190623" y="1111034"/>
                  </a:cubicBezTo>
                  <a:cubicBezTo>
                    <a:pt x="68569" y="988980"/>
                    <a:pt x="0" y="823439"/>
                    <a:pt x="0" y="650829"/>
                  </a:cubicBezTo>
                  <a:lnTo>
                    <a:pt x="0" y="650828"/>
                  </a:lnTo>
                  <a:close/>
                </a:path>
              </a:pathLst>
            </a:cu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5"/>
            </a:lnRef>
            <a:fillRef idx="3">
              <a:schemeClr val="accent5"/>
            </a:fillRef>
            <a:effectRef idx="3">
              <a:schemeClr val="accent5"/>
            </a:effectRef>
            <a:fontRef idx="minor">
              <a:schemeClr val="lt1"/>
            </a:fontRef>
          </p:style>
          <p:txBody>
            <a:bodyPr lIns="202053" tIns="202053" rIns="202053" bIns="202053" anchor="ctr"/>
            <a:lstStyle/>
            <a:p>
              <a:pPr algn="ctr" defTabSz="400050">
                <a:lnSpc>
                  <a:spcPct val="90000"/>
                </a:lnSpc>
                <a:spcAft>
                  <a:spcPct val="35000"/>
                </a:spcAft>
                <a:defRPr/>
              </a:pPr>
              <a:r>
                <a:rPr lang="en-US" sz="2000">
                  <a:solidFill>
                    <a:schemeClr val="bg1"/>
                  </a:solidFill>
                  <a:latin typeface="Arial" charset="0"/>
                </a:rPr>
                <a:t>Geosphere-</a:t>
              </a:r>
              <a:br>
                <a:rPr lang="en-US" sz="2000">
                  <a:solidFill>
                    <a:schemeClr val="bg1"/>
                  </a:solidFill>
                  <a:latin typeface="Arial" charset="0"/>
                </a:rPr>
              </a:br>
              <a:r>
                <a:rPr lang="en-US" sz="2000">
                  <a:solidFill>
                    <a:schemeClr val="bg1"/>
                  </a:solidFill>
                  <a:latin typeface="Arial" charset="0"/>
                </a:rPr>
                <a:t>Biosphere Connections</a:t>
              </a:r>
            </a:p>
          </p:txBody>
        </p:sp>
        <p:sp>
          <p:nvSpPr>
            <p:cNvPr id="21" name="Freeform 20"/>
            <p:cNvSpPr>
              <a:spLocks noChangeAspect="1"/>
            </p:cNvSpPr>
            <p:nvPr/>
          </p:nvSpPr>
          <p:spPr>
            <a:xfrm>
              <a:off x="2310505" y="2736153"/>
              <a:ext cx="1615353" cy="1615354"/>
            </a:xfrm>
            <a:custGeom>
              <a:avLst/>
              <a:gdLst>
                <a:gd name="connsiteX0" fmla="*/ 0 w 1301656"/>
                <a:gd name="connsiteY0" fmla="*/ 650828 h 1301656"/>
                <a:gd name="connsiteX1" fmla="*/ 190624 w 1301656"/>
                <a:gd name="connsiteY1" fmla="*/ 190623 h 1301656"/>
                <a:gd name="connsiteX2" fmla="*/ 650829 w 1301656"/>
                <a:gd name="connsiteY2" fmla="*/ 1 h 1301656"/>
                <a:gd name="connsiteX3" fmla="*/ 1111034 w 1301656"/>
                <a:gd name="connsiteY3" fmla="*/ 190625 h 1301656"/>
                <a:gd name="connsiteX4" fmla="*/ 1301656 w 1301656"/>
                <a:gd name="connsiteY4" fmla="*/ 650830 h 1301656"/>
                <a:gd name="connsiteX5" fmla="*/ 1111033 w 1301656"/>
                <a:gd name="connsiteY5" fmla="*/ 1111035 h 1301656"/>
                <a:gd name="connsiteX6" fmla="*/ 650828 w 1301656"/>
                <a:gd name="connsiteY6" fmla="*/ 1301658 h 1301656"/>
                <a:gd name="connsiteX7" fmla="*/ 190623 w 1301656"/>
                <a:gd name="connsiteY7" fmla="*/ 1111034 h 1301656"/>
                <a:gd name="connsiteX8" fmla="*/ 0 w 1301656"/>
                <a:gd name="connsiteY8" fmla="*/ 650829 h 1301656"/>
                <a:gd name="connsiteX9" fmla="*/ 0 w 1301656"/>
                <a:gd name="connsiteY9" fmla="*/ 650828 h 1301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1656" h="1301656">
                  <a:moveTo>
                    <a:pt x="0" y="650828"/>
                  </a:moveTo>
                  <a:cubicBezTo>
                    <a:pt x="0" y="478218"/>
                    <a:pt x="68570" y="312677"/>
                    <a:pt x="190624" y="190623"/>
                  </a:cubicBezTo>
                  <a:cubicBezTo>
                    <a:pt x="312678" y="68569"/>
                    <a:pt x="478219" y="0"/>
                    <a:pt x="650829" y="1"/>
                  </a:cubicBezTo>
                  <a:cubicBezTo>
                    <a:pt x="823439" y="1"/>
                    <a:pt x="988980" y="68571"/>
                    <a:pt x="1111034" y="190625"/>
                  </a:cubicBezTo>
                  <a:cubicBezTo>
                    <a:pt x="1233088" y="312679"/>
                    <a:pt x="1301657" y="478220"/>
                    <a:pt x="1301656" y="650830"/>
                  </a:cubicBezTo>
                  <a:cubicBezTo>
                    <a:pt x="1301656" y="823440"/>
                    <a:pt x="1233087" y="988981"/>
                    <a:pt x="1111033" y="1111035"/>
                  </a:cubicBezTo>
                  <a:cubicBezTo>
                    <a:pt x="988979" y="1233089"/>
                    <a:pt x="823438" y="1301658"/>
                    <a:pt x="650828" y="1301658"/>
                  </a:cubicBezTo>
                  <a:cubicBezTo>
                    <a:pt x="478218" y="1301658"/>
                    <a:pt x="312677" y="1233089"/>
                    <a:pt x="190623" y="1111034"/>
                  </a:cubicBezTo>
                  <a:cubicBezTo>
                    <a:pt x="68569" y="988980"/>
                    <a:pt x="0" y="823439"/>
                    <a:pt x="0" y="650829"/>
                  </a:cubicBezTo>
                  <a:lnTo>
                    <a:pt x="0" y="650828"/>
                  </a:lnTo>
                  <a:close/>
                </a:path>
              </a:pathLst>
            </a:custGeom>
            <a:ln>
              <a:noFill/>
            </a:ln>
            <a:effectLst>
              <a:outerShdw blurRad="44450" dist="27940" dir="5400000" algn="ctr">
                <a:srgbClr val="000000">
                  <a:alpha val="32000"/>
                </a:srgbClr>
              </a:outerShdw>
            </a:effectLst>
            <a:scene3d>
              <a:camera prst="orthographicFront">
                <a:rot lat="0" lon="0" rev="0"/>
              </a:camera>
              <a:lightRig rig="balanced" dir="tl">
                <a:rot lat="0" lon="0" rev="8700000"/>
              </a:lightRig>
            </a:scene3d>
            <a:sp3d>
              <a:bevelT w="190500" h="38100"/>
            </a:sp3d>
          </p:spPr>
          <p:style>
            <a:lnRef idx="0">
              <a:schemeClr val="accent1"/>
            </a:lnRef>
            <a:fillRef idx="3">
              <a:schemeClr val="accent1"/>
            </a:fillRef>
            <a:effectRef idx="3">
              <a:schemeClr val="accent1"/>
            </a:effectRef>
            <a:fontRef idx="minor">
              <a:schemeClr val="lt1"/>
            </a:fontRef>
          </p:style>
          <p:txBody>
            <a:bodyPr lIns="202053" tIns="202053" rIns="202053" bIns="202053" anchor="ctr"/>
            <a:lstStyle/>
            <a:p>
              <a:pPr algn="ctr" defTabSz="400050">
                <a:lnSpc>
                  <a:spcPct val="90000"/>
                </a:lnSpc>
                <a:spcAft>
                  <a:spcPts val="240"/>
                </a:spcAft>
                <a:defRPr/>
              </a:pPr>
              <a:r>
                <a:rPr lang="en-US" sz="2000" dirty="0">
                  <a:solidFill>
                    <a:schemeClr val="bg1"/>
                  </a:solidFill>
                  <a:latin typeface="Arial" charset="0"/>
                </a:rPr>
                <a:t>Water:</a:t>
              </a:r>
              <a:br>
                <a:rPr lang="en-US" sz="2000" dirty="0">
                  <a:solidFill>
                    <a:schemeClr val="bg1"/>
                  </a:solidFill>
                  <a:latin typeface="Arial" charset="0"/>
                </a:rPr>
              </a:br>
              <a:r>
                <a:rPr lang="en-US" sz="2000" dirty="0">
                  <a:solidFill>
                    <a:schemeClr val="bg1"/>
                  </a:solidFill>
                  <a:latin typeface="Arial" charset="0"/>
                </a:rPr>
                <a:t>Changing</a:t>
              </a:r>
            </a:p>
            <a:p>
              <a:pPr algn="ctr" defTabSz="400050">
                <a:lnSpc>
                  <a:spcPct val="90000"/>
                </a:lnSpc>
                <a:spcAft>
                  <a:spcPts val="240"/>
                </a:spcAft>
                <a:defRPr/>
              </a:pPr>
              <a:r>
                <a:rPr lang="en-US" sz="2000" dirty="0">
                  <a:solidFill>
                    <a:schemeClr val="bg1"/>
                  </a:solidFill>
                  <a:latin typeface="Arial" charset="0"/>
                </a:rPr>
                <a:t>Perspective</a:t>
              </a:r>
            </a:p>
          </p:txBody>
        </p:sp>
      </p:grpSp>
      <p:sp>
        <p:nvSpPr>
          <p:cNvPr id="4" name="Slide Number Placeholder 3"/>
          <p:cNvSpPr>
            <a:spLocks noGrp="1"/>
          </p:cNvSpPr>
          <p:nvPr>
            <p:ph type="sldNum" sz="quarter" idx="10"/>
          </p:nvPr>
        </p:nvSpPr>
        <p:spPr/>
        <p:txBody>
          <a:bodyPr/>
          <a:lstStyle/>
          <a:p>
            <a:pPr>
              <a:defRPr/>
            </a:pPr>
            <a:fld id="{03F7014D-8C16-46AC-A0D2-CA41B1956F4E}" type="slidenum">
              <a:rPr lang="en-US"/>
              <a:pPr>
                <a:defRPr/>
              </a:pPr>
              <a:t>7</a:t>
            </a:fld>
            <a:endParaRPr lang="en-US"/>
          </a:p>
        </p:txBody>
      </p:sp>
    </p:spTree>
    <p:extLst>
      <p:ext uri="{BB962C8B-B14F-4D97-AF65-F5344CB8AC3E}">
        <p14:creationId xmlns:p14="http://schemas.microsoft.com/office/powerpoint/2010/main" val="77819266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Cyberinfrastructure Context</a:t>
            </a:r>
            <a:endParaRPr lang="en-US" dirty="0"/>
          </a:p>
        </p:txBody>
      </p:sp>
      <p:sp>
        <p:nvSpPr>
          <p:cNvPr id="7" name="Text Placeholder 6"/>
          <p:cNvSpPr>
            <a:spLocks noGrp="1"/>
          </p:cNvSpPr>
          <p:nvPr>
            <p:ph type="body" idx="1"/>
          </p:nvPr>
        </p:nvSpPr>
        <p:spPr>
          <a:xfrm>
            <a:off x="722313" y="1905083"/>
            <a:ext cx="7772400" cy="2501817"/>
          </a:xfrm>
        </p:spPr>
        <p:txBody>
          <a:bodyPr>
            <a:normAutofit fontScale="85000" lnSpcReduction="20000"/>
          </a:bodyPr>
          <a:lstStyle/>
          <a:p>
            <a:r>
              <a:rPr lang="en-US" dirty="0" smtClean="0"/>
              <a:t>“… a </a:t>
            </a:r>
            <a:r>
              <a:rPr lang="en-US" dirty="0"/>
              <a:t>new age has dawned in scientific and engineering research, pushed by continuing progress in computing, information, and communication technology, and pulled by the expanding complexity, scope, and scale of </a:t>
            </a:r>
            <a:r>
              <a:rPr lang="en-US" dirty="0" smtClean="0"/>
              <a:t>today's </a:t>
            </a:r>
            <a:r>
              <a:rPr lang="en-US" dirty="0"/>
              <a:t>challenges. The capacity of this technology has crossed thresholds that now make possible a comprehensive “cyberinfrastructure” on which to build new types of scientific and engineering knowledge environments and organizations and to pursue research in new ways and with increased efficacy.”</a:t>
            </a:r>
            <a:endParaRPr lang="en-US" dirty="0" smtClean="0"/>
          </a:p>
          <a:p>
            <a:r>
              <a:rPr lang="en-US" i="1" dirty="0"/>
              <a:t>Revolutionizing Science and Engineering Through Cyberinfrastructure:</a:t>
            </a:r>
          </a:p>
          <a:p>
            <a:r>
              <a:rPr lang="en-US" dirty="0"/>
              <a:t>Report of the National Science </a:t>
            </a:r>
            <a:r>
              <a:rPr lang="en-US" dirty="0" smtClean="0"/>
              <a:t>Foundation Blue </a:t>
            </a:r>
            <a:r>
              <a:rPr lang="en-US" dirty="0"/>
              <a:t>Ribbon Advisory Panel on </a:t>
            </a:r>
            <a:r>
              <a:rPr lang="en-US" dirty="0" smtClean="0"/>
              <a:t>Cyberinfrastructure, 2003</a:t>
            </a:r>
            <a:endParaRPr lang="en-US" dirty="0"/>
          </a:p>
        </p:txBody>
      </p:sp>
    </p:spTree>
    <p:extLst>
      <p:ext uri="{BB962C8B-B14F-4D97-AF65-F5344CB8AC3E}">
        <p14:creationId xmlns:p14="http://schemas.microsoft.com/office/powerpoint/2010/main" val="1429368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8"/>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F36B016-E73C-4A80-837D-0D0189A08DFD}" type="slidenum">
              <a:rPr lang="en-US"/>
              <a:pPr fontAlgn="base">
                <a:spcBef>
                  <a:spcPct val="0"/>
                </a:spcBef>
                <a:spcAft>
                  <a:spcPct val="0"/>
                </a:spcAft>
              </a:pPr>
              <a:t>9</a:t>
            </a:fld>
            <a:endParaRPr lang="en-US"/>
          </a:p>
        </p:txBody>
      </p:sp>
      <p:sp>
        <p:nvSpPr>
          <p:cNvPr id="1046529" name="Rectangle 1"/>
          <p:cNvSpPr>
            <a:spLocks noGrp="1" noChangeArrowheads="1"/>
          </p:cNvSpPr>
          <p:nvPr>
            <p:ph type="title" idx="4294967295"/>
          </p:nvPr>
        </p:nvSpPr>
        <p:spPr>
          <a:xfrm>
            <a:off x="685800" y="152400"/>
            <a:ext cx="8458200" cy="990600"/>
          </a:xfrm>
        </p:spPr>
        <p:style>
          <a:lnRef idx="0">
            <a:schemeClr val="accent2"/>
          </a:lnRef>
          <a:fillRef idx="3">
            <a:schemeClr val="accent2"/>
          </a:fillRef>
          <a:effectRef idx="3">
            <a:schemeClr val="accent2"/>
          </a:effectRef>
          <a:fontRef idx="minor">
            <a:schemeClr val="lt1"/>
          </a:fontRef>
        </p:style>
        <p:txBody>
          <a:bodyPr lIns="50800" tIns="50800" rIns="50800" bIns="50800" rtlCol="0">
            <a:normAutofit/>
          </a:bodyPr>
          <a:lstStyle/>
          <a:p>
            <a:pPr fontAlgn="auto">
              <a:spcAft>
                <a:spcPts val="0"/>
              </a:spcAft>
              <a:defRPr/>
            </a:pPr>
            <a:r>
              <a:rPr lang="en-US" sz="3600" b="1" dirty="0" smtClean="0">
                <a:solidFill>
                  <a:srgbClr val="000000"/>
                </a:solidFill>
              </a:rPr>
              <a:t>Science and Society Transformed by Data</a:t>
            </a:r>
            <a:endParaRPr lang="en-US" sz="3600" b="1" i="1" dirty="0" smtClean="0">
              <a:solidFill>
                <a:srgbClr val="000000"/>
              </a:solidFill>
            </a:endParaRPr>
          </a:p>
        </p:txBody>
      </p:sp>
      <p:sp>
        <p:nvSpPr>
          <p:cNvPr id="8" name="Content Placeholder 4"/>
          <p:cNvSpPr txBox="1">
            <a:spLocks/>
          </p:cNvSpPr>
          <p:nvPr/>
        </p:nvSpPr>
        <p:spPr bwMode="auto">
          <a:xfrm>
            <a:off x="152400" y="1219200"/>
            <a:ext cx="4343400" cy="5638800"/>
          </a:xfrm>
          <a:prstGeom prst="rect">
            <a:avLst/>
          </a:prstGeom>
          <a:noFill/>
          <a:ln w="9525">
            <a:noFill/>
            <a:miter lim="800000"/>
            <a:headEnd/>
            <a:tailEnd/>
          </a:ln>
        </p:spPr>
        <p:txBody>
          <a:bodyPr>
            <a:scene3d>
              <a:camera prst="orthographicFront"/>
              <a:lightRig rig="soft" dir="t">
                <a:rot lat="0" lon="0" rev="10800000"/>
              </a:lightRig>
            </a:scene3d>
            <a:sp3d>
              <a:bevelT w="27940" h="12700"/>
              <a:contourClr>
                <a:srgbClr val="DDDDDD"/>
              </a:contourClr>
            </a:sp3d>
          </a:bodyPr>
          <a:lstStyle/>
          <a:p>
            <a:pPr marL="342900" indent="-342900" eaLnBrk="0" fontAlgn="auto" hangingPunct="0">
              <a:lnSpc>
                <a:spcPct val="90000"/>
              </a:lnSpc>
              <a:spcBef>
                <a:spcPct val="20000"/>
              </a:spcBef>
              <a:spcAft>
                <a:spcPts val="0"/>
              </a:spcAft>
              <a:buSzPct val="100000"/>
              <a:buFont typeface="Wingdings" charset="2"/>
              <a:buChar char="q"/>
              <a:defRPr/>
            </a:pPr>
            <a:r>
              <a:rPr lang="en-US" sz="2400" b="1" spc="150" dirty="0">
                <a:ln w="11430"/>
                <a:solidFill>
                  <a:srgbClr val="F8F8F8"/>
                </a:solidFill>
                <a:effectLst>
                  <a:outerShdw blurRad="25400" algn="tl" rotWithShape="0">
                    <a:srgbClr val="000000">
                      <a:alpha val="43000"/>
                    </a:srgbClr>
                  </a:outerShdw>
                </a:effectLst>
              </a:rPr>
              <a:t>Modern </a:t>
            </a:r>
            <a:r>
              <a:rPr lang="en-US" sz="2400" b="1" spc="150" dirty="0" smtClean="0">
                <a:ln w="11430"/>
                <a:solidFill>
                  <a:srgbClr val="F8F8F8"/>
                </a:solidFill>
                <a:effectLst>
                  <a:outerShdw blurRad="25400" algn="tl" rotWithShape="0">
                    <a:srgbClr val="000000">
                      <a:alpha val="43000"/>
                    </a:srgbClr>
                  </a:outerShdw>
                </a:effectLst>
              </a:rPr>
              <a:t>geoscience</a:t>
            </a:r>
            <a:endParaRPr lang="en-US" sz="2400" b="1" spc="150" dirty="0">
              <a:ln w="11430"/>
              <a:solidFill>
                <a:srgbClr val="F8F8F8"/>
              </a:solidFill>
              <a:effectLst>
                <a:outerShdw blurRad="25400" algn="tl" rotWithShape="0">
                  <a:srgbClr val="000000">
                    <a:alpha val="43000"/>
                  </a:srgbClr>
                </a:outerShdw>
              </a:effectLst>
            </a:endParaRPr>
          </a:p>
          <a:p>
            <a:pPr marL="800100" lvl="1" indent="-342900" eaLnBrk="0" fontAlgn="auto" hangingPunct="0">
              <a:lnSpc>
                <a:spcPct val="90000"/>
              </a:lnSpc>
              <a:spcBef>
                <a:spcPct val="20000"/>
              </a:spcBef>
              <a:spcAft>
                <a:spcPts val="0"/>
              </a:spcAft>
              <a:buSzPct val="75000"/>
              <a:buFont typeface="Wingdings" charset="2"/>
              <a:buChar char="§"/>
              <a:defRPr/>
            </a:pPr>
            <a:r>
              <a:rPr lang="en-US" sz="2200" b="1" spc="150" dirty="0">
                <a:ln w="11430"/>
                <a:solidFill>
                  <a:srgbClr val="F8F8F8"/>
                </a:solidFill>
                <a:effectLst>
                  <a:outerShdw blurRad="25400" algn="tl" rotWithShape="0">
                    <a:srgbClr val="000000">
                      <a:alpha val="43000"/>
                    </a:srgbClr>
                  </a:outerShdw>
                </a:effectLst>
                <a:cs typeface="ＭＳ Ｐゴシック"/>
              </a:rPr>
              <a:t>Data- and compute-intensive</a:t>
            </a:r>
          </a:p>
          <a:p>
            <a:pPr marL="800100" lvl="1" indent="-342900" eaLnBrk="0" fontAlgn="auto" hangingPunct="0">
              <a:lnSpc>
                <a:spcPct val="90000"/>
              </a:lnSpc>
              <a:spcBef>
                <a:spcPct val="20000"/>
              </a:spcBef>
              <a:spcAft>
                <a:spcPts val="0"/>
              </a:spcAft>
              <a:buSzPct val="75000"/>
              <a:buFont typeface="Wingdings" charset="2"/>
              <a:buChar char="§"/>
              <a:defRPr/>
            </a:pPr>
            <a:r>
              <a:rPr lang="en-US" sz="2200" b="1" spc="150" dirty="0">
                <a:ln w="11430"/>
                <a:solidFill>
                  <a:srgbClr val="F8F8F8"/>
                </a:solidFill>
                <a:effectLst>
                  <a:outerShdw blurRad="25400" algn="tl" rotWithShape="0">
                    <a:srgbClr val="000000">
                      <a:alpha val="43000"/>
                    </a:srgbClr>
                  </a:outerShdw>
                </a:effectLst>
                <a:cs typeface="ＭＳ Ｐゴシック"/>
              </a:rPr>
              <a:t>Integrative, </a:t>
            </a:r>
            <a:r>
              <a:rPr lang="en-US" sz="2200" b="1" spc="150" dirty="0" smtClean="0">
                <a:ln w="11430"/>
                <a:solidFill>
                  <a:srgbClr val="F8F8F8"/>
                </a:solidFill>
                <a:effectLst>
                  <a:outerShdw blurRad="25400" algn="tl" rotWithShape="0">
                    <a:srgbClr val="000000">
                      <a:alpha val="43000"/>
                    </a:srgbClr>
                  </a:outerShdw>
                </a:effectLst>
                <a:cs typeface="ＭＳ Ｐゴシック"/>
              </a:rPr>
              <a:t>multi-scale</a:t>
            </a:r>
            <a:endParaRPr lang="en-US" sz="2200" b="1" spc="150" dirty="0">
              <a:ln w="11430"/>
              <a:solidFill>
                <a:srgbClr val="F8F8F8"/>
              </a:solidFill>
              <a:effectLst>
                <a:outerShdw blurRad="25400" algn="tl" rotWithShape="0">
                  <a:srgbClr val="000000">
                    <a:alpha val="43000"/>
                  </a:srgbClr>
                </a:outerShdw>
              </a:effectLst>
              <a:cs typeface="ＭＳ Ｐゴシック"/>
            </a:endParaRPr>
          </a:p>
          <a:p>
            <a:pPr marL="342900" indent="-342900" eaLnBrk="0" hangingPunct="0">
              <a:lnSpc>
                <a:spcPct val="90000"/>
              </a:lnSpc>
              <a:spcBef>
                <a:spcPct val="20000"/>
              </a:spcBef>
              <a:buSzPct val="100000"/>
              <a:buFont typeface="Wingdings" charset="2"/>
              <a:buChar char="q"/>
              <a:defRPr/>
            </a:pPr>
            <a:r>
              <a:rPr lang="en-US" sz="2400" b="1" spc="150" dirty="0">
                <a:ln w="11430"/>
                <a:solidFill>
                  <a:srgbClr val="F8F8F8"/>
                </a:solidFill>
                <a:effectLst>
                  <a:outerShdw blurRad="25400" algn="tl" rotWithShape="0">
                    <a:srgbClr val="000000">
                      <a:alpha val="43000"/>
                    </a:srgbClr>
                  </a:outerShdw>
                </a:effectLst>
              </a:rPr>
              <a:t>Multi-disciplinary collaborations to address complexity</a:t>
            </a:r>
          </a:p>
          <a:p>
            <a:pPr marL="800100" lvl="1" indent="-342900" eaLnBrk="0" hangingPunct="0">
              <a:lnSpc>
                <a:spcPct val="90000"/>
              </a:lnSpc>
              <a:spcBef>
                <a:spcPct val="20000"/>
              </a:spcBef>
              <a:buSzPct val="75000"/>
              <a:buFont typeface="Wingdings" charset="2"/>
              <a:buChar char="§"/>
              <a:defRPr/>
            </a:pPr>
            <a:r>
              <a:rPr lang="en-US" sz="2200" b="1" spc="150" dirty="0">
                <a:ln w="11430"/>
                <a:solidFill>
                  <a:srgbClr val="F8F8F8"/>
                </a:solidFill>
                <a:effectLst>
                  <a:outerShdw blurRad="25400" algn="tl" rotWithShape="0">
                    <a:srgbClr val="000000">
                      <a:alpha val="43000"/>
                    </a:srgbClr>
                  </a:outerShdw>
                </a:effectLst>
                <a:cs typeface="ＭＳ Ｐゴシック"/>
              </a:rPr>
              <a:t>Individuals, groups, teams, communities</a:t>
            </a:r>
          </a:p>
          <a:p>
            <a:pPr marL="342900" indent="-342900" eaLnBrk="0" hangingPunct="0">
              <a:lnSpc>
                <a:spcPct val="90000"/>
              </a:lnSpc>
              <a:spcBef>
                <a:spcPct val="20000"/>
              </a:spcBef>
              <a:buSzPct val="100000"/>
              <a:buFont typeface="Wingdings" charset="2"/>
              <a:buChar char="q"/>
              <a:defRPr/>
            </a:pPr>
            <a:r>
              <a:rPr lang="en-US" sz="2400" b="1" spc="150" dirty="0">
                <a:ln w="11430"/>
                <a:solidFill>
                  <a:srgbClr val="F8F8F8"/>
                </a:solidFill>
                <a:effectLst>
                  <a:outerShdw blurRad="25400" algn="tl" rotWithShape="0">
                    <a:srgbClr val="000000">
                      <a:alpha val="43000"/>
                    </a:srgbClr>
                  </a:outerShdw>
                </a:effectLst>
              </a:rPr>
              <a:t>Sea of Data</a:t>
            </a:r>
          </a:p>
          <a:p>
            <a:pPr marL="800100" lvl="1" indent="-342900" eaLnBrk="0" hangingPunct="0">
              <a:lnSpc>
                <a:spcPct val="90000"/>
              </a:lnSpc>
              <a:spcBef>
                <a:spcPct val="20000"/>
              </a:spcBef>
              <a:buSzPct val="75000"/>
              <a:buFont typeface="Wingdings" charset="2"/>
              <a:buChar char="§"/>
              <a:defRPr/>
            </a:pPr>
            <a:r>
              <a:rPr lang="en-US" sz="2200" b="1" spc="150" dirty="0">
                <a:ln w="11430"/>
                <a:solidFill>
                  <a:srgbClr val="F8F8F8"/>
                </a:solidFill>
                <a:effectLst>
                  <a:outerShdw blurRad="25400" algn="tl" rotWithShape="0">
                    <a:srgbClr val="000000">
                      <a:alpha val="43000"/>
                    </a:srgbClr>
                  </a:outerShdw>
                </a:effectLst>
                <a:cs typeface="ＭＳ Ｐゴシック"/>
              </a:rPr>
              <a:t>Age of Observation</a:t>
            </a:r>
          </a:p>
          <a:p>
            <a:pPr marL="800100" lvl="1" indent="-342900" eaLnBrk="0" hangingPunct="0">
              <a:lnSpc>
                <a:spcPct val="90000"/>
              </a:lnSpc>
              <a:spcBef>
                <a:spcPct val="20000"/>
              </a:spcBef>
              <a:buSzPct val="75000"/>
              <a:buFont typeface="Wingdings" charset="2"/>
              <a:buChar char="§"/>
              <a:defRPr/>
            </a:pPr>
            <a:r>
              <a:rPr lang="en-US" sz="2200" b="1" spc="150" dirty="0">
                <a:ln w="11430"/>
                <a:solidFill>
                  <a:srgbClr val="F8F8F8"/>
                </a:solidFill>
                <a:effectLst>
                  <a:outerShdw blurRad="25400" algn="tl" rotWithShape="0">
                    <a:srgbClr val="000000">
                      <a:alpha val="43000"/>
                    </a:srgbClr>
                  </a:outerShdw>
                </a:effectLst>
                <a:cs typeface="ＭＳ Ｐゴシック"/>
              </a:rPr>
              <a:t>Distributed, central repositories, sensor- driven, diverse, etc</a:t>
            </a:r>
          </a:p>
          <a:p>
            <a:pPr marL="742950" lvl="1" indent="-285750" eaLnBrk="0" fontAlgn="auto" hangingPunct="0">
              <a:lnSpc>
                <a:spcPct val="90000"/>
              </a:lnSpc>
              <a:spcBef>
                <a:spcPct val="20000"/>
              </a:spcBef>
              <a:spcAft>
                <a:spcPts val="0"/>
              </a:spcAft>
              <a:buClr>
                <a:srgbClr val="66FFFF"/>
              </a:buClr>
              <a:buSzPct val="75000"/>
              <a:buFont typeface="Wingdings" pitchFamily="2" charset="2"/>
              <a:buChar char="Ø"/>
              <a:defRPr/>
            </a:pPr>
            <a:endParaRPr lang="en-US" sz="2400" b="1" spc="150" dirty="0">
              <a:ln w="11430"/>
              <a:solidFill>
                <a:srgbClr val="F8F8F8"/>
              </a:solidFill>
              <a:effectLst>
                <a:outerShdw blurRad="25400" algn="tl" rotWithShape="0">
                  <a:srgbClr val="000000">
                    <a:alpha val="43000"/>
                  </a:srgbClr>
                </a:outerShdw>
              </a:effectLst>
              <a:cs typeface="ＭＳ Ｐゴシック"/>
            </a:endParaRPr>
          </a:p>
        </p:txBody>
      </p:sp>
      <p:pic>
        <p:nvPicPr>
          <p:cNvPr id="10" name="Content Placeholder 7"/>
          <p:cNvPicPr>
            <a:picLocks noChangeAspect="1"/>
          </p:cNvPicPr>
          <p:nvPr/>
        </p:nvPicPr>
        <p:blipFill rotWithShape="1">
          <a:blip r:embed="rId3"/>
          <a:srcRect l="22904" t="38854" r="54330" b="25868"/>
          <a:stretch/>
        </p:blipFill>
        <p:spPr>
          <a:xfrm>
            <a:off x="4387850" y="1517181"/>
            <a:ext cx="4497809" cy="435651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429349112"/>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2.7|44.4|16.3|34.3|30.1|26.1|34.5"/>
</p:tagLst>
</file>

<file path=ppt/theme/theme1.xml><?xml version="1.0" encoding="utf-8"?>
<a:theme xmlns:a="http://schemas.openxmlformats.org/drawingml/2006/main" name="Office Them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420</TotalTime>
  <Words>1981</Words>
  <Application>Microsoft Office PowerPoint</Application>
  <PresentationFormat>On-screen Show (4:3)</PresentationFormat>
  <Paragraphs>358</Paragraphs>
  <Slides>30</Slides>
  <Notes>27</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EarthCube  National Data Infrastructure for Earth System Science</vt:lpstr>
      <vt:lpstr>Outline</vt:lpstr>
      <vt:lpstr>EarthCube</vt:lpstr>
      <vt:lpstr>Science Context</vt:lpstr>
      <vt:lpstr>Science foundations for EarthCube</vt:lpstr>
      <vt:lpstr>PowerPoint Presentation</vt:lpstr>
      <vt:lpstr>Crossroad Challenges of GEOvision</vt:lpstr>
      <vt:lpstr>Cyberinfrastructure Context</vt:lpstr>
      <vt:lpstr>Science and Society Transformed by Data</vt:lpstr>
      <vt:lpstr>Cyberinfrastructure Ecosystem (CIF21)</vt:lpstr>
      <vt:lpstr>Transforming Earth Science</vt:lpstr>
      <vt:lpstr>The Vision</vt:lpstr>
      <vt:lpstr>Vision=EarthCube Goal and Outcomes</vt:lpstr>
      <vt:lpstr>PowerPoint Presentation</vt:lpstr>
      <vt:lpstr>Strategic Convergence Using “Spiral Development”</vt:lpstr>
      <vt:lpstr>A Year long effort </vt:lpstr>
      <vt:lpstr>Timeline</vt:lpstr>
      <vt:lpstr>Timeline</vt:lpstr>
      <vt:lpstr>Social Network Site</vt:lpstr>
      <vt:lpstr>PowerPoint Presentation</vt:lpstr>
      <vt:lpstr>PowerPoint Presentation</vt:lpstr>
      <vt:lpstr>Charrette</vt:lpstr>
      <vt:lpstr>Charrette Participants</vt:lpstr>
      <vt:lpstr>Charrette Participants</vt:lpstr>
      <vt:lpstr>Much Work to be done </vt:lpstr>
      <vt:lpstr>Seven Modes of Failure</vt:lpstr>
      <vt:lpstr>PowerPoint Presentation</vt:lpstr>
      <vt:lpstr>Questions</vt:lpstr>
      <vt:lpstr>PowerPoint Presentation</vt:lpstr>
      <vt:lpstr>PowerPoint Presentation</vt:lpstr>
    </vt:vector>
  </TitlesOfParts>
  <Company>NSF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Workflow Workshop</dc:title>
  <dc:creator>Cliff Jacobs</dc:creator>
  <cp:lastModifiedBy>Lucier, Ernie</cp:lastModifiedBy>
  <cp:revision>35</cp:revision>
  <dcterms:created xsi:type="dcterms:W3CDTF">2012-05-15T18:16:29Z</dcterms:created>
  <dcterms:modified xsi:type="dcterms:W3CDTF">2012-06-19T20:57:56Z</dcterms:modified>
</cp:coreProperties>
</file>