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8" r:id="rId3"/>
    <p:sldId id="257" r:id="rId4"/>
    <p:sldId id="259" r:id="rId5"/>
    <p:sldId id="262" r:id="rId6"/>
    <p:sldId id="265" r:id="rId7"/>
    <p:sldId id="260" r:id="rId8"/>
    <p:sldId id="261" r:id="rId9"/>
    <p:sldId id="263" r:id="rId10"/>
    <p:sldId id="267" r:id="rId11"/>
    <p:sldId id="266" r:id="rId12"/>
    <p:sldId id="264"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804" y="1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8A1CD9-F7C7-441A-B40A-25A7BC20CB54}" type="datetimeFigureOut">
              <a:rPr lang="en-US" smtClean="0"/>
              <a:t>7/13/2015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B2FD2E-50BE-4796-A292-87105E2EDD03}" type="slidenum">
              <a:rPr lang="en-US" smtClean="0"/>
              <a:t>‹#›</a:t>
            </a:fld>
            <a:endParaRPr lang="en-US"/>
          </a:p>
        </p:txBody>
      </p:sp>
    </p:spTree>
    <p:extLst>
      <p:ext uri="{BB962C8B-B14F-4D97-AF65-F5344CB8AC3E}">
        <p14:creationId xmlns:p14="http://schemas.microsoft.com/office/powerpoint/2010/main" val="166814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F048F6-7E1C-40B3-93AA-B91439DDD070}" type="datetime1">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84964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1F0FE8-A02D-4DFE-B599-E1E1D559281A}" type="datetime1">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1211357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157A72-B12A-4158-9AC1-32B1FF2C90CD}" type="datetime1">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1747204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44927-995F-4667-AE80-DD764A661E12}" type="datetime1">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328405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37D655-6A72-4AC9-871A-2189053E5CD6}" type="datetime1">
              <a:rPr lang="en-US" smtClean="0"/>
              <a:t>7/13/2015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2575800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C7D016-6DE5-4B64-8539-B9BCAF8B7D3F}" type="datetime1">
              <a:rPr lang="en-US" smtClean="0"/>
              <a:t>7/13/2015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2130060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C534B7-B2C8-4149-A155-77134D9148AD}" type="datetime1">
              <a:rPr lang="en-US" smtClean="0"/>
              <a:t>7/13/2015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27445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034931-C509-427B-9D08-0DBC7A7F07FC}" type="datetime1">
              <a:rPr lang="en-US" smtClean="0"/>
              <a:t>7/13/2015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3651174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A60CDC-49A6-4A2D-9086-6F161C14811C}" type="datetime1">
              <a:rPr lang="en-US" smtClean="0"/>
              <a:t>7/13/2015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1439247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A24AC-9E7B-4EF8-9E69-6F0EACAA2AF3}" type="datetime1">
              <a:rPr lang="en-US" smtClean="0"/>
              <a:t>7/13/2015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42377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CF061-9666-4C52-893A-DDF4F3C89D31}" type="datetime1">
              <a:rPr lang="en-US" smtClean="0"/>
              <a:t>7/13/2015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925578-FF1A-4EBB-AA1E-1C323B82957F}" type="slidenum">
              <a:rPr lang="en-US" smtClean="0"/>
              <a:t>‹#›</a:t>
            </a:fld>
            <a:endParaRPr lang="en-US"/>
          </a:p>
        </p:txBody>
      </p:sp>
    </p:spTree>
    <p:extLst>
      <p:ext uri="{BB962C8B-B14F-4D97-AF65-F5344CB8AC3E}">
        <p14:creationId xmlns:p14="http://schemas.microsoft.com/office/powerpoint/2010/main" val="3167472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ED400B-F7CB-4231-AA97-05BD8F4C485A}" type="datetime1">
              <a:rPr lang="en-US" smtClean="0"/>
              <a:t>7/13/2015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925578-FF1A-4EBB-AA1E-1C323B82957F}" type="slidenum">
              <a:rPr lang="en-US" smtClean="0"/>
              <a:t>‹#›</a:t>
            </a:fld>
            <a:endParaRPr lang="en-US"/>
          </a:p>
        </p:txBody>
      </p:sp>
    </p:spTree>
    <p:extLst>
      <p:ext uri="{BB962C8B-B14F-4D97-AF65-F5344CB8AC3E}">
        <p14:creationId xmlns:p14="http://schemas.microsoft.com/office/powerpoint/2010/main" val="1426347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manticommunity.info/Data_Science" TargetMode="External"/><Relationship Id="rId2" Type="http://schemas.openxmlformats.org/officeDocument/2006/relationships/hyperlink" Target="http://semanticommunity.info/" TargetMode="External"/><Relationship Id="rId1" Type="http://schemas.openxmlformats.org/officeDocument/2006/relationships/slideLayout" Target="../slideLayouts/slideLayout1.xml"/><Relationship Id="rId4" Type="http://schemas.openxmlformats.org/officeDocument/2006/relationships/hyperlink" Target="http://semanticommunity.info/Data_Science/Data_Science_for_USGS_Minerals_Big_Data"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emanticommunity.info/Data_Science/Data_Science_for_USGS_Minerals_Big_Data"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semanticommunity.info/Data_Science/Data_Science_for_USGS_Minerals_Big_Data" TargetMode="Externa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hyperlink" Target="http://semanticommunity.info/@api/deki/files/33128/USGSMinerals.xlsx?origin=mt-web"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spotfire.cloud.tibco.com/spotfire/wp/render/19286125296/analysis?file=/users/bniemann/Public/USGSMinerals-Spotfire&amp;waid=pxYg9iiEtkqsfnZDTmLNg-281105691eX4sq" TargetMode="External"/><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spotfire.cloud.tibco.com/spotfire/wp/render/19286125296/analysis?file=/users/bniemann/Public/USGSMinerals-Spotfire&amp;waid=pxYg9iiEtkqsfnZDTmLNg-281105691eX4sq" TargetMode="External"/><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spotfire.cloud.tibco.com/spotfire/wp/render/19286125296/analysis?file=/users/bniemann/Public/USGSMinerals-Spotfire&amp;waid=pxYg9iiEtkqsfnZDTmLNg-281105691eX4sq"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usgs.gov/start_with_scien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minerals.usgs.gov/minerals/pubs/mcs/" TargetMode="External"/><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minerals.usgs.gov/minerals/pubs/commodity/"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cloud.acrobat.com/exportpdf" TargetMode="Externa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emanticommunity.info/@api/deki/files/33042/mcs-2015-abras.xlsx?origin=mt-web"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mrdata.usgs.gov/geochem/" TargetMode="Externa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mrdata.usgs.gov/mrds/" TargetMode="Externa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emanticommunity.info/Data_Science/Data_Science_for_USGS_Minerals_Big_Data" TargetMode="External"/><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a:t>Data Science for USGS </a:t>
            </a:r>
            <a:r>
              <a:rPr lang="en-US" sz="3600" dirty="0" smtClean="0"/>
              <a:t>Minerals Big Data</a:t>
            </a:r>
            <a:endParaRPr lang="en-US" sz="3600" dirty="0"/>
          </a:p>
        </p:txBody>
      </p:sp>
      <p:sp>
        <p:nvSpPr>
          <p:cNvPr id="3" name="Subtitle 2"/>
          <p:cNvSpPr>
            <a:spLocks noGrp="1"/>
          </p:cNvSpPr>
          <p:nvPr>
            <p:ph type="subTitle" idx="1"/>
          </p:nvPr>
        </p:nvSpPr>
        <p:spPr>
          <a:xfrm>
            <a:off x="1371600" y="3886200"/>
            <a:ext cx="6400800" cy="1981200"/>
          </a:xfrm>
        </p:spPr>
        <p:txBody>
          <a:bodyPr>
            <a:normAutofit fontScale="55000" lnSpcReduction="20000"/>
          </a:bodyPr>
          <a:lstStyle/>
          <a:p>
            <a:r>
              <a:rPr lang="en-US" dirty="0" smtClean="0"/>
              <a:t>Dr. Brand Niemann</a:t>
            </a:r>
          </a:p>
          <a:p>
            <a:r>
              <a:rPr lang="en-US" dirty="0" smtClean="0"/>
              <a:t>Director and Senior Data Scientist/Data Journalist</a:t>
            </a:r>
          </a:p>
          <a:p>
            <a:r>
              <a:rPr lang="en-US" dirty="0" smtClean="0"/>
              <a:t>Semantic </a:t>
            </a:r>
            <a:r>
              <a:rPr lang="en-US" dirty="0" smtClean="0"/>
              <a:t>Community</a:t>
            </a:r>
          </a:p>
          <a:p>
            <a:r>
              <a:rPr lang="en-US" dirty="0">
                <a:hlinkClick r:id="rId2"/>
              </a:rPr>
              <a:t>Semantic Community</a:t>
            </a:r>
            <a:endParaRPr lang="en-US" dirty="0"/>
          </a:p>
          <a:p>
            <a:r>
              <a:rPr lang="en-US" dirty="0">
                <a:hlinkClick r:id="rId3"/>
              </a:rPr>
              <a:t>Data Science</a:t>
            </a:r>
            <a:endParaRPr lang="en-US" dirty="0"/>
          </a:p>
          <a:p>
            <a:r>
              <a:rPr lang="en-US" dirty="0">
                <a:hlinkClick r:id="rId4"/>
              </a:rPr>
              <a:t>Data Science for USGS Minerals Big </a:t>
            </a:r>
            <a:r>
              <a:rPr lang="en-US" dirty="0" smtClean="0">
                <a:hlinkClick r:id="rId4"/>
              </a:rPr>
              <a:t>Data</a:t>
            </a:r>
            <a:endParaRPr lang="en-US" dirty="0" smtClean="0"/>
          </a:p>
          <a:p>
            <a:r>
              <a:rPr lang="en-US" dirty="0" smtClean="0"/>
              <a:t>June </a:t>
            </a:r>
            <a:r>
              <a:rPr lang="en-US" dirty="0" smtClean="0"/>
              <a:t>15, 2015</a:t>
            </a:r>
          </a:p>
          <a:p>
            <a:endParaRPr lang="en-US" dirty="0"/>
          </a:p>
        </p:txBody>
      </p:sp>
      <p:sp>
        <p:nvSpPr>
          <p:cNvPr id="4" name="Slide Number Placeholder 3"/>
          <p:cNvSpPr>
            <a:spLocks noGrp="1"/>
          </p:cNvSpPr>
          <p:nvPr>
            <p:ph type="sldNum" sz="quarter" idx="12"/>
          </p:nvPr>
        </p:nvSpPr>
        <p:spPr/>
        <p:txBody>
          <a:bodyPr/>
          <a:lstStyle/>
          <a:p>
            <a:fld id="{9B925578-FF1A-4EBB-AA1E-1C323B82957F}" type="slidenum">
              <a:rPr lang="en-US" smtClean="0"/>
              <a:t>1</a:t>
            </a:fld>
            <a:endParaRPr lang="en-US"/>
          </a:p>
        </p:txBody>
      </p:sp>
    </p:spTree>
    <p:extLst>
      <p:ext uri="{BB962C8B-B14F-4D97-AF65-F5344CB8AC3E}">
        <p14:creationId xmlns:p14="http://schemas.microsoft.com/office/powerpoint/2010/main" val="2363881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Data Science for USGS Minerals Big Data: </a:t>
            </a:r>
            <a:r>
              <a:rPr lang="en-US" sz="3600" dirty="0" err="1" smtClean="0"/>
              <a:t>MindTouch</a:t>
            </a:r>
            <a:r>
              <a:rPr lang="en-US" sz="3600" dirty="0" smtClean="0"/>
              <a:t> Knowledge Base Attachments</a:t>
            </a:r>
            <a:endParaRPr lang="en-US" sz="3600" dirty="0"/>
          </a:p>
        </p:txBody>
      </p:sp>
      <p:sp>
        <p:nvSpPr>
          <p:cNvPr id="3" name="Slide Number Placeholder 2"/>
          <p:cNvSpPr>
            <a:spLocks noGrp="1"/>
          </p:cNvSpPr>
          <p:nvPr>
            <p:ph type="sldNum" sz="quarter" idx="12"/>
          </p:nvPr>
        </p:nvSpPr>
        <p:spPr/>
        <p:txBody>
          <a:bodyPr/>
          <a:lstStyle/>
          <a:p>
            <a:fld id="{9B925578-FF1A-4EBB-AA1E-1C323B82957F}" type="slidenum">
              <a:rPr lang="en-US" smtClean="0"/>
              <a:t>10</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593862" y="6172200"/>
            <a:ext cx="3956276" cy="369332"/>
          </a:xfrm>
          <a:prstGeom prst="rect">
            <a:avLst/>
          </a:prstGeom>
          <a:noFill/>
        </p:spPr>
        <p:txBody>
          <a:bodyPr wrap="none" rtlCol="0">
            <a:spAutoFit/>
          </a:bodyPr>
          <a:lstStyle/>
          <a:p>
            <a:r>
              <a:rPr lang="en-US" dirty="0" smtClean="0">
                <a:hlinkClick r:id="rId3"/>
              </a:rPr>
              <a:t>Data Science for USGS Minerals Big Data</a:t>
            </a:r>
            <a:endParaRPr lang="en-US" dirty="0" smtClean="0"/>
          </a:p>
        </p:txBody>
      </p:sp>
    </p:spTree>
    <p:extLst>
      <p:ext uri="{BB962C8B-B14F-4D97-AF65-F5344CB8AC3E}">
        <p14:creationId xmlns:p14="http://schemas.microsoft.com/office/powerpoint/2010/main" val="1634220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Science for USGS Minerals Big Data: </a:t>
            </a:r>
            <a:r>
              <a:rPr lang="en-US" dirty="0" err="1" smtClean="0"/>
              <a:t>MindTouch</a:t>
            </a:r>
            <a:r>
              <a:rPr lang="en-US" dirty="0" smtClean="0"/>
              <a:t> Knowledge Base Find</a:t>
            </a:r>
            <a:endParaRPr lang="en-US" dirty="0"/>
          </a:p>
        </p:txBody>
      </p:sp>
      <p:sp>
        <p:nvSpPr>
          <p:cNvPr id="3" name="Slide Number Placeholder 2"/>
          <p:cNvSpPr>
            <a:spLocks noGrp="1"/>
          </p:cNvSpPr>
          <p:nvPr>
            <p:ph type="sldNum" sz="quarter" idx="12"/>
          </p:nvPr>
        </p:nvSpPr>
        <p:spPr/>
        <p:txBody>
          <a:bodyPr/>
          <a:lstStyle/>
          <a:p>
            <a:fld id="{9B925578-FF1A-4EBB-AA1E-1C323B82957F}" type="slidenum">
              <a:rPr lang="en-US" smtClean="0"/>
              <a:t>11</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13057" y="3505200"/>
            <a:ext cx="4459747" cy="923330"/>
          </a:xfrm>
          <a:prstGeom prst="rect">
            <a:avLst/>
          </a:prstGeom>
          <a:noFill/>
        </p:spPr>
        <p:txBody>
          <a:bodyPr wrap="none" rtlCol="0">
            <a:spAutoFit/>
          </a:bodyPr>
          <a:lstStyle/>
          <a:p>
            <a:r>
              <a:rPr lang="en-US" dirty="0" smtClean="0"/>
              <a:t>Google Chrome Find: Abrasive</a:t>
            </a:r>
          </a:p>
          <a:p>
            <a:r>
              <a:rPr lang="en-US" dirty="0" smtClean="0"/>
              <a:t>My Note: See highlighted hits and real tables!</a:t>
            </a:r>
          </a:p>
          <a:p>
            <a:r>
              <a:rPr lang="en-US" dirty="0" smtClean="0"/>
              <a:t>See tables in Excel in next slide!</a:t>
            </a:r>
            <a:endParaRPr lang="en-US" dirty="0"/>
          </a:p>
        </p:txBody>
      </p:sp>
      <p:sp>
        <p:nvSpPr>
          <p:cNvPr id="5" name="TextBox 4"/>
          <p:cNvSpPr txBox="1"/>
          <p:nvPr/>
        </p:nvSpPr>
        <p:spPr>
          <a:xfrm>
            <a:off x="2590800" y="6172200"/>
            <a:ext cx="3956276" cy="369332"/>
          </a:xfrm>
          <a:prstGeom prst="rect">
            <a:avLst/>
          </a:prstGeom>
          <a:noFill/>
        </p:spPr>
        <p:txBody>
          <a:bodyPr wrap="none" rtlCol="0">
            <a:spAutoFit/>
          </a:bodyPr>
          <a:lstStyle/>
          <a:p>
            <a:r>
              <a:rPr lang="en-US" dirty="0" smtClean="0">
                <a:hlinkClick r:id="rId3"/>
              </a:rPr>
              <a:t>Data Science for USGS Minerals Big Data</a:t>
            </a:r>
            <a:endParaRPr lang="en-US" dirty="0" smtClean="0"/>
          </a:p>
        </p:txBody>
      </p:sp>
    </p:spTree>
    <p:extLst>
      <p:ext uri="{BB962C8B-B14F-4D97-AF65-F5344CB8AC3E}">
        <p14:creationId xmlns:p14="http://schemas.microsoft.com/office/powerpoint/2010/main" val="3082800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Science for USGS Minerals Big Data: Excel Knowledge Base Find</a:t>
            </a:r>
            <a:endParaRPr lang="en-US" dirty="0"/>
          </a:p>
        </p:txBody>
      </p:sp>
      <p:sp>
        <p:nvSpPr>
          <p:cNvPr id="3" name="Slide Number Placeholder 2"/>
          <p:cNvSpPr>
            <a:spLocks noGrp="1"/>
          </p:cNvSpPr>
          <p:nvPr>
            <p:ph type="sldNum" sz="quarter" idx="12"/>
          </p:nvPr>
        </p:nvSpPr>
        <p:spPr/>
        <p:txBody>
          <a:bodyPr/>
          <a:lstStyle/>
          <a:p>
            <a:fld id="{9B925578-FF1A-4EBB-AA1E-1C323B82957F}" type="slidenum">
              <a:rPr lang="en-US" smtClean="0"/>
              <a:t>12</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2286000"/>
            <a:ext cx="4276725"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276600" y="6248400"/>
            <a:ext cx="1902252" cy="369332"/>
          </a:xfrm>
          <a:prstGeom prst="rect">
            <a:avLst/>
          </a:prstGeom>
          <a:noFill/>
        </p:spPr>
        <p:txBody>
          <a:bodyPr wrap="none" rtlCol="0">
            <a:spAutoFit/>
          </a:bodyPr>
          <a:lstStyle/>
          <a:p>
            <a:r>
              <a:rPr lang="en-US" dirty="0">
                <a:hlinkClick r:id="rId4" tooltip="USGSMinerals.xlsx"/>
              </a:rPr>
              <a:t>USGSMinerals.xlsx</a:t>
            </a:r>
            <a:endParaRPr lang="en-US" dirty="0"/>
          </a:p>
        </p:txBody>
      </p:sp>
    </p:spTree>
    <p:extLst>
      <p:ext uri="{BB962C8B-B14F-4D97-AF65-F5344CB8AC3E}">
        <p14:creationId xmlns:p14="http://schemas.microsoft.com/office/powerpoint/2010/main" val="3530070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Science for USGS Minerals Big Data: Spotfire Cover Page</a:t>
            </a:r>
            <a:endParaRPr lang="en-US" dirty="0"/>
          </a:p>
        </p:txBody>
      </p:sp>
      <p:sp>
        <p:nvSpPr>
          <p:cNvPr id="3" name="Slide Number Placeholder 2"/>
          <p:cNvSpPr>
            <a:spLocks noGrp="1"/>
          </p:cNvSpPr>
          <p:nvPr>
            <p:ph type="sldNum" sz="quarter" idx="12"/>
          </p:nvPr>
        </p:nvSpPr>
        <p:spPr/>
        <p:txBody>
          <a:bodyPr/>
          <a:lstStyle/>
          <a:p>
            <a:fld id="{9B925578-FF1A-4EBB-AA1E-1C323B82957F}" type="slidenum">
              <a:rPr lang="en-US" smtClean="0"/>
              <a:t>13</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447799"/>
            <a:ext cx="8305800" cy="4581525"/>
          </a:xfrm>
          <a:prstGeom prst="rect">
            <a:avLst/>
          </a:prstGeom>
        </p:spPr>
      </p:pic>
      <p:sp>
        <p:nvSpPr>
          <p:cNvPr id="5" name="TextBox 4"/>
          <p:cNvSpPr txBox="1"/>
          <p:nvPr/>
        </p:nvSpPr>
        <p:spPr>
          <a:xfrm>
            <a:off x="3505200" y="6172200"/>
            <a:ext cx="1299202" cy="369332"/>
          </a:xfrm>
          <a:prstGeom prst="rect">
            <a:avLst/>
          </a:prstGeom>
          <a:noFill/>
        </p:spPr>
        <p:txBody>
          <a:bodyPr wrap="none" rtlCol="0">
            <a:spAutoFit/>
          </a:bodyPr>
          <a:lstStyle/>
          <a:p>
            <a:r>
              <a:rPr lang="en-US" dirty="0"/>
              <a:t> </a:t>
            </a:r>
            <a:r>
              <a:rPr lang="en-US" dirty="0">
                <a:hlinkClick r:id="rId3" tooltip="undefined"/>
              </a:rPr>
              <a:t>Web Player</a:t>
            </a:r>
            <a:endParaRPr lang="en-US" dirty="0"/>
          </a:p>
        </p:txBody>
      </p:sp>
    </p:spTree>
    <p:extLst>
      <p:ext uri="{BB962C8B-B14F-4D97-AF65-F5344CB8AC3E}">
        <p14:creationId xmlns:p14="http://schemas.microsoft.com/office/powerpoint/2010/main" val="1017854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Data Science for USGS Minerals Big Data: Minerals Commodity Summaries 2015 Tables in Spotfire</a:t>
            </a:r>
            <a:endParaRPr lang="en-US" sz="3000" dirty="0"/>
          </a:p>
        </p:txBody>
      </p:sp>
      <p:sp>
        <p:nvSpPr>
          <p:cNvPr id="3" name="Slide Number Placeholder 2"/>
          <p:cNvSpPr>
            <a:spLocks noGrp="1"/>
          </p:cNvSpPr>
          <p:nvPr>
            <p:ph type="sldNum" sz="quarter" idx="12"/>
          </p:nvPr>
        </p:nvSpPr>
        <p:spPr/>
        <p:txBody>
          <a:bodyPr/>
          <a:lstStyle/>
          <a:p>
            <a:fld id="{9B925578-FF1A-4EBB-AA1E-1C323B82957F}" type="slidenum">
              <a:rPr lang="en-US" smtClean="0"/>
              <a:t>14</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192" y="1447801"/>
            <a:ext cx="8305800" cy="4581524"/>
          </a:xfrm>
          <a:prstGeom prst="rect">
            <a:avLst/>
          </a:prstGeom>
        </p:spPr>
      </p:pic>
      <p:sp>
        <p:nvSpPr>
          <p:cNvPr id="5" name="TextBox 4"/>
          <p:cNvSpPr txBox="1"/>
          <p:nvPr/>
        </p:nvSpPr>
        <p:spPr>
          <a:xfrm>
            <a:off x="3810000" y="6071092"/>
            <a:ext cx="1299202" cy="369332"/>
          </a:xfrm>
          <a:prstGeom prst="rect">
            <a:avLst/>
          </a:prstGeom>
          <a:noFill/>
        </p:spPr>
        <p:txBody>
          <a:bodyPr wrap="none" rtlCol="0">
            <a:spAutoFit/>
          </a:bodyPr>
          <a:lstStyle/>
          <a:p>
            <a:r>
              <a:rPr lang="en-US" dirty="0"/>
              <a:t> </a:t>
            </a:r>
            <a:r>
              <a:rPr lang="en-US" dirty="0">
                <a:hlinkClick r:id="rId3" tooltip="undefined"/>
              </a:rPr>
              <a:t>Web Player</a:t>
            </a:r>
            <a:endParaRPr lang="en-US" dirty="0"/>
          </a:p>
        </p:txBody>
      </p:sp>
    </p:spTree>
    <p:extLst>
      <p:ext uri="{BB962C8B-B14F-4D97-AF65-F5344CB8AC3E}">
        <p14:creationId xmlns:p14="http://schemas.microsoft.com/office/powerpoint/2010/main" val="155219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Science for USGS Minerals Big Data: MRDS-</a:t>
            </a:r>
            <a:r>
              <a:rPr lang="en-US" dirty="0" err="1" smtClean="0"/>
              <a:t>shp</a:t>
            </a:r>
            <a:r>
              <a:rPr lang="en-US" dirty="0" smtClean="0"/>
              <a:t> in Spotfire</a:t>
            </a:r>
            <a:endParaRPr lang="en-US" dirty="0"/>
          </a:p>
        </p:txBody>
      </p:sp>
      <p:sp>
        <p:nvSpPr>
          <p:cNvPr id="3" name="Slide Number Placeholder 2"/>
          <p:cNvSpPr>
            <a:spLocks noGrp="1"/>
          </p:cNvSpPr>
          <p:nvPr>
            <p:ph type="sldNum" sz="quarter" idx="12"/>
          </p:nvPr>
        </p:nvSpPr>
        <p:spPr/>
        <p:txBody>
          <a:bodyPr/>
          <a:lstStyle/>
          <a:p>
            <a:fld id="{9B925578-FF1A-4EBB-AA1E-1C323B82957F}" type="slidenum">
              <a:rPr lang="en-US" smtClean="0"/>
              <a:t>15</a:t>
            </a:fld>
            <a:endParaRPr lang="en-US"/>
          </a:p>
        </p:txBody>
      </p:sp>
      <p:sp>
        <p:nvSpPr>
          <p:cNvPr id="5" name="TextBox 4"/>
          <p:cNvSpPr txBox="1"/>
          <p:nvPr/>
        </p:nvSpPr>
        <p:spPr>
          <a:xfrm>
            <a:off x="3733800" y="6096000"/>
            <a:ext cx="1299202" cy="369332"/>
          </a:xfrm>
          <a:prstGeom prst="rect">
            <a:avLst/>
          </a:prstGeom>
          <a:noFill/>
        </p:spPr>
        <p:txBody>
          <a:bodyPr wrap="none" rtlCol="0">
            <a:spAutoFit/>
          </a:bodyPr>
          <a:lstStyle/>
          <a:p>
            <a:r>
              <a:rPr lang="en-US" dirty="0"/>
              <a:t> </a:t>
            </a:r>
            <a:r>
              <a:rPr lang="en-US" dirty="0">
                <a:hlinkClick r:id="rId2" tooltip="undefined"/>
              </a:rPr>
              <a:t>Web Player</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447801"/>
            <a:ext cx="8305800" cy="4571999"/>
          </a:xfrm>
          <a:prstGeom prst="rect">
            <a:avLst/>
          </a:prstGeom>
        </p:spPr>
      </p:pic>
    </p:spTree>
    <p:extLst>
      <p:ext uri="{BB962C8B-B14F-4D97-AF65-F5344CB8AC3E}">
        <p14:creationId xmlns:p14="http://schemas.microsoft.com/office/powerpoint/2010/main" val="3578012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Conclusions and Recommendations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USGS has evolved to Starting with Science so I started with Data Science for USGS Minerals Big Data.</a:t>
            </a:r>
          </a:p>
          <a:p>
            <a:r>
              <a:rPr lang="en-US" dirty="0" smtClean="0"/>
              <a:t>I data mined the USGS Mineral Resources Program (MRP), the </a:t>
            </a:r>
            <a:r>
              <a:rPr lang="en-US" dirty="0"/>
              <a:t>USGS Commodity Statistics and </a:t>
            </a:r>
            <a:r>
              <a:rPr lang="en-US" dirty="0" smtClean="0"/>
              <a:t>Information, and the Mineral Resources On-Line Spatial Data.</a:t>
            </a:r>
          </a:p>
          <a:p>
            <a:r>
              <a:rPr lang="en-US" dirty="0" smtClean="0"/>
              <a:t>I converted PDF to </a:t>
            </a:r>
            <a:r>
              <a:rPr lang="en-US" dirty="0" err="1" smtClean="0"/>
              <a:t>MindTouch</a:t>
            </a:r>
            <a:r>
              <a:rPr lang="en-US" dirty="0"/>
              <a:t> </a:t>
            </a:r>
            <a:r>
              <a:rPr lang="en-US" dirty="0" smtClean="0"/>
              <a:t>and Excel Knowledge Bases and used Spotfire for analytics and visualizations.</a:t>
            </a:r>
          </a:p>
          <a:p>
            <a:r>
              <a:rPr lang="en-US" dirty="0" smtClean="0"/>
              <a:t>The result is a Data Science Data Publication. </a:t>
            </a:r>
            <a:r>
              <a:rPr lang="en-US" smtClean="0"/>
              <a:t>The USGS has many more PDF publications and data sets that could be Data Science Data Publications.</a:t>
            </a:r>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9B925578-FF1A-4EBB-AA1E-1C323B82957F}" type="slidenum">
              <a:rPr lang="en-US" smtClean="0"/>
              <a:t>16</a:t>
            </a:fld>
            <a:endParaRPr lang="en-US"/>
          </a:p>
        </p:txBody>
      </p:sp>
    </p:spTree>
    <p:extLst>
      <p:ext uri="{BB962C8B-B14F-4D97-AF65-F5344CB8AC3E}">
        <p14:creationId xmlns:p14="http://schemas.microsoft.com/office/powerpoint/2010/main" val="992110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at the USGS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Years ago when I served a detail to the USGS, they were organized into the following divisions:</a:t>
            </a:r>
          </a:p>
          <a:p>
            <a:pPr lvl="1"/>
            <a:r>
              <a:rPr lang="en-US" dirty="0" smtClean="0"/>
              <a:t>Geology</a:t>
            </a:r>
          </a:p>
          <a:p>
            <a:pPr lvl="1"/>
            <a:r>
              <a:rPr lang="en-US" dirty="0" smtClean="0"/>
              <a:t>Water</a:t>
            </a:r>
          </a:p>
          <a:p>
            <a:pPr lvl="1"/>
            <a:r>
              <a:rPr lang="en-US" dirty="0" smtClean="0"/>
              <a:t>Biology</a:t>
            </a:r>
          </a:p>
          <a:p>
            <a:pPr lvl="1"/>
            <a:r>
              <a:rPr lang="en-US" dirty="0" smtClean="0"/>
              <a:t>Mapping</a:t>
            </a:r>
          </a:p>
          <a:p>
            <a:r>
              <a:rPr lang="en-US" dirty="0" smtClean="0"/>
              <a:t>Now they are organized into the following:</a:t>
            </a:r>
          </a:p>
          <a:p>
            <a:pPr lvl="1"/>
            <a:r>
              <a:rPr lang="en-US" dirty="0" smtClean="0"/>
              <a:t>Ecosystems</a:t>
            </a:r>
          </a:p>
          <a:p>
            <a:pPr lvl="1"/>
            <a:r>
              <a:rPr lang="en-US" dirty="0" smtClean="0"/>
              <a:t>Climate and Land-Use Change</a:t>
            </a:r>
          </a:p>
          <a:p>
            <a:pPr lvl="1"/>
            <a:r>
              <a:rPr lang="en-US" dirty="0" smtClean="0"/>
              <a:t>Natural Hazards</a:t>
            </a:r>
          </a:p>
          <a:p>
            <a:pPr lvl="1"/>
            <a:r>
              <a:rPr lang="en-US" dirty="0" smtClean="0"/>
              <a:t>Water</a:t>
            </a:r>
          </a:p>
          <a:p>
            <a:pPr lvl="1"/>
            <a:r>
              <a:rPr lang="en-US" dirty="0" smtClean="0"/>
              <a:t>Energy and Minerals, and Environmental Health</a:t>
            </a:r>
          </a:p>
          <a:p>
            <a:pPr lvl="1"/>
            <a:r>
              <a:rPr lang="en-US" dirty="0" smtClean="0"/>
              <a:t>Core Science Systems</a:t>
            </a:r>
          </a:p>
          <a:p>
            <a:r>
              <a:rPr lang="en-US" dirty="0" smtClean="0"/>
              <a:t>with a focus on </a:t>
            </a:r>
            <a:r>
              <a:rPr lang="en-US" dirty="0" smtClean="0">
                <a:hlinkClick r:id="rId2" tooltip="undefined"/>
              </a:rPr>
              <a:t>Start with Science</a:t>
            </a:r>
            <a:r>
              <a:rPr lang="en-US" dirty="0" smtClean="0"/>
              <a:t>.</a:t>
            </a:r>
          </a:p>
          <a:p>
            <a:endParaRPr lang="en-US" dirty="0"/>
          </a:p>
        </p:txBody>
      </p:sp>
      <p:sp>
        <p:nvSpPr>
          <p:cNvPr id="4" name="Slide Number Placeholder 3"/>
          <p:cNvSpPr>
            <a:spLocks noGrp="1"/>
          </p:cNvSpPr>
          <p:nvPr>
            <p:ph type="sldNum" sz="quarter" idx="12"/>
          </p:nvPr>
        </p:nvSpPr>
        <p:spPr/>
        <p:txBody>
          <a:bodyPr/>
          <a:lstStyle/>
          <a:p>
            <a:fld id="{9B925578-FF1A-4EBB-AA1E-1C323B82957F}" type="slidenum">
              <a:rPr lang="en-US" smtClean="0"/>
              <a:t>2</a:t>
            </a:fld>
            <a:endParaRPr lang="en-US"/>
          </a:p>
        </p:txBody>
      </p:sp>
    </p:spTree>
    <p:extLst>
      <p:ext uri="{BB962C8B-B14F-4D97-AF65-F5344CB8AC3E}">
        <p14:creationId xmlns:p14="http://schemas.microsoft.com/office/powerpoint/2010/main" val="2587933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USGS Mineral Resources Program (MRP)</a:t>
            </a:r>
            <a:endParaRPr lang="en-US"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310066" y="6172200"/>
            <a:ext cx="4523867" cy="369332"/>
          </a:xfrm>
          <a:prstGeom prst="rect">
            <a:avLst/>
          </a:prstGeom>
          <a:noFill/>
        </p:spPr>
        <p:txBody>
          <a:bodyPr wrap="none" rtlCol="0">
            <a:spAutoFit/>
          </a:bodyPr>
          <a:lstStyle/>
          <a:p>
            <a:r>
              <a:rPr lang="en-US" dirty="0" smtClean="0">
                <a:hlinkClick r:id="rId3"/>
              </a:rPr>
              <a:t>http://minerals.usgs.gov/minerals/pubs/mcs/</a:t>
            </a:r>
            <a:r>
              <a:rPr lang="en-US" dirty="0" smtClean="0"/>
              <a:t> </a:t>
            </a:r>
            <a:endParaRPr lang="en-US" dirty="0"/>
          </a:p>
        </p:txBody>
      </p:sp>
      <p:sp>
        <p:nvSpPr>
          <p:cNvPr id="4" name="TextBox 3"/>
          <p:cNvSpPr txBox="1"/>
          <p:nvPr/>
        </p:nvSpPr>
        <p:spPr>
          <a:xfrm>
            <a:off x="3505200" y="2819400"/>
            <a:ext cx="4953000" cy="1754326"/>
          </a:xfrm>
          <a:prstGeom prst="rect">
            <a:avLst/>
          </a:prstGeom>
          <a:noFill/>
        </p:spPr>
        <p:txBody>
          <a:bodyPr wrap="square" rtlCol="0">
            <a:spAutoFit/>
          </a:bodyPr>
          <a:lstStyle/>
          <a:p>
            <a:r>
              <a:rPr lang="en-US" dirty="0" smtClean="0"/>
              <a:t>The USGS Mineral Resources Program (MRP) provides scientific information for objective resource assessments and unbiased research results on mineral potential, production, consumption, and environmental effects. The MRP is the sole Federal source for this information.</a:t>
            </a:r>
            <a:endParaRPr lang="en-US" dirty="0"/>
          </a:p>
        </p:txBody>
      </p:sp>
      <p:sp>
        <p:nvSpPr>
          <p:cNvPr id="5" name="Slide Number Placeholder 4"/>
          <p:cNvSpPr>
            <a:spLocks noGrp="1"/>
          </p:cNvSpPr>
          <p:nvPr>
            <p:ph type="sldNum" sz="quarter" idx="12"/>
          </p:nvPr>
        </p:nvSpPr>
        <p:spPr/>
        <p:txBody>
          <a:bodyPr/>
          <a:lstStyle/>
          <a:p>
            <a:fld id="{9B925578-FF1A-4EBB-AA1E-1C323B82957F}" type="slidenum">
              <a:rPr lang="en-US" smtClean="0"/>
              <a:t>3</a:t>
            </a:fld>
            <a:endParaRPr lang="en-US"/>
          </a:p>
        </p:txBody>
      </p:sp>
    </p:spTree>
    <p:extLst>
      <p:ext uri="{BB962C8B-B14F-4D97-AF65-F5344CB8AC3E}">
        <p14:creationId xmlns:p14="http://schemas.microsoft.com/office/powerpoint/2010/main" val="125269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USGS Commodity Statistics and Information</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09800" y="6139934"/>
            <a:ext cx="5211876" cy="369332"/>
          </a:xfrm>
          <a:prstGeom prst="rect">
            <a:avLst/>
          </a:prstGeom>
          <a:noFill/>
        </p:spPr>
        <p:txBody>
          <a:bodyPr wrap="none" rtlCol="0">
            <a:spAutoFit/>
          </a:bodyPr>
          <a:lstStyle/>
          <a:p>
            <a:r>
              <a:rPr lang="en-US" dirty="0" smtClean="0">
                <a:hlinkClick r:id="rId3"/>
              </a:rPr>
              <a:t>http://minerals.usgs.gov/minerals/pubs/commodity/</a:t>
            </a:r>
            <a:r>
              <a:rPr lang="en-US" dirty="0" smtClean="0"/>
              <a:t> </a:t>
            </a:r>
            <a:endParaRPr lang="en-US" dirty="0"/>
          </a:p>
        </p:txBody>
      </p:sp>
      <p:sp>
        <p:nvSpPr>
          <p:cNvPr id="4" name="Slide Number Placeholder 3"/>
          <p:cNvSpPr>
            <a:spLocks noGrp="1"/>
          </p:cNvSpPr>
          <p:nvPr>
            <p:ph type="sldNum" sz="quarter" idx="12"/>
          </p:nvPr>
        </p:nvSpPr>
        <p:spPr/>
        <p:txBody>
          <a:bodyPr/>
          <a:lstStyle/>
          <a:p>
            <a:fld id="{9B925578-FF1A-4EBB-AA1E-1C323B82957F}" type="slidenum">
              <a:rPr lang="en-US" smtClean="0"/>
              <a:t>4</a:t>
            </a:fld>
            <a:endParaRPr lang="en-US"/>
          </a:p>
        </p:txBody>
      </p:sp>
      <p:sp>
        <p:nvSpPr>
          <p:cNvPr id="5" name="TextBox 4"/>
          <p:cNvSpPr txBox="1"/>
          <p:nvPr/>
        </p:nvSpPr>
        <p:spPr>
          <a:xfrm>
            <a:off x="3380232" y="4267200"/>
            <a:ext cx="5181601" cy="1200329"/>
          </a:xfrm>
          <a:prstGeom prst="rect">
            <a:avLst/>
          </a:prstGeom>
          <a:noFill/>
        </p:spPr>
        <p:txBody>
          <a:bodyPr wrap="square" rtlCol="0">
            <a:spAutoFit/>
          </a:bodyPr>
          <a:lstStyle/>
          <a:p>
            <a:r>
              <a:rPr lang="en-US" b="1" i="1" dirty="0"/>
              <a:t>Statistics and information on the worldwide supply of, demand for, and flow of minerals and materials essential to the U.S. economy, the national security, and protection of the environment.</a:t>
            </a:r>
            <a:endParaRPr lang="en-US" dirty="0"/>
          </a:p>
        </p:txBody>
      </p:sp>
    </p:spTree>
    <p:extLst>
      <p:ext uri="{BB962C8B-B14F-4D97-AF65-F5344CB8AC3E}">
        <p14:creationId xmlns:p14="http://schemas.microsoft.com/office/powerpoint/2010/main" val="2411913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Adobe Acrobat Convert From PDF Tool</a:t>
            </a:r>
            <a:endParaRPr lang="en-US" dirty="0"/>
          </a:p>
        </p:txBody>
      </p:sp>
      <p:sp>
        <p:nvSpPr>
          <p:cNvPr id="3" name="Slide Number Placeholder 2"/>
          <p:cNvSpPr>
            <a:spLocks noGrp="1"/>
          </p:cNvSpPr>
          <p:nvPr>
            <p:ph type="sldNum" sz="quarter" idx="12"/>
          </p:nvPr>
        </p:nvSpPr>
        <p:spPr/>
        <p:txBody>
          <a:bodyPr/>
          <a:lstStyle/>
          <a:p>
            <a:fld id="{9B925578-FF1A-4EBB-AA1E-1C323B82957F}" type="slidenum">
              <a:rPr lang="en-US" smtClean="0"/>
              <a:t>5</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819400" y="6248400"/>
            <a:ext cx="3715633" cy="369332"/>
          </a:xfrm>
          <a:prstGeom prst="rect">
            <a:avLst/>
          </a:prstGeom>
          <a:noFill/>
        </p:spPr>
        <p:txBody>
          <a:bodyPr wrap="none" rtlCol="0">
            <a:spAutoFit/>
          </a:bodyPr>
          <a:lstStyle/>
          <a:p>
            <a:r>
              <a:rPr lang="en-US" dirty="0" smtClean="0">
                <a:hlinkClick r:id="rId3"/>
              </a:rPr>
              <a:t>https://cloud.acrobat.com/exportpdf</a:t>
            </a:r>
            <a:r>
              <a:rPr lang="en-US" dirty="0" smtClean="0"/>
              <a:t> </a:t>
            </a:r>
            <a:endParaRPr lang="en-US" dirty="0"/>
          </a:p>
        </p:txBody>
      </p:sp>
    </p:spTree>
    <p:extLst>
      <p:ext uri="{BB962C8B-B14F-4D97-AF65-F5344CB8AC3E}">
        <p14:creationId xmlns:p14="http://schemas.microsoft.com/office/powerpoint/2010/main" val="392624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Adobe Acrobat Convert From PDF to Excel</a:t>
            </a:r>
            <a:endParaRPr lang="en-US" sz="3600" dirty="0"/>
          </a:p>
        </p:txBody>
      </p:sp>
      <p:sp>
        <p:nvSpPr>
          <p:cNvPr id="3" name="Slide Number Placeholder 2"/>
          <p:cNvSpPr>
            <a:spLocks noGrp="1"/>
          </p:cNvSpPr>
          <p:nvPr>
            <p:ph type="sldNum" sz="quarter" idx="12"/>
          </p:nvPr>
        </p:nvSpPr>
        <p:spPr/>
        <p:txBody>
          <a:bodyPr/>
          <a:lstStyle/>
          <a:p>
            <a:fld id="{9B925578-FF1A-4EBB-AA1E-1C323B82957F}" type="slidenum">
              <a:rPr lang="en-US" smtClean="0"/>
              <a:t>6</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085020" y="6162870"/>
            <a:ext cx="6973960" cy="307777"/>
          </a:xfrm>
          <a:prstGeom prst="rect">
            <a:avLst/>
          </a:prstGeom>
          <a:noFill/>
        </p:spPr>
        <p:txBody>
          <a:bodyPr wrap="none" rtlCol="0">
            <a:spAutoFit/>
          </a:bodyPr>
          <a:lstStyle/>
          <a:p>
            <a:r>
              <a:rPr lang="en-US" sz="1400" dirty="0" smtClean="0">
                <a:hlinkClick r:id="rId3"/>
              </a:rPr>
              <a:t>http://semanticommunity.info/%40api/deki/files/33042/mcs-2015-abras.xlsx?origin=mt-web</a:t>
            </a:r>
            <a:r>
              <a:rPr lang="en-US" sz="1400" dirty="0" smtClean="0"/>
              <a:t> </a:t>
            </a:r>
            <a:endParaRPr lang="en-US" sz="1400" dirty="0"/>
          </a:p>
        </p:txBody>
      </p:sp>
      <p:sp>
        <p:nvSpPr>
          <p:cNvPr id="5" name="TextBox 4"/>
          <p:cNvSpPr txBox="1"/>
          <p:nvPr/>
        </p:nvSpPr>
        <p:spPr>
          <a:xfrm>
            <a:off x="5410200" y="3124200"/>
            <a:ext cx="2812180" cy="369332"/>
          </a:xfrm>
          <a:prstGeom prst="rect">
            <a:avLst/>
          </a:prstGeom>
          <a:noFill/>
        </p:spPr>
        <p:txBody>
          <a:bodyPr wrap="none" rtlCol="0">
            <a:spAutoFit/>
          </a:bodyPr>
          <a:lstStyle/>
          <a:p>
            <a:r>
              <a:rPr lang="en-US" dirty="0" smtClean="0"/>
              <a:t>My Note: This did not work!</a:t>
            </a:r>
            <a:endParaRPr lang="en-US" dirty="0"/>
          </a:p>
        </p:txBody>
      </p:sp>
    </p:spTree>
    <p:extLst>
      <p:ext uri="{BB962C8B-B14F-4D97-AF65-F5344CB8AC3E}">
        <p14:creationId xmlns:p14="http://schemas.microsoft.com/office/powerpoint/2010/main" val="3987546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Mineral Resources On-Line Spatial Data: National Geochemical Survey Database</a:t>
            </a:r>
            <a:endParaRPr lang="en-US" sz="3200" dirty="0"/>
          </a:p>
        </p:txBody>
      </p:sp>
      <p:sp>
        <p:nvSpPr>
          <p:cNvPr id="3" name="Slide Number Placeholder 2"/>
          <p:cNvSpPr>
            <a:spLocks noGrp="1"/>
          </p:cNvSpPr>
          <p:nvPr>
            <p:ph type="sldNum" sz="quarter" idx="12"/>
          </p:nvPr>
        </p:nvSpPr>
        <p:spPr/>
        <p:txBody>
          <a:bodyPr/>
          <a:lstStyle/>
          <a:p>
            <a:fld id="{9B925578-FF1A-4EBB-AA1E-1C323B82957F}" type="slidenum">
              <a:rPr lang="en-US" smtClean="0"/>
              <a:t>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847938" y="6178296"/>
            <a:ext cx="3448123" cy="369332"/>
          </a:xfrm>
          <a:prstGeom prst="rect">
            <a:avLst/>
          </a:prstGeom>
          <a:noFill/>
        </p:spPr>
        <p:txBody>
          <a:bodyPr wrap="none" rtlCol="0">
            <a:spAutoFit/>
          </a:bodyPr>
          <a:lstStyle/>
          <a:p>
            <a:r>
              <a:rPr lang="en-US" dirty="0" smtClean="0">
                <a:hlinkClick r:id="rId3"/>
              </a:rPr>
              <a:t>http://mrdata.usgs.gov/geochem/</a:t>
            </a:r>
            <a:r>
              <a:rPr lang="en-US" dirty="0" smtClean="0"/>
              <a:t> </a:t>
            </a:r>
            <a:endParaRPr lang="en-US" dirty="0"/>
          </a:p>
        </p:txBody>
      </p:sp>
    </p:spTree>
    <p:extLst>
      <p:ext uri="{BB962C8B-B14F-4D97-AF65-F5344CB8AC3E}">
        <p14:creationId xmlns:p14="http://schemas.microsoft.com/office/powerpoint/2010/main" val="1140685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Mineral Resources On-Line Spatial Data: Mineral Resources Data System (MRDS)</a:t>
            </a:r>
            <a:endParaRPr lang="en-US" sz="3600" dirty="0"/>
          </a:p>
        </p:txBody>
      </p:sp>
      <p:sp>
        <p:nvSpPr>
          <p:cNvPr id="3" name="Slide Number Placeholder 2"/>
          <p:cNvSpPr>
            <a:spLocks noGrp="1"/>
          </p:cNvSpPr>
          <p:nvPr>
            <p:ph type="sldNum" sz="quarter" idx="12"/>
          </p:nvPr>
        </p:nvSpPr>
        <p:spPr/>
        <p:txBody>
          <a:bodyPr/>
          <a:lstStyle/>
          <a:p>
            <a:fld id="{9B925578-FF1A-4EBB-AA1E-1C323B82957F}" type="slidenum">
              <a:rPr lang="en-US" smtClean="0"/>
              <a:t>8</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1324" y="6139934"/>
            <a:ext cx="3061351" cy="369332"/>
          </a:xfrm>
          <a:prstGeom prst="rect">
            <a:avLst/>
          </a:prstGeom>
          <a:noFill/>
        </p:spPr>
        <p:txBody>
          <a:bodyPr wrap="none" rtlCol="0">
            <a:spAutoFit/>
          </a:bodyPr>
          <a:lstStyle/>
          <a:p>
            <a:r>
              <a:rPr lang="en-US" dirty="0" smtClean="0">
                <a:hlinkClick r:id="rId3"/>
              </a:rPr>
              <a:t>http://mrdata.usgs.gov/mrds/</a:t>
            </a:r>
            <a:r>
              <a:rPr lang="en-US" dirty="0" smtClean="0"/>
              <a:t> </a:t>
            </a:r>
            <a:endParaRPr lang="en-US" dirty="0"/>
          </a:p>
        </p:txBody>
      </p:sp>
      <p:sp>
        <p:nvSpPr>
          <p:cNvPr id="5" name="TextBox 4"/>
          <p:cNvSpPr txBox="1"/>
          <p:nvPr/>
        </p:nvSpPr>
        <p:spPr>
          <a:xfrm>
            <a:off x="5715000" y="4114800"/>
            <a:ext cx="1774717" cy="369332"/>
          </a:xfrm>
          <a:prstGeom prst="rect">
            <a:avLst/>
          </a:prstGeom>
          <a:noFill/>
        </p:spPr>
        <p:txBody>
          <a:bodyPr wrap="none" rtlCol="0">
            <a:spAutoFit/>
          </a:bodyPr>
          <a:lstStyle/>
          <a:p>
            <a:r>
              <a:rPr lang="en-US" dirty="0" smtClean="0"/>
              <a:t>This is “Big Data”</a:t>
            </a:r>
            <a:endParaRPr lang="en-US" dirty="0"/>
          </a:p>
        </p:txBody>
      </p:sp>
    </p:spTree>
    <p:extLst>
      <p:ext uri="{BB962C8B-B14F-4D97-AF65-F5344CB8AC3E}">
        <p14:creationId xmlns:p14="http://schemas.microsoft.com/office/powerpoint/2010/main" val="358150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Data Science for USGS Minerals Big </a:t>
            </a:r>
            <a:r>
              <a:rPr lang="en-US" sz="3800" dirty="0" smtClean="0"/>
              <a:t>Data: </a:t>
            </a:r>
            <a:r>
              <a:rPr lang="en-US" sz="3800" dirty="0" err="1" smtClean="0"/>
              <a:t>MindTouch</a:t>
            </a:r>
            <a:r>
              <a:rPr lang="en-US" sz="3800" dirty="0" smtClean="0"/>
              <a:t> Knowledge Base Index</a:t>
            </a:r>
            <a:endParaRPr lang="en-US" sz="3800" dirty="0"/>
          </a:p>
        </p:txBody>
      </p:sp>
      <p:sp>
        <p:nvSpPr>
          <p:cNvPr id="3" name="Slide Number Placeholder 2"/>
          <p:cNvSpPr>
            <a:spLocks noGrp="1"/>
          </p:cNvSpPr>
          <p:nvPr>
            <p:ph type="sldNum" sz="quarter" idx="12"/>
          </p:nvPr>
        </p:nvSpPr>
        <p:spPr/>
        <p:txBody>
          <a:bodyPr/>
          <a:lstStyle/>
          <a:p>
            <a:fld id="{9B925578-FF1A-4EBB-AA1E-1C323B82957F}" type="slidenum">
              <a:rPr lang="en-US" smtClean="0"/>
              <a:t>9</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743200" y="6248400"/>
            <a:ext cx="3956276" cy="369332"/>
          </a:xfrm>
          <a:prstGeom prst="rect">
            <a:avLst/>
          </a:prstGeom>
          <a:noFill/>
        </p:spPr>
        <p:txBody>
          <a:bodyPr wrap="none" rtlCol="0">
            <a:spAutoFit/>
          </a:bodyPr>
          <a:lstStyle/>
          <a:p>
            <a:r>
              <a:rPr lang="en-US" dirty="0" smtClean="0">
                <a:hlinkClick r:id="rId3"/>
              </a:rPr>
              <a:t>Data </a:t>
            </a:r>
            <a:r>
              <a:rPr lang="en-US" dirty="0">
                <a:hlinkClick r:id="rId3"/>
              </a:rPr>
              <a:t>Science for USGS Minerals Big </a:t>
            </a:r>
            <a:r>
              <a:rPr lang="en-US" dirty="0" smtClean="0">
                <a:hlinkClick r:id="rId3"/>
              </a:rPr>
              <a:t>Data</a:t>
            </a:r>
            <a:endParaRPr lang="en-US" dirty="0"/>
          </a:p>
        </p:txBody>
      </p:sp>
      <p:sp>
        <p:nvSpPr>
          <p:cNvPr id="5" name="TextBox 4"/>
          <p:cNvSpPr txBox="1"/>
          <p:nvPr/>
        </p:nvSpPr>
        <p:spPr>
          <a:xfrm>
            <a:off x="5282357" y="3437620"/>
            <a:ext cx="3190104" cy="646331"/>
          </a:xfrm>
          <a:prstGeom prst="rect">
            <a:avLst/>
          </a:prstGeom>
          <a:noFill/>
        </p:spPr>
        <p:txBody>
          <a:bodyPr wrap="none" rtlCol="0">
            <a:spAutoFit/>
          </a:bodyPr>
          <a:lstStyle/>
          <a:p>
            <a:r>
              <a:rPr lang="en-US" dirty="0" smtClean="0"/>
              <a:t>My Note: See well-defined URLs</a:t>
            </a:r>
          </a:p>
          <a:p>
            <a:r>
              <a:rPr lang="en-US" dirty="0" smtClean="0"/>
              <a:t>in Excel Spreadsheet.</a:t>
            </a:r>
            <a:endParaRPr lang="en-US" dirty="0"/>
          </a:p>
        </p:txBody>
      </p:sp>
    </p:spTree>
    <p:extLst>
      <p:ext uri="{BB962C8B-B14F-4D97-AF65-F5344CB8AC3E}">
        <p14:creationId xmlns:p14="http://schemas.microsoft.com/office/powerpoint/2010/main" val="32128671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2858</TotalTime>
  <Words>508</Words>
  <Application>Microsoft Office PowerPoint</Application>
  <PresentationFormat>On-screen Show (4:3)</PresentationFormat>
  <Paragraphs>78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Data Science for USGS Minerals Big Data</vt:lpstr>
      <vt:lpstr>Evolution at the USGS</vt:lpstr>
      <vt:lpstr>USGS Mineral Resources Program (MRP)</vt:lpstr>
      <vt:lpstr>USGS Commodity Statistics and Information</vt:lpstr>
      <vt:lpstr>Adobe Acrobat Convert From PDF Tool</vt:lpstr>
      <vt:lpstr>Adobe Acrobat Convert From PDF to Excel</vt:lpstr>
      <vt:lpstr>Mineral Resources On-Line Spatial Data: National Geochemical Survey Database</vt:lpstr>
      <vt:lpstr>Mineral Resources On-Line Spatial Data: Mineral Resources Data System (MRDS)</vt:lpstr>
      <vt:lpstr>Data Science for USGS Minerals Big Data: MindTouch Knowledge Base Index</vt:lpstr>
      <vt:lpstr>Data Science for USGS Minerals Big Data: MindTouch Knowledge Base Attachments</vt:lpstr>
      <vt:lpstr>Data Science for USGS Minerals Big Data: MindTouch Knowledge Base Find</vt:lpstr>
      <vt:lpstr>Data Science for USGS Minerals Big Data: Excel Knowledge Base Find</vt:lpstr>
      <vt:lpstr>Data Science for USGS Minerals Big Data: Spotfire Cover Page</vt:lpstr>
      <vt:lpstr>Data Science for USGS Minerals Big Data: Minerals Commodity Summaries 2015 Tables in Spotfire</vt:lpstr>
      <vt:lpstr>Data Science for USGS Minerals Big Data: MRDS-shp in Spotfire</vt:lpstr>
      <vt:lpstr>Some Conclusions and Recommendations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 Niemann</dc:creator>
  <cp:lastModifiedBy>Shirley Niemann</cp:lastModifiedBy>
  <cp:revision>39</cp:revision>
  <dcterms:created xsi:type="dcterms:W3CDTF">2015-04-12T10:03:07Z</dcterms:created>
  <dcterms:modified xsi:type="dcterms:W3CDTF">2015-07-13T23:24:53Z</dcterms:modified>
</cp:coreProperties>
</file>